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826" r:id="rId2"/>
  </p:sldMasterIdLst>
  <p:notesMasterIdLst>
    <p:notesMasterId r:id="rId29"/>
  </p:notesMasterIdLst>
  <p:sldIdLst>
    <p:sldId id="256" r:id="rId3"/>
    <p:sldId id="501" r:id="rId4"/>
    <p:sldId id="503" r:id="rId5"/>
    <p:sldId id="510" r:id="rId6"/>
    <p:sldId id="312" r:id="rId7"/>
    <p:sldId id="313" r:id="rId8"/>
    <p:sldId id="314" r:id="rId9"/>
    <p:sldId id="359" r:id="rId10"/>
    <p:sldId id="316" r:id="rId11"/>
    <p:sldId id="523" r:id="rId12"/>
    <p:sldId id="357" r:id="rId13"/>
    <p:sldId id="322" r:id="rId14"/>
    <p:sldId id="356" r:id="rId15"/>
    <p:sldId id="511" r:id="rId16"/>
    <p:sldId id="375" r:id="rId17"/>
    <p:sldId id="517" r:id="rId18"/>
    <p:sldId id="376" r:id="rId19"/>
    <p:sldId id="518" r:id="rId20"/>
    <p:sldId id="514" r:id="rId21"/>
    <p:sldId id="519" r:id="rId22"/>
    <p:sldId id="520" r:id="rId23"/>
    <p:sldId id="521" r:id="rId24"/>
    <p:sldId id="522" r:id="rId25"/>
    <p:sldId id="516" r:id="rId26"/>
    <p:sldId id="513" r:id="rId27"/>
    <p:sldId id="305" r:id="rId28"/>
  </p:sldIdLst>
  <p:sldSz cx="9144000" cy="6858000" type="screen4x3"/>
  <p:notesSz cx="6797675" cy="987425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7D0105"/>
    <a:srgbClr val="CC0000"/>
    <a:srgbClr val="FFFFFF"/>
    <a:srgbClr val="277CC3"/>
    <a:srgbClr val="1908F8"/>
    <a:srgbClr val="358ED7"/>
    <a:srgbClr val="00E3DE"/>
    <a:srgbClr val="00FFFF"/>
    <a:srgbClr val="FFFF00"/>
    <a:srgbClr val="0066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912C8C85-51F0-491E-9774-3900AFEF0FD7}" styleName="Светлый стиль 2 -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5A111915-BE36-4E01-A7E5-04B1672EAD32}" styleName="Светлый стиль 2 -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2833802-FEF1-4C79-8D5D-14CF1EAF98D9}" styleName="Светлый стиль 2 -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15620"/>
    <p:restoredTop sz="91437" autoAdjust="0"/>
  </p:normalViewPr>
  <p:slideViewPr>
    <p:cSldViewPr>
      <p:cViewPr varScale="1">
        <p:scale>
          <a:sx n="83" d="100"/>
          <a:sy n="83" d="100"/>
        </p:scale>
        <p:origin x="-984" y="-1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166A750-55AB-41DD-B3BE-A6E8846615A4}" type="doc">
      <dgm:prSet loTypeId="urn:microsoft.com/office/officeart/2005/8/layout/venn3" loCatId="relationship" qsTypeId="urn:microsoft.com/office/officeart/2005/8/quickstyle/3d3" qsCatId="3D" csTypeId="urn:microsoft.com/office/officeart/2005/8/colors/accent6_5" csCatId="accent6" phldr="1"/>
      <dgm:spPr/>
      <dgm:t>
        <a:bodyPr/>
        <a:lstStyle/>
        <a:p>
          <a:endParaRPr lang="ru-RU"/>
        </a:p>
      </dgm:t>
    </dgm:pt>
    <dgm:pt modelId="{9BE9FCB0-4C46-4A6E-90ED-534B2882B90E}">
      <dgm:prSet phldrT="[Текст]"/>
      <dgm:spPr>
        <a:solidFill>
          <a:srgbClr val="7D0105">
            <a:alpha val="50000"/>
          </a:srgbClr>
        </a:solidFill>
      </dgm:spPr>
      <dgm:t>
        <a:bodyPr/>
        <a:lstStyle/>
        <a:p>
          <a:r>
            <a:rPr lang="ru-RU" b="1" dirty="0" smtClean="0"/>
            <a:t>2015 год</a:t>
          </a:r>
        </a:p>
        <a:p>
          <a:r>
            <a:rPr lang="ru-RU" dirty="0" smtClean="0"/>
            <a:t>0,0 млн.рублей</a:t>
          </a:r>
          <a:endParaRPr lang="ru-RU" dirty="0"/>
        </a:p>
      </dgm:t>
    </dgm:pt>
    <dgm:pt modelId="{03D04867-1ECC-4012-9588-6016D91DF837}" type="parTrans" cxnId="{2B2B8EFB-45BA-4807-874F-06FFA11300ED}">
      <dgm:prSet/>
      <dgm:spPr/>
      <dgm:t>
        <a:bodyPr/>
        <a:lstStyle/>
        <a:p>
          <a:endParaRPr lang="ru-RU"/>
        </a:p>
      </dgm:t>
    </dgm:pt>
    <dgm:pt modelId="{1604501D-0E16-4F6B-90CE-4F87E1BDE2FE}" type="sibTrans" cxnId="{2B2B8EFB-45BA-4807-874F-06FFA11300ED}">
      <dgm:prSet/>
      <dgm:spPr/>
      <dgm:t>
        <a:bodyPr/>
        <a:lstStyle/>
        <a:p>
          <a:endParaRPr lang="ru-RU"/>
        </a:p>
      </dgm:t>
    </dgm:pt>
    <dgm:pt modelId="{26970966-E7AC-46C2-BB8E-6A66776EB703}">
      <dgm:prSet phldrT="[Текст]"/>
      <dgm:spPr>
        <a:solidFill>
          <a:srgbClr val="7D0105">
            <a:alpha val="57000"/>
          </a:srgbClr>
        </a:solidFill>
      </dgm:spPr>
      <dgm:t>
        <a:bodyPr/>
        <a:lstStyle/>
        <a:p>
          <a:r>
            <a:rPr lang="ru-RU" b="1" dirty="0" smtClean="0"/>
            <a:t>2016 год</a:t>
          </a:r>
        </a:p>
        <a:p>
          <a:r>
            <a:rPr lang="ru-RU" dirty="0" smtClean="0"/>
            <a:t>0,0 млн.рублей</a:t>
          </a:r>
          <a:endParaRPr lang="ru-RU" dirty="0"/>
        </a:p>
      </dgm:t>
    </dgm:pt>
    <dgm:pt modelId="{EB51B1A6-DA32-44EA-ACAE-FDCE92807297}" type="parTrans" cxnId="{8EF51234-497E-4C32-A504-0179B29E7928}">
      <dgm:prSet/>
      <dgm:spPr/>
      <dgm:t>
        <a:bodyPr/>
        <a:lstStyle/>
        <a:p>
          <a:endParaRPr lang="ru-RU"/>
        </a:p>
      </dgm:t>
    </dgm:pt>
    <dgm:pt modelId="{559D3409-20A1-4E28-AB95-A508948B2468}" type="sibTrans" cxnId="{8EF51234-497E-4C32-A504-0179B29E7928}">
      <dgm:prSet/>
      <dgm:spPr/>
      <dgm:t>
        <a:bodyPr/>
        <a:lstStyle/>
        <a:p>
          <a:endParaRPr lang="ru-RU"/>
        </a:p>
      </dgm:t>
    </dgm:pt>
    <dgm:pt modelId="{46B71511-E919-4BA5-9248-88A3B2F7B383}">
      <dgm:prSet phldrT="[Текст]"/>
      <dgm:spPr>
        <a:solidFill>
          <a:srgbClr val="7D0105">
            <a:alpha val="65000"/>
          </a:srgbClr>
        </a:solidFill>
      </dgm:spPr>
      <dgm:t>
        <a:bodyPr/>
        <a:lstStyle/>
        <a:p>
          <a:r>
            <a:rPr lang="ru-RU" b="1" dirty="0" smtClean="0"/>
            <a:t>2017 год</a:t>
          </a:r>
        </a:p>
        <a:p>
          <a:r>
            <a:rPr lang="ru-RU" dirty="0" smtClean="0"/>
            <a:t>0,0 млн.рублей</a:t>
          </a:r>
          <a:endParaRPr lang="ru-RU" dirty="0"/>
        </a:p>
      </dgm:t>
    </dgm:pt>
    <dgm:pt modelId="{CA9A20ED-CCCB-47CC-8AE6-67F50304A74D}" type="parTrans" cxnId="{6D1694D3-0798-4ADD-B71F-63542513FA5A}">
      <dgm:prSet/>
      <dgm:spPr/>
      <dgm:t>
        <a:bodyPr/>
        <a:lstStyle/>
        <a:p>
          <a:endParaRPr lang="ru-RU"/>
        </a:p>
      </dgm:t>
    </dgm:pt>
    <dgm:pt modelId="{8D325998-FC32-4608-82C0-C715C03BCF83}" type="sibTrans" cxnId="{6D1694D3-0798-4ADD-B71F-63542513FA5A}">
      <dgm:prSet/>
      <dgm:spPr/>
      <dgm:t>
        <a:bodyPr/>
        <a:lstStyle/>
        <a:p>
          <a:endParaRPr lang="ru-RU"/>
        </a:p>
      </dgm:t>
    </dgm:pt>
    <dgm:pt modelId="{3C68F8D3-B72A-4B91-B699-6554D8E3F4A4}">
      <dgm:prSet phldrT="[Текст]"/>
      <dgm:spPr>
        <a:solidFill>
          <a:srgbClr val="7D0105">
            <a:alpha val="73000"/>
          </a:srgbClr>
        </a:solidFill>
      </dgm:spPr>
      <dgm:t>
        <a:bodyPr/>
        <a:lstStyle/>
        <a:p>
          <a:r>
            <a:rPr lang="ru-RU" b="1" dirty="0" smtClean="0"/>
            <a:t>2018 год</a:t>
          </a:r>
        </a:p>
        <a:p>
          <a:r>
            <a:rPr lang="ru-RU" dirty="0" smtClean="0"/>
            <a:t>0,0 млн.рублей</a:t>
          </a:r>
          <a:endParaRPr lang="ru-RU" dirty="0"/>
        </a:p>
      </dgm:t>
    </dgm:pt>
    <dgm:pt modelId="{914520A3-3EF7-48D8-88CE-DB312B5044EB}" type="parTrans" cxnId="{3D2CAF4E-04FE-4A9A-8246-52F2D09D2BD2}">
      <dgm:prSet/>
      <dgm:spPr/>
      <dgm:t>
        <a:bodyPr/>
        <a:lstStyle/>
        <a:p>
          <a:endParaRPr lang="ru-RU"/>
        </a:p>
      </dgm:t>
    </dgm:pt>
    <dgm:pt modelId="{6683D0A0-6CB6-45D9-BE91-1A2CEC0D198C}" type="sibTrans" cxnId="{3D2CAF4E-04FE-4A9A-8246-52F2D09D2BD2}">
      <dgm:prSet/>
      <dgm:spPr/>
      <dgm:t>
        <a:bodyPr/>
        <a:lstStyle/>
        <a:p>
          <a:endParaRPr lang="ru-RU"/>
        </a:p>
      </dgm:t>
    </dgm:pt>
    <dgm:pt modelId="{C32EFD0E-CD92-4289-9C28-B1D2D6B1646C}">
      <dgm:prSet phldrT="[Текст]"/>
      <dgm:spPr>
        <a:solidFill>
          <a:srgbClr val="7D0105">
            <a:alpha val="80000"/>
          </a:srgbClr>
        </a:solidFill>
      </dgm:spPr>
      <dgm:t>
        <a:bodyPr/>
        <a:lstStyle/>
        <a:p>
          <a:r>
            <a:rPr lang="ru-RU" b="1" dirty="0" smtClean="0"/>
            <a:t>2019 год</a:t>
          </a:r>
        </a:p>
        <a:p>
          <a:r>
            <a:rPr lang="ru-RU" dirty="0" smtClean="0"/>
            <a:t>0,0 млн.рублей</a:t>
          </a:r>
          <a:endParaRPr lang="ru-RU" dirty="0"/>
        </a:p>
      </dgm:t>
    </dgm:pt>
    <dgm:pt modelId="{D619E724-186B-4F99-9A6B-648ACFDEB7A9}" type="parTrans" cxnId="{FF3A22A1-9B70-4201-B463-3DA93EED759D}">
      <dgm:prSet/>
      <dgm:spPr/>
      <dgm:t>
        <a:bodyPr/>
        <a:lstStyle/>
        <a:p>
          <a:endParaRPr lang="ru-RU"/>
        </a:p>
      </dgm:t>
    </dgm:pt>
    <dgm:pt modelId="{3AC233F0-3944-4C14-9F44-39E9828D5DDA}" type="sibTrans" cxnId="{FF3A22A1-9B70-4201-B463-3DA93EED759D}">
      <dgm:prSet/>
      <dgm:spPr/>
      <dgm:t>
        <a:bodyPr/>
        <a:lstStyle/>
        <a:p>
          <a:endParaRPr lang="ru-RU"/>
        </a:p>
      </dgm:t>
    </dgm:pt>
    <dgm:pt modelId="{EAC9BC9A-FDC2-4637-AF71-664E120AF80D}" type="pres">
      <dgm:prSet presAssocID="{0166A750-55AB-41DD-B3BE-A6E8846615A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E4D014A-A3C1-44E6-B92B-9364D9EC090B}" type="pres">
      <dgm:prSet presAssocID="{9BE9FCB0-4C46-4A6E-90ED-534B2882B90E}" presName="Name5" presStyleLbl="venn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9E1FAD-F199-4205-BAA2-0D70CCDADEA1}" type="pres">
      <dgm:prSet presAssocID="{1604501D-0E16-4F6B-90CE-4F87E1BDE2FE}" presName="space" presStyleCnt="0"/>
      <dgm:spPr/>
    </dgm:pt>
    <dgm:pt modelId="{A2B3D32D-7ED3-4227-A89B-95246726557C}" type="pres">
      <dgm:prSet presAssocID="{26970966-E7AC-46C2-BB8E-6A66776EB703}" presName="Name5" presStyleLbl="vennNode1" presStyleIdx="1" presStyleCnt="5" custLinFactNeighborX="-42730" custLinFactNeighborY="3857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343FB7-C98D-41EA-9A5F-28378A2FF0D9}" type="pres">
      <dgm:prSet presAssocID="{559D3409-20A1-4E28-AB95-A508948B2468}" presName="space" presStyleCnt="0"/>
      <dgm:spPr/>
    </dgm:pt>
    <dgm:pt modelId="{C7F549CA-B85C-4D2A-9B1B-62E9A913FC24}" type="pres">
      <dgm:prSet presAssocID="{46B71511-E919-4BA5-9248-88A3B2F7B383}" presName="Name5" presStyleLbl="vennNode1" presStyleIdx="2" presStyleCnt="5" custLinFactNeighborX="-40503" custLinFactNeighborY="5645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B1E0B2-371C-4437-B875-F8A9365959C8}" type="pres">
      <dgm:prSet presAssocID="{8D325998-FC32-4608-82C0-C715C03BCF83}" presName="space" presStyleCnt="0"/>
      <dgm:spPr/>
    </dgm:pt>
    <dgm:pt modelId="{0B311CCD-8874-4098-96B1-6CF0A04FE1D5}" type="pres">
      <dgm:prSet presAssocID="{3C68F8D3-B72A-4B91-B699-6554D8E3F4A4}" presName="Name5" presStyleLbl="vennNode1" presStyleIdx="3" presStyleCnt="5" custLinFactNeighborX="-38275" custLinFactNeighborY="6539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14990C7-A891-480E-BEBE-F34BB5C2A467}" type="pres">
      <dgm:prSet presAssocID="{6683D0A0-6CB6-45D9-BE91-1A2CEC0D198C}" presName="space" presStyleCnt="0"/>
      <dgm:spPr/>
    </dgm:pt>
    <dgm:pt modelId="{E0353013-0C22-4550-B96F-39EEE29B0A09}" type="pres">
      <dgm:prSet presAssocID="{C32EFD0E-CD92-4289-9C28-B1D2D6B1646C}" presName="Name5" presStyleLbl="vennNode1" presStyleIdx="4" presStyleCnt="5" custLinFactNeighborX="-13701" custLinFactNeighborY="7712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D2CAF4E-04FE-4A9A-8246-52F2D09D2BD2}" srcId="{0166A750-55AB-41DD-B3BE-A6E8846615A4}" destId="{3C68F8D3-B72A-4B91-B699-6554D8E3F4A4}" srcOrd="3" destOrd="0" parTransId="{914520A3-3EF7-48D8-88CE-DB312B5044EB}" sibTransId="{6683D0A0-6CB6-45D9-BE91-1A2CEC0D198C}"/>
    <dgm:cxn modelId="{6D1694D3-0798-4ADD-B71F-63542513FA5A}" srcId="{0166A750-55AB-41DD-B3BE-A6E8846615A4}" destId="{46B71511-E919-4BA5-9248-88A3B2F7B383}" srcOrd="2" destOrd="0" parTransId="{CA9A20ED-CCCB-47CC-8AE6-67F50304A74D}" sibTransId="{8D325998-FC32-4608-82C0-C715C03BCF83}"/>
    <dgm:cxn modelId="{8EF51234-497E-4C32-A504-0179B29E7928}" srcId="{0166A750-55AB-41DD-B3BE-A6E8846615A4}" destId="{26970966-E7AC-46C2-BB8E-6A66776EB703}" srcOrd="1" destOrd="0" parTransId="{EB51B1A6-DA32-44EA-ACAE-FDCE92807297}" sibTransId="{559D3409-20A1-4E28-AB95-A508948B2468}"/>
    <dgm:cxn modelId="{0AFCDA54-93D0-48A0-A630-818F12561B3E}" type="presOf" srcId="{3C68F8D3-B72A-4B91-B699-6554D8E3F4A4}" destId="{0B311CCD-8874-4098-96B1-6CF0A04FE1D5}" srcOrd="0" destOrd="0" presId="urn:microsoft.com/office/officeart/2005/8/layout/venn3"/>
    <dgm:cxn modelId="{37D35DD3-43F0-44C1-B8EE-BACF9E884623}" type="presOf" srcId="{9BE9FCB0-4C46-4A6E-90ED-534B2882B90E}" destId="{5E4D014A-A3C1-44E6-B92B-9364D9EC090B}" srcOrd="0" destOrd="0" presId="urn:microsoft.com/office/officeart/2005/8/layout/venn3"/>
    <dgm:cxn modelId="{909B71E6-6C04-4801-A114-91E51226DA4C}" type="presOf" srcId="{0166A750-55AB-41DD-B3BE-A6E8846615A4}" destId="{EAC9BC9A-FDC2-4637-AF71-664E120AF80D}" srcOrd="0" destOrd="0" presId="urn:microsoft.com/office/officeart/2005/8/layout/venn3"/>
    <dgm:cxn modelId="{FF3A22A1-9B70-4201-B463-3DA93EED759D}" srcId="{0166A750-55AB-41DD-B3BE-A6E8846615A4}" destId="{C32EFD0E-CD92-4289-9C28-B1D2D6B1646C}" srcOrd="4" destOrd="0" parTransId="{D619E724-186B-4F99-9A6B-648ACFDEB7A9}" sibTransId="{3AC233F0-3944-4C14-9F44-39E9828D5DDA}"/>
    <dgm:cxn modelId="{EE920D93-DAE4-4D9D-83D7-8512350BE409}" type="presOf" srcId="{46B71511-E919-4BA5-9248-88A3B2F7B383}" destId="{C7F549CA-B85C-4D2A-9B1B-62E9A913FC24}" srcOrd="0" destOrd="0" presId="urn:microsoft.com/office/officeart/2005/8/layout/venn3"/>
    <dgm:cxn modelId="{2B2B8EFB-45BA-4807-874F-06FFA11300ED}" srcId="{0166A750-55AB-41DD-B3BE-A6E8846615A4}" destId="{9BE9FCB0-4C46-4A6E-90ED-534B2882B90E}" srcOrd="0" destOrd="0" parTransId="{03D04867-1ECC-4012-9588-6016D91DF837}" sibTransId="{1604501D-0E16-4F6B-90CE-4F87E1BDE2FE}"/>
    <dgm:cxn modelId="{4F3E147B-2421-41F5-A5CB-522FD4CC3230}" type="presOf" srcId="{C32EFD0E-CD92-4289-9C28-B1D2D6B1646C}" destId="{E0353013-0C22-4550-B96F-39EEE29B0A09}" srcOrd="0" destOrd="0" presId="urn:microsoft.com/office/officeart/2005/8/layout/venn3"/>
    <dgm:cxn modelId="{86845629-1E8B-4C0B-ABDA-BF7ABBD9B930}" type="presOf" srcId="{26970966-E7AC-46C2-BB8E-6A66776EB703}" destId="{A2B3D32D-7ED3-4227-A89B-95246726557C}" srcOrd="0" destOrd="0" presId="urn:microsoft.com/office/officeart/2005/8/layout/venn3"/>
    <dgm:cxn modelId="{088690DF-ED31-4E96-8818-E734D092A7A7}" type="presParOf" srcId="{EAC9BC9A-FDC2-4637-AF71-664E120AF80D}" destId="{5E4D014A-A3C1-44E6-B92B-9364D9EC090B}" srcOrd="0" destOrd="0" presId="urn:microsoft.com/office/officeart/2005/8/layout/venn3"/>
    <dgm:cxn modelId="{F6494AEA-D01F-40B8-9C8A-603E31D15061}" type="presParOf" srcId="{EAC9BC9A-FDC2-4637-AF71-664E120AF80D}" destId="{DB9E1FAD-F199-4205-BAA2-0D70CCDADEA1}" srcOrd="1" destOrd="0" presId="urn:microsoft.com/office/officeart/2005/8/layout/venn3"/>
    <dgm:cxn modelId="{5EB81173-E873-40B6-889B-AA7C7D3980DC}" type="presParOf" srcId="{EAC9BC9A-FDC2-4637-AF71-664E120AF80D}" destId="{A2B3D32D-7ED3-4227-A89B-95246726557C}" srcOrd="2" destOrd="0" presId="urn:microsoft.com/office/officeart/2005/8/layout/venn3"/>
    <dgm:cxn modelId="{AEB56440-0C3C-4F4F-9DA0-F4483A8B3773}" type="presParOf" srcId="{EAC9BC9A-FDC2-4637-AF71-664E120AF80D}" destId="{B1343FB7-C98D-41EA-9A5F-28378A2FF0D9}" srcOrd="3" destOrd="0" presId="urn:microsoft.com/office/officeart/2005/8/layout/venn3"/>
    <dgm:cxn modelId="{8BE7C411-9739-4551-AB0E-A3A56AAE8762}" type="presParOf" srcId="{EAC9BC9A-FDC2-4637-AF71-664E120AF80D}" destId="{C7F549CA-B85C-4D2A-9B1B-62E9A913FC24}" srcOrd="4" destOrd="0" presId="urn:microsoft.com/office/officeart/2005/8/layout/venn3"/>
    <dgm:cxn modelId="{8D4C1511-C8B7-4995-9F2E-796AC6BDB980}" type="presParOf" srcId="{EAC9BC9A-FDC2-4637-AF71-664E120AF80D}" destId="{DBB1E0B2-371C-4437-B875-F8A9365959C8}" srcOrd="5" destOrd="0" presId="urn:microsoft.com/office/officeart/2005/8/layout/venn3"/>
    <dgm:cxn modelId="{7BF4D5BC-76CF-41CC-B08F-D4FB4B707AFA}" type="presParOf" srcId="{EAC9BC9A-FDC2-4637-AF71-664E120AF80D}" destId="{0B311CCD-8874-4098-96B1-6CF0A04FE1D5}" srcOrd="6" destOrd="0" presId="urn:microsoft.com/office/officeart/2005/8/layout/venn3"/>
    <dgm:cxn modelId="{0404AF6A-3ED2-4722-8655-D1A32EE18C58}" type="presParOf" srcId="{EAC9BC9A-FDC2-4637-AF71-664E120AF80D}" destId="{F14990C7-A891-480E-BEBE-F34BB5C2A467}" srcOrd="7" destOrd="0" presId="urn:microsoft.com/office/officeart/2005/8/layout/venn3"/>
    <dgm:cxn modelId="{37F5E364-468B-42DA-BB0A-FB69483B12BC}" type="presParOf" srcId="{EAC9BC9A-FDC2-4637-AF71-664E120AF80D}" destId="{E0353013-0C22-4550-B96F-39EEE29B0A09}" srcOrd="8" destOrd="0" presId="urn:microsoft.com/office/officeart/2005/8/layout/venn3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4D014A-A3C1-44E6-B92B-9364D9EC090B}">
      <dsp:nvSpPr>
        <dsp:cNvPr id="0" name=""/>
        <dsp:cNvSpPr/>
      </dsp:nvSpPr>
      <dsp:spPr>
        <a:xfrm>
          <a:off x="819" y="1232773"/>
          <a:ext cx="1598452" cy="1598452"/>
        </a:xfrm>
        <a:prstGeom prst="ellipse">
          <a:avLst/>
        </a:prstGeom>
        <a:solidFill>
          <a:srgbClr val="7D0105">
            <a:alpha val="50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87968" tIns="16510" rIns="87968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/>
            <a:t>2015 год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0,0 млн.рублей</a:t>
          </a:r>
          <a:endParaRPr lang="ru-RU" sz="1300" kern="1200" dirty="0"/>
        </a:p>
      </dsp:txBody>
      <dsp:txXfrm>
        <a:off x="234907" y="1466861"/>
        <a:ext cx="1130276" cy="1130276"/>
      </dsp:txXfrm>
    </dsp:sp>
    <dsp:sp modelId="{A2B3D32D-7ED3-4227-A89B-95246726557C}">
      <dsp:nvSpPr>
        <dsp:cNvPr id="0" name=""/>
        <dsp:cNvSpPr/>
      </dsp:nvSpPr>
      <dsp:spPr>
        <a:xfrm>
          <a:off x="1142977" y="1849440"/>
          <a:ext cx="1598452" cy="1598452"/>
        </a:xfrm>
        <a:prstGeom prst="ellipse">
          <a:avLst/>
        </a:prstGeom>
        <a:solidFill>
          <a:srgbClr val="7D0105">
            <a:alpha val="57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87968" tIns="16510" rIns="87968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/>
            <a:t>2016 год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0,0 млн.рублей</a:t>
          </a:r>
          <a:endParaRPr lang="ru-RU" sz="1300" kern="1200" dirty="0"/>
        </a:p>
      </dsp:txBody>
      <dsp:txXfrm>
        <a:off x="1377065" y="2083528"/>
        <a:ext cx="1130276" cy="1130276"/>
      </dsp:txXfrm>
    </dsp:sp>
    <dsp:sp modelId="{C7F549CA-B85C-4D2A-9B1B-62E9A913FC24}">
      <dsp:nvSpPr>
        <dsp:cNvPr id="0" name=""/>
        <dsp:cNvSpPr/>
      </dsp:nvSpPr>
      <dsp:spPr>
        <a:xfrm>
          <a:off x="2428859" y="2135196"/>
          <a:ext cx="1598452" cy="1598452"/>
        </a:xfrm>
        <a:prstGeom prst="ellipse">
          <a:avLst/>
        </a:prstGeom>
        <a:solidFill>
          <a:srgbClr val="7D0105">
            <a:alpha val="65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87968" tIns="16510" rIns="87968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/>
            <a:t>2017 год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0,0 млн.рублей</a:t>
          </a:r>
          <a:endParaRPr lang="ru-RU" sz="1300" kern="1200" dirty="0"/>
        </a:p>
      </dsp:txBody>
      <dsp:txXfrm>
        <a:off x="2662947" y="2369284"/>
        <a:ext cx="1130276" cy="1130276"/>
      </dsp:txXfrm>
    </dsp:sp>
    <dsp:sp modelId="{0B311CCD-8874-4098-96B1-6CF0A04FE1D5}">
      <dsp:nvSpPr>
        <dsp:cNvPr id="0" name=""/>
        <dsp:cNvSpPr/>
      </dsp:nvSpPr>
      <dsp:spPr>
        <a:xfrm>
          <a:off x="3714744" y="2278081"/>
          <a:ext cx="1598452" cy="1598452"/>
        </a:xfrm>
        <a:prstGeom prst="ellipse">
          <a:avLst/>
        </a:prstGeom>
        <a:solidFill>
          <a:srgbClr val="7D0105">
            <a:alpha val="73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87968" tIns="16510" rIns="87968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/>
            <a:t>2018 год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0,0 млн.рублей</a:t>
          </a:r>
          <a:endParaRPr lang="ru-RU" sz="1300" kern="1200" dirty="0"/>
        </a:p>
      </dsp:txBody>
      <dsp:txXfrm>
        <a:off x="3948832" y="2512169"/>
        <a:ext cx="1130276" cy="1130276"/>
      </dsp:txXfrm>
    </dsp:sp>
    <dsp:sp modelId="{E0353013-0C22-4550-B96F-39EEE29B0A09}">
      <dsp:nvSpPr>
        <dsp:cNvPr id="0" name=""/>
        <dsp:cNvSpPr/>
      </dsp:nvSpPr>
      <dsp:spPr>
        <a:xfrm>
          <a:off x="5072066" y="2465547"/>
          <a:ext cx="1598452" cy="1598452"/>
        </a:xfrm>
        <a:prstGeom prst="ellipse">
          <a:avLst/>
        </a:prstGeom>
        <a:solidFill>
          <a:srgbClr val="7D0105">
            <a:alpha val="80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87968" tIns="16510" rIns="87968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/>
            <a:t>2019 год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0,0 млн.рублей</a:t>
          </a:r>
          <a:endParaRPr lang="ru-RU" sz="1300" kern="1200" dirty="0"/>
        </a:p>
      </dsp:txBody>
      <dsp:txXfrm>
        <a:off x="5306154" y="2699635"/>
        <a:ext cx="1130276" cy="113027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37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4" y="1"/>
            <a:ext cx="2945659" cy="4937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D63679F-BE87-4C86-914D-B6103A2A0FC6}" type="datetimeFigureOut">
              <a:rPr lang="ru-RU"/>
              <a:pPr>
                <a:defRPr/>
              </a:pPr>
              <a:t>14.09.2017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39775"/>
            <a:ext cx="493712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690269"/>
            <a:ext cx="5438140" cy="44434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378825"/>
            <a:ext cx="2945659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4" y="9378825"/>
            <a:ext cx="2945659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05F8B25-E85F-48E9-83A4-0A400F2336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5221241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30275" y="739775"/>
            <a:ext cx="4937125" cy="370363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18435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95794AE-5F8E-4F02-95AD-E246E1BDAD53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4772286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5F8B25-E85F-48E9-83A4-0A400F23366C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338728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5F8B25-E85F-48E9-83A4-0A400F23366C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166337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5F8B25-E85F-48E9-83A4-0A400F23366C}" type="slidenum">
              <a:rPr lang="ru-RU" smtClean="0"/>
              <a:pPr>
                <a:defRPr/>
              </a:pPr>
              <a:t>19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171345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5F8B25-E85F-48E9-83A4-0A400F23366C}" type="slidenum">
              <a:rPr lang="ru-RU" smtClean="0"/>
              <a:pPr>
                <a:defRPr/>
              </a:pPr>
              <a:t>21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902349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K:\ProPowerPoint\Шаблоны\АБСТРАКТНЫЕ\GreenAbstrak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7733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339752" y="620691"/>
            <a:ext cx="6264696" cy="1470025"/>
          </a:xfrm>
        </p:spPr>
        <p:txBody>
          <a:bodyPr>
            <a:normAutofit/>
          </a:bodyPr>
          <a:lstStyle>
            <a:lvl1pPr>
              <a:defRPr sz="5400" b="1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63888" y="5445224"/>
            <a:ext cx="5256584" cy="648072"/>
          </a:xfrm>
        </p:spPr>
        <p:txBody>
          <a:bodyPr>
            <a:normAutofit/>
          </a:bodyPr>
          <a:lstStyle>
            <a:lvl1pPr marL="0" indent="0" algn="ctr">
              <a:buNone/>
              <a:defRPr sz="3600" b="1"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3" y="273053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87073B-E54C-4D69-A138-0DF1E53F6315}" type="datetime1">
              <a:rPr lang="en-US" smtClean="0"/>
              <a:pPr>
                <a:defRPr/>
              </a:pPr>
              <a:t>9/14/2017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B994A7-B7FA-4E22-A77D-30BC76BF068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ECEEE8-7755-4E4D-A12F-A9B2EF67B0FB}" type="datetime1">
              <a:rPr lang="en-US" smtClean="0"/>
              <a:pPr>
                <a:defRPr/>
              </a:pPr>
              <a:t>9/14/2017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C8B024-8E7D-4407-A46C-184FE664E4E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AE61AE-93BE-49F4-BD60-022B9C7BB530}" type="datetime1">
              <a:rPr lang="en-US" smtClean="0"/>
              <a:pPr>
                <a:defRPr/>
              </a:pPr>
              <a:t>9/14/2017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B4FE0A-18F8-4EB9-A261-E6913C21E32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8EBE7F-86D2-4A50-807F-56E76D9AD892}" type="datetime1">
              <a:rPr lang="en-US" smtClean="0"/>
              <a:pPr>
                <a:defRPr/>
              </a:pPr>
              <a:t>9/14/2017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D99681-2964-4FDA-BAF4-844C703BF53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56A5EE-C096-4592-82FA-C06DD75DECEC}" type="datetime1">
              <a:rPr lang="en-US" smtClean="0"/>
              <a:pPr>
                <a:defRPr/>
              </a:pPr>
              <a:t>9/14/2017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707C3E-EA26-4ADE-B158-97DC83AF1FA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9AA334-C32B-44B9-ABEF-B3318B6001C6}" type="datetime1">
              <a:rPr lang="en-US" smtClean="0"/>
              <a:pPr>
                <a:defRPr/>
              </a:pPr>
              <a:t>9/14/2017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E84A85-20DD-4063-BFC1-8C3F62DDF5E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6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08EB7C-5108-4954-9A3B-D4DF71C9EE64}" type="datetime1">
              <a:rPr lang="en-US" smtClean="0"/>
              <a:pPr>
                <a:defRPr/>
              </a:pPr>
              <a:t>9/14/2017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3FD3A3-AE18-42AB-AC7D-75C226C8B66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C77382-47E0-4902-A7B7-8405B302E3D6}" type="datetime1">
              <a:rPr lang="en-US" smtClean="0"/>
              <a:pPr>
                <a:defRPr/>
              </a:pPr>
              <a:t>9/14/2017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937C78-BF0D-4B0B-AF7E-0EE68E8D715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3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3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6B80FD-9842-425B-849C-991EC345CF11}" type="datetime1">
              <a:rPr lang="en-US" smtClean="0"/>
              <a:pPr>
                <a:defRPr/>
              </a:pPr>
              <a:t>9/14/2017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087888-2411-4488-9CEF-EED964E526D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2A04D5-2BEE-4B4D-99F7-5DC4051E37BA}" type="datetime1">
              <a:rPr lang="en-US" smtClean="0"/>
              <a:pPr>
                <a:defRPr/>
              </a:pPr>
              <a:t>9/14/2017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85A602-C1D5-4D0C-81E3-28887DD146E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A337FE-0E5B-4733-BAED-04402830266D}" type="datetime1">
              <a:rPr lang="en-US" smtClean="0"/>
              <a:pPr>
                <a:defRPr/>
              </a:pPr>
              <a:t>9/14/2017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53E559-CB2D-4451-9674-4C632EF5674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2700" y="1588"/>
            <a:ext cx="9169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Заголовок 1"/>
          <p:cNvSpPr>
            <a:spLocks noGrp="1"/>
          </p:cNvSpPr>
          <p:nvPr>
            <p:ph type="title"/>
          </p:nvPr>
        </p:nvSpPr>
        <p:spPr bwMode="auto">
          <a:xfrm>
            <a:off x="1258888" y="274638"/>
            <a:ext cx="742791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8" name="Текст 2"/>
          <p:cNvSpPr>
            <a:spLocks noGrp="1"/>
          </p:cNvSpPr>
          <p:nvPr>
            <p:ph type="body" idx="1"/>
          </p:nvPr>
        </p:nvSpPr>
        <p:spPr bwMode="auto">
          <a:xfrm>
            <a:off x="1258888" y="1600203"/>
            <a:ext cx="7427912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9" name="TextBox 6"/>
          <p:cNvSpPr txBox="1">
            <a:spLocks noChangeArrowheads="1"/>
          </p:cNvSpPr>
          <p:nvPr/>
        </p:nvSpPr>
        <p:spPr bwMode="auto">
          <a:xfrm>
            <a:off x="7092953" y="6610350"/>
            <a:ext cx="1665841" cy="338554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ru-RU" sz="1600" dirty="0" err="1">
                <a:latin typeface="Ariston" pitchFamily="66" charset="0"/>
              </a:rPr>
              <a:t>ProPowerPoint.Ru</a:t>
            </a:r>
            <a:endParaRPr lang="ru-RU" altLang="ru-RU" sz="1600" dirty="0">
              <a:latin typeface="Ariston" pitchFamily="66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692" r:id="rId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3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071400AC-E83A-487D-AB2D-63F2A314E75D}" type="datetime1">
              <a:rPr lang="en-US" smtClean="0"/>
              <a:pPr/>
              <a:t>9/14/2017</a:t>
            </a:fld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F4EF0E5-F31B-4EC9-8386-5C2271B321AE}" type="slidenum">
              <a:rPr lang="es-ES"/>
              <a:pPr/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7" r:id="rId1"/>
    <p:sldLayoutId id="2147483828" r:id="rId2"/>
    <p:sldLayoutId id="2147483829" r:id="rId3"/>
    <p:sldLayoutId id="2147483830" r:id="rId4"/>
    <p:sldLayoutId id="2147483831" r:id="rId5"/>
    <p:sldLayoutId id="2147483832" r:id="rId6"/>
    <p:sldLayoutId id="2147483833" r:id="rId7"/>
    <p:sldLayoutId id="2147483834" r:id="rId8"/>
    <p:sldLayoutId id="2147483835" r:id="rId9"/>
    <p:sldLayoutId id="2147483836" r:id="rId10"/>
    <p:sldLayoutId id="2147483837" r:id="rId11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diagramLayout" Target="../diagrams/layout1.xml"/><Relationship Id="rId7" Type="http://schemas.openxmlformats.org/officeDocument/2006/relationships/image" Target="../media/image5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jpeg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1" descr="File:Location of Lyubertsy Region (Moscow Oblast).svg"/>
          <p:cNvPicPr>
            <a:picLocks noChangeAspect="1" noChangeArrowheads="1"/>
          </p:cNvPicPr>
          <p:nvPr/>
        </p:nvPicPr>
        <p:blipFill>
          <a:blip r:embed="rId3" cstate="print">
            <a:lum bright="-30000" contrast="30000"/>
          </a:blip>
          <a:srcRect/>
          <a:stretch>
            <a:fillRect/>
          </a:stretch>
        </p:blipFill>
        <p:spPr bwMode="auto">
          <a:xfrm>
            <a:off x="-612576" y="-531440"/>
            <a:ext cx="6038851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2" name="Прямоугольник 17"/>
          <p:cNvSpPr>
            <a:spLocks noChangeArrowheads="1"/>
          </p:cNvSpPr>
          <p:nvPr/>
        </p:nvSpPr>
        <p:spPr bwMode="auto">
          <a:xfrm>
            <a:off x="2339752" y="1916832"/>
            <a:ext cx="243998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Люберецкий район</a:t>
            </a:r>
          </a:p>
        </p:txBody>
      </p:sp>
      <p:sp>
        <p:nvSpPr>
          <p:cNvPr id="9" name="Арка 8"/>
          <p:cNvSpPr/>
          <p:nvPr/>
        </p:nvSpPr>
        <p:spPr>
          <a:xfrm>
            <a:off x="4211960" y="692697"/>
            <a:ext cx="4572000" cy="3118068"/>
          </a:xfrm>
          <a:prstGeom prst="blockArc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>
                <a:latin typeface="Times New Roman" pitchFamily="18" charset="0"/>
                <a:cs typeface="Times New Roman" pitchFamily="18" charset="0"/>
              </a:rPr>
              <a:t>БЮДЖЕТ ДЛЯ ГРАЖДАН</a:t>
            </a:r>
          </a:p>
        </p:txBody>
      </p:sp>
      <p:sp>
        <p:nvSpPr>
          <p:cNvPr id="7" name="Прямоугольник 3"/>
          <p:cNvSpPr>
            <a:spLocks noChangeArrowheads="1"/>
          </p:cNvSpPr>
          <p:nvPr/>
        </p:nvSpPr>
        <p:spPr bwMode="auto">
          <a:xfrm>
            <a:off x="-5993" y="2912245"/>
            <a:ext cx="9468544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Изменения, вносимые в Решение Совета депутатов муниципального образования Люберецкий муниципальный район Московской области </a:t>
            </a: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от 08.12.2016 №167/26 «О бюджете муниципального образования Люберецкий муниципальный район Московской области на 2017 год и на плановый период </a:t>
            </a: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2018 и 2019 годов»</a:t>
            </a: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(уточнение №3)</a:t>
            </a:r>
          </a:p>
          <a:p>
            <a:pPr algn="ctr"/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707C3E-EA26-4ADE-B158-97DC83AF1FAF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  <p:pic>
        <p:nvPicPr>
          <p:cNvPr id="11" name="Picture 2" descr="Похожее изображение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1178878" cy="14159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Прямоугольник 7"/>
          <p:cNvSpPr>
            <a:spLocks noChangeArrowheads="1"/>
          </p:cNvSpPr>
          <p:nvPr/>
        </p:nvSpPr>
        <p:spPr bwMode="auto">
          <a:xfrm>
            <a:off x="1403351" y="760415"/>
            <a:ext cx="977900" cy="415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0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Люберецкий район</a:t>
            </a:r>
          </a:p>
        </p:txBody>
      </p:sp>
      <p:sp>
        <p:nvSpPr>
          <p:cNvPr id="38916" name="AutoShape 2" descr="data:image/jpeg;base64,/9j/4AAQSkZJRgABAQAAAQABAAD/2wCEAAkGBxQSEhUUEhQUFBUUFRUVFhQVFBQVFhcUFBQXFxQUFxUYHCggGBwlHBQUITEhJSkrLi4uFx8zODMsNygtLisBCgoKDg0OGhAQGiwkHCQsLCwsLCwsLCwsLCwsLCwsLCwsLCwsLCwsLCwsLCwsLCwsLCwsLCwsLCwsLCwsLCwsLP/AABEIAOAA4QMBEQACEQEDEQH/xAAcAAACAwEBAQEAAAAAAAAAAAAFBgIDBAcBAAj/xABHEAACAQIDBAcDCgEKBgMAAAABAgMAEQQSIQUGMUETIlFhcYGRMqGxBxQjQlJicsHR8DMVJENjgpKisrPhNDVTc4PxFiWT/8QAGwEAAQUBAQAAAAAAAAAAAAAAAgABAwQFBgf/xAAzEQACAQMEAQMCBAUEAwAAAAAAAQIDBBEFEiExQRMiUTJxBhQzYSM0UoGRFSRCodHw8f/aAAwDAQACEQMRAD8AfLVRLJEinGyVtSim5cDviOTlMJvK57XY/wCI12tqpRox+xx1691Z/c07QHCrKWCs+w38nU1mmT8Dj3g/AVga1D3RkdBpM+JIezWEa76PY+FECXYTiv4qmh0DINzr1aJjIBJxPjVeRIy4UwJ7akIVt4l+nHeg/wAzVRuey/b9GZaqllHmJHUbwNOhvIL3a/h08gg0FpgTzL1h4GnFEg2hpEqZOhGIJSDPCnZTjnqimEz5xpTgnkdMEyTLenGRUaZjluUUwhjArVMYjakIpnNgT2A00pNcoKMdzUfk5tJh0DI6AhJUEgBNyCSQwv4g11OiXbrUG34eDmdatXbXLps+2iugrWp+cmU+MM0bkTZcXb7aMPSxHwrL1iOaG74NbS5+9o6UOFcydAyUXA04JbhR7P4qmh0Aw846tH4GADizGq8iXssU0IJYtIQsbzD6ZPwH3GqVz2XrZ8GOMVULR7OOqfA04PkDbrjqsOxj8TTyDfCD1MAROjDzp0PE9nHCnYaPiKEcqB1pBnwbsphYJDjSEz6SnBwVxCmwGWSi1IZFTjWkOSzUwhmXhWqYx4wpDPoxbUfLFIexGPupp/SWLdZqx+4h4NM2Dw7c0aSM+F84+Naf4fre+dP+5V/GVsoXEZ/JXjx1RXVxOJkY9izZMVC39YFP9rq/nVe/p7qMl/cvWMttVHWhwrjjqGTi4Gn8AF2GGg/FU0OgWHrdWj8DADGCz+NQSJInyGgGLxSELe9C/SR+DfEVTuS7bA+OqZbZZILqfCnBAe7R1kHY7f5jTyJJdDDamZGVyDUU6HieyLY07JEe/pQiKJBrpSCR6iXpCbwSQWpheD5xSEiqI60gi6UXtSGRQy0hz61IQ0qNK1DFPDSHQI3nbLhZz/VOPUWoZv2l3Tlm4ghN3b62EnTnG0co8L5W+NHpFXZfRX9SLn41tnO3jUXgjjx1a7yOZdHl0wFOxWzDipDDxBuKVVZi4PyS0JYkmdlhcMoI4EA+R1riJrEmjr004ouipvAxdh+A/F+dTR+kBh9eFGMAtpixB76hmiSJVEajCaNIpmB5F7eoaxH8Q+B/Kqt30i5adsGJVMuFx4HwphgDu9/El/GfjRS6D8DFQkRXKbFfH8qJBRLJFvrTskI5aEcgRrSEfBgKQ6PQb0hmfGmEjMDThl2bSkIrakIlkoRDMgrVMU8pDoA75X+ZzW1JAHlmW/uvUVZ4jk0NK/mYCjuU30/RnhLG8fmVuvvX31Vp1PTqQmu00dT+I6Hq2Ml8EtpDq/vlXpVNpr7nh9RY48g6DZTygsLKg9qRzlQduvPyqne6nQtU1KWZeEXrDT691LFOJ0rYEqth4yrZhkADWtfLpe3LhXJ+p6jcjqJUXR9ku0E4aPHBH0e7OnDhwP6OXIfGyt8GFTJYSAfeBlThRDAbay6VHNEkTFh2qENmxaZggLexdIz94/Cq10spFm24bBEdUS6XW0pxgFsMWmlH3j8RTy6D8DEKEiITL7PjRIdFzGwogyC0LCRXJxphyhxpThItg4UwLJkUwkZSKcNEgaYR9fWmETz0sCGVK1TFPGpxLGeQHvdPkwshIzXstr2vmNvPjw7qq3GXBI0tKjvuYvOEhS3c2PiBJFL0ZRVdWLv1AADqetaq3M1sgss6rUtRto0ZQlJPgMbwyQYdiSvTO/0iqerGqvcqWPFtK1J6vcOkqMFtaWH8nF6X+GleTdWo/bngXIek2gzqzkFELxooAQZT7ITvHA9tZNSe175PL+fJ2FSjS0+inSivhj/sRkyEIQVzXBHCzANf31bsZt0/d2cjfuUqjlIKQmryKPaAG7OP/wDsMbAebRyr5Iqt+VaDh/BjIgUv4rR0ePhUD7DBm1V6poJBxBGENQEuAglMNgD71j6Nfxj4GoLjomt+wHHWei+zQlOAwBs02xco8/cKIk8DGKAiITcvEfGiQSIOxog8F0R0oWOVz0kIpK0mFknHTDMsBphGYoaQRORNKcSIBqEcttTiGNa1DFPGpxIWN+NovBEhjsGMgAJANuqdRfnVzTrSF1U2VFwVru4nQpZg8MSJMU8pvI7OfvEn/wBV11KzpUYJRivucnXrVKj9zbDko+c4S39Lhhp2vB+ZU28q4/XbJ0avrRXtfZ3v4P1hRat6j+xPdcOMOSUcqDmikhytJGSNVK8bHv7eVcvX2OaTf9jqNR2zrYTxnvPCf2Ce6uL+kmj4ECNzoASzg5yQNBy0rSsuUYupUkoxkvt/gaojWgvJieTnMOP6HbxJ4O/Rt4SRKB/iy1t04brNZ8FGb218o7hFwFZn7suMw7RXQ00goi9hTrbvquThSOmABW9I+h8HWoa/0k1H6hfiNZqL7NCUQDAODW2MfwpyTwMgoSIrn4eY+NEh0Q50RMXRcKFjEJeNOhFb0hH0dCOWCmEQ50455OKYSIqKYIllpxhjStQxj5qT6Ysidv7GHOGjZwgaVrueC9XifX31raXJwk5L4KF8t8FFn2M3ViXDdJCekGUMJbjVterlvYKdOGoNXY6jVVbMuusFSWnxdP29gKCY4Zs3F0Oq/VsdGU9ulxartxRd5ScX9L6+5QpT/J1E8+9GjAdDDK6dJiAs4DRCLgyNwXQXzDUeVec3dCcJbWlmPGT1GNxK+toVo44XOQlsWDo8TquQmMDLxATMWjU/eABv21JY1cvBQvpqdDC8DfFWv5MWUcYZyfbxtthj/Xw/BK6C05tf8mVXeK6P0JFwrIZeMuOXShkFEWotHYd9VywE4qYAG7zj6A9zL8f96hr/AEktH6hdirNRoM0R04DAiaYxvwiixwSeBhoURlc/DzHxokJE1UEU4Z7GthamY5CZadDlbCmYj2hHJCkIqHtUgvB7iKQkQRr0hFt6QhgStQxT1qTfAgfjMPCzr06K+jKhIBKuRoQDw4HWrFCc4L2gzpxqPB7jZpyipGi6FSM2UKVQ9YIAdOR1tUyeZZl2P6eGtvaA0OGw8LzZlE+YXXMV0ZrEJcmyt7Wp42PnpwqVqiilwkZNRUIyk3zJiVDjGKNkOSSAtJGRx6JzaRR+E2I86ztdsdm2r4ff3N38MXkZTlQqP2vo37v7wAyQo9yzOS8jG5Z26qqO61q52FHbNSidHqFjiLlDhHR4jp5VrR7OWaaRyfeX/mzf96D/ACx10Vn/ACv9mZNx+sj9DRcKx32X0U4saUMgois+khqCRYXQRhNMAYd5B/N3/s/5hUNde0lpfULMVZpfNMdOMwMYz880F7qOHnRJNhbkkM0eH7T5D9amjbtlV1sGLaOKijFmLX+6pb4C1SflsCjVyVYXaCMbKb+It51HKlgsKeTWpqFhpHklMOVFqTHPkphFi8aYRTfWkEeyjTWnGPlItTMfBHNTZEMaGtUxT1qccX9upLN0sGGIWboQQTf2WchsvY3VtfiKlxKMd40KijUwzBg/nUOz0iljIMTkPIDmIgLFuWt9beFXrFxqVG5L7ZKupzltcqRPEYiKWJgrA3Ui1wDpzsRe441txg4PGDmNzfnk55HijFKr8QD1h9pToy+YJqzeUI1qDhIu2dZ0qsZrtG6TDxYVwzEyOGDRoAVyrmBVpL8/u91cTZ6fVudzj9MXydtf/iFOEaaXL7Or4ZrgEcx8aPG2TTM3OUcr3o/5q3/dw/8AljrobL+W/szJueKyP0LDwrHfZfI4kaUzHQqYoWk8aryLEXwb8OabwCZd4B/N5Pw/Ag1HV+gkpfUKkJrLNA1RU8VkT6LenjS5A1OhbgW7geytCnFRRVbyyWDmaT2M3p+dSpjbMm+DYYvmkOY8gb6UMmySGEVY7ZqjrKApHMaVE5fJJt4yih2swU6Ei/ce2hrU1jKBpTecMqlNVMFkpIpZEepTCLRTCKJONILwTl4UhFSNpTMcjamHGZDWsYZNqTS8i8GDZ+JSPFTPIGCrDHmkZbRqqliAH5sS/Duq/Sg501t7yVqs4xeX8Hs+2UmLrg1bEFwRopCKWFuu7cPDsq1+WlD3TeGV/wAwqnthyKG9ezI8POY4jpkUsvHKxGo/PWtyyqyqwzMxb2nGlPC4b8C7FhhEpxMgFgSIUPB5B9a3NV4+NZOt6j6f8Cn35N78O6XK7qJyXtiYcPN84UxSNeTUxSMfrNxjJ7CdR31h2N47eWM+19/+Tptb0n1YKdKOHE6nu7MWgjJ0OQAg8iBYj3GjqNOo9piR+nns5rvc+XaTt2NC3oiH8q6Gx/lv8mVdfqn6HwjXQHtUH1FY8+y+iWIGlCEKu0xaQedQTJ49GvDGh8DFW2xeCX8DfCo6n0B0/qE+A6Vlmii52NrAXJ099T28csiqPgY4NiqFBkNzbW3DTlV6fCIKfZvw4VRYC3dQImZeXo2RpA3aCEjh51FOJPF8A5lDFO1Tr4EWNO+YEb4kbVwCcxf1qklkNz5J/MY/siltFvZ98xT7IpbRbmeNhE7BS2i3M8+YJ9kU2wf1GeNs5Dy95pbBvUZU2yE7/WmcA1VI/wAkJ3+tDsF6ppTjWoZhN6XAvAhbdkjTFu0pDB8qhdXCIiDMcgI6xbQdnGtS09erDFNfT/2Z166dNpzecg6Pbk0cZiicxx5maymzHNwuw46eFdHG0i8Sq8tIwXdTWY0+EX7EwQfNNMxEKe0x9p2P1FvxJqjqup07Okow+t9fsXdK02rf1UnygDvHtBp5bkBVUZUQcEQcAP1ricuUnKT5fZ7FbWdKypKlHjgtzrPhAiRWeADrgC7OTwFtdQCfKoVFxqNt8MypKVK43Z9r8DnuJj+lw6km5VmU95HP3itOjgwtQpKlVeOmIu/P/HTf+P8A0lrqNP8A0cHM3n6h3XcnGdNgsO/MxAH8S9VveDWZcw21GXKE90EGpRpVcmFfbK9YeNRVCWBbhTUa7HZLaQvE47UYeoNBNcMem/cI+HOgrK8mmjZFy8R8amovE0BUWYjYs+g7CLg1fk8orQ4YDxe9IicqEDjna5IF7XIHAd5pJhsLYDayzKWTgvEdnOlkLaJm1d5pXlKqQFAJEdmuQPrXCm3maT6GceQlsvENZekGV25W5Am/uqBvCYbQc+cVXyLB984pbhsHnziluHwROI19PzpbhYLFnpZGwTE9OmLBNZacFolnpCwZhVwpk3NOll4Fx0zm+2NjSSTzyw2lBc5lTWRCNLMnG2nEVvaZq9vGKoT9skZOq6ZcRaqqLcX0Zdl7NMrkHqIgzSORbIo43vz7BWnf6nTtqLqJ5b6X7mTZWNW7rqlFcmyfEfOZY4IhliUhI18TYyN2sdTXn1atOrJ1Z9nsVjp9LTLXKXKXIX3rx0WzkWGBFaRluSwvp9puZJ7Kz6UHXeW+DNt6dW/m6lVtR/YXMNtB5UvKEUHUBFygdjkX1PZ3D7wqxOmk8RHrUIU29rbDG5dkeZA17vmbSwD2AcA8/q61q2cnKBi6hLc02KW+/wDx83/j/wBJa6vTf0zm7z6zqXyPY7Nh3iPGNgwH3XH6g1X1SntkpBWFTMXEf2rLNF94Frbq8PGo6iJYM8wh0qEJmjEi6MO4/Cmk+GBHiQgYbgKy5dmrHo2wuRwNj2jiKaLw8jhbZ+IZ7pINFtZu0MP9q0E8xIdqTyVTbsQ5g9i1mDjXTMOBt5870S4ElkK7Nw4S4AAuNQLeV/Wn7CkYYYA3G1xxFDnAeAJvBtRIPpHOVFFr2J52HDtJFROm5cIGUlFZZ9s7bsc65o3DD3jxHKq9SnOHaBhKMllM2fPBUYbR4cXS5HwUvjdRSyNguXGUsiwXJjKWRYLkxdOpDFvzsU+4bBoU1omeWOaTY5yvageLFSEFlbOWUg62bUG4rOcotNHodiqVW0jGSzhDXi51MawYknPLEhlkUdZXDFo8wHtWBsa0bfTa1zab4f8AFvCZ5/X1WhY6nupx4AuFwcmFxUVwG64KMCMrqeBDeFZlVNJxlxL4O4d3RvrSUqb4aNvygbHMmJSXXo2WzcAQy8E7r348OPZVe3qKMGvJl6fdqFs6T7zwKW0sX9JHGn20J429oFVtyHP07KtQjiLk/gkcP4cpM37tzMm0pEHsEufAkjX8q0LRrajGv6adGM0C99j/AD+b/wAf+ktdVp36a+5yd39Y0/JhtHosUgJssimM+J1U+o99WNQpbqLfwU7SptqYO1mub6Zvdi9t9dKCoSwMuDOlQBM3ONDSa4BX1HPo9Ce4n41lz+pmpD6UaYzQBGtdoiMqGNszAKbfWOgB7BVui5SInjIcgfnVhDpoC7wbZkwqmRAsl7kodG0FhY8OVHGLBnURh2Dt/pMzTFQ7NoBoApGi68Tx9aUoiVRgH5UMQPm7JzYoB5OrH4U9GPvyBcP2HPtkYh0CshKsNNKv1KaqcNGbCbiNmC3kbhKP7Q/MVnVtP/pLlO7/AKgkm11bgwPu+NU5W9SKLKrRfR6+NJqHa88kmcm6CcnwpNDo3RMaAct6Q0hz7pjSGGOtYyyyU6eVA0PjJz/CzDGYxWZcqRreTuWK7G/i2nnWZSpPLiu5M7OtP/T9Pbb7K8ZiTK7OeLEn9PdYeVek21FUKUaa8I8cr1XUqSn8s2bPxoy9FMueE8vrIftIeR7qz9S0eNzmceJGhper1LOa54+DbisWYwI5m6WGTqxTdv8AVSdjdhNcDXs505NNYa/7O6hUpXdNVaHDXaF+HZmHw7tiJJs9iSqm2bN3gak3p3UqTioRQUq9asvTxgG7vzWxKSuLNOz5F+4AWLeFxYeFbNpRljMel2VdTrwhGFBdmPfKQNjZGHMR8QQf4a8QeFdVp6/hI5K6+tmrZEpXKymxWxB7weNakoqUXF+TKb2yyj9A7IxongjlH11B8DbrDyN65KtTcKjg/B0lGe+CYP28vVqCRYgDcCdKrsNhDlS74A6OYYraiozgdazsL8vaNBHTpzeSz+bSjgF4rbUh4HKO79eNXqdhTgueytK6k+mJ+8W2JG+u178cx0Pb40bpQisJAKcm85Ok7m70vNAGlU5lORz9pgoNx5EetUK0XFl+hNTWDVJsXpWMknSyBtQoYqLdmmo9aHfwT7EnyXJu6lrmBEA1zMSzXHexJ7KaUn0E0sZOdfKFj+klVVNxbN43OVT/AITVu3p4WWZ9zUy8C9giRfxq6n8lNh7D8NaIZlxhHhTOCfY6k10Zl2xlJUXZe2qVxap9FmlcNdjzsuNmjVlUsrAEMtjceWtY847HhmjCe5ZNykjirj+yahwEmXpMnNgPHSlyLJZ00X219RS5FkPXrVM0jj5LRub2sjG/ZZTrUcuiahDdUiv3ELZrGPBtIx6+KfLfmY4zdj5tVnQrX1bre+oln8ZX22EbeLM1duuDzlcE4n1p9ueRJtkNp43J1XGeJwM6e8MvYw5Gs6/0+ndUspe5eTS06+qW1ZSi+PgXv5N+lOY3iA6QyD60ZOhH3jwt21x8KE3U9JLk9Gnq9N2zqpYbK5cczYqOQWS0iKg5It8oHleus/Jxt7Xav/pxKuZVq++RZvXf53Jcgmyajh7C0WntOkkvAN1BqWfk1bMPVHhWquFkxp/U0dW+S/aeZHgJ1Trr+EmzD1t61harSxJVF57NXTauU4PsZ9srdT4VjSRrwAeAOlV/JKT25ijHhZnHFY2t4nQe81JTWZkU+DjofTy95rVUcdMrNmad9DTNjpC88AZrnXXQULSY50z5Ltl9Ph8Sq/xInR1BPESIQVPZfohbvWq1enlE1GeyRsm2jLhywW+nFX0y9xrOcdppxnvLditPjRmkOWHW9tC48eQqenTz2Vq9bbwcu3inE2KldfZzkKOxE6iAeS1oRWEUG2+TEi9Ud5v76LAgzCdBRIFn2Nl0t5UmPHIKkdTovAcTwUW7T+VRSDR0PcHF5sMRr1JGA48CFI95NYt7HEso0bd8DL87t9Yjx0qo8k+SxMd94H0ptzHLPnY+76Cm3CCNahnGbb9zhZQOJjZR4sLD41FUeItlmzaVaLYl7XlUOIxosKiJezq+0fNr11eh2no2yk+5cnJ65du5upc9GVLnuHvPhWyzKLIWHCheR0Y94B1R4UUXhYDp/ULceLfL0eY5L3y30v21B+VpeoppcmpKrNw254KMebWPYQfQ014t1JjWz9wQ28g6VivCyd/FFNYmlV9s5U2dJqFpusoVo+Hh/wBzZso9UV0XjBxtRYmxm3Y2n83xMcnK+Vvwtof18qr3lL1aeCS2qbJ5Ot4/VSfSuVmsHSU3kXsEarMsAzf7EhcGVvYuwFu0DU/lU1vHLyQ1DlrPoPAfCtDJXwUk3FIcyRwC5psCYz7obdmwa4r5suaaVIFTTMFytLd8vOwagkssWeDXhMNiMQl5JWldgbtIASDzUm2gvy4d1WVbwksgfmJx6LsPvNNho58PIemAjcJKFAaOQiyI1hYrr5WHG+kEqcYsOM3Ls58kP77raUsDoqBu+Xkpt6f70w4QmmyISfAd5NE+BuwSjtK+UEhR7bD3ge+o+QujamGBAuLW1C8lHae+nwJMc/k8xAVZlH2lbXsta4rJ1COC/bMc1l7l8hb4VnFsuR15oPfSUgcFv0f2F9BT7kNyaWNaLKJi3ixfRYZ3te2WwPC+YW99j5VLQt/XqKHgirVXSg5rtHP4mvqdSdfM8a7eENkFH4OMqTzJyfZOOXWx/d6PA2TQvGmY5m26vUFKm8EkeJIUYzrT55NGXR9tAXU+FRVVmLQqHEjXNJ0mvbHH/piuLVV0rpSXeT0axoq506UP2f8Ak37J9kV28ZKaUkeYXENtRxfgMItxwp2RI6du5tPpsIgOrJ9G3boND6WrmL6hsqtLo6Gzq76efJTEcrNfkTWY1zhGi5LBzXfPbZmZ7klBpHYcF018bi/gRV+jT2rJVlJtirFiMyDuuPTh+VSAmhT1aIbJZEulIYc/knwYfFysfqJHp25jJ+lBMdDFvdGuCjncC6ycvvPx7+3geZqak20RTXIA3zRIcBDGmrTt0jtpdtL38PZoGsvkOKEBrKpJ4AX9NaZkhl2XB1cx4tqfOmQjNtya5Vb2AuaGTEi3A5Vj1IQE8eZ/WnWBGgAnRV6o7dL97fpTjIN7mzOuKCizBgc4I0CgXv3WNreNUL2KceS3btpnRSsZ4qR4GsVcl/klHhozwZx++40uB+S75iv/AFG9D+tLgWWbCa0mZ4D32f8Amh73Qe+/5VoaYs10U794osT4RpXXs5BnkwpMbyXQyXA7RTBo82vrH600SVfUhOj4mkuzSfRbMLqb9lKfQEHiSK9lyXUd2nppXC38dtaR6hoDxbIN7LOh8a7Ky5oRf7HmmsR23tRL5DGGNWWZyGfcrH5JzHykH+NdR8WFZeo0t1PcvBo2FXZU2vop3s23laSOPiTZm7BzUVh06GHlmzOeRCxZJFm9at+MEIBjGVyOR6w+BoOgzfFJwFEgWblohh4+SWdY5MZI3BVgHmOm0HqKCSyLoJ76oZ4QXFi2t9NRrlXQ30tfX7XpPRRDJnP9t49pEgjb+hQp/iNv8IShqLEiSn0BNpeyEH1yB5DVvhbzqNkiLJGCi3ZTDi9tSTrA/vWopMdG7Z0Jazvy0Udnfbto48jMPxLpwsOz8z31IgSODxBilWQX0PLmOY/fdVevT3xZNSnhnRMMyuoZZGswBHn61z9SOyWDUhLKNkWHJ9mQeY/9UHYWTR80k+2np/vT7Rsmlq0mUADvsf5qP+4n51oaSs3CKGov+AxThOldd4Rynk8ka9IEhE9jekEma9pC8N6CJNDsSyetTZ5NNdGtx1KeXRBH6zJsvQH8RridUWLhnqH4df8AtUGtlHj4mussH/Aied66v99U+4ZwzVbZlR5LGxHRMpBswOYHsI4GqF3VSjhF+0pNvLB08xJJPqTWUlwagJxeIAvcilkJIATYwZ1t229R/wCqjcgsGxJwCPEfGnTGCBYijEOXyYYbP07E9UOotyJVb3PhmoHywZDtvDDdACNB3KMtl1JsefHzqxT4K7OVbTUCZ+4mhn9RPFe0CyveUtyQZR4njUTDRknxFyaFscEY5rmgmOho2XEMi5SCLCpodAyCNtNaIEzYhaGQSGjdTEO0ZVQCEbnxsdbfGsS+ppSNK2k8DJC0oP8AD9D+oFUMFk19M/2D6r+tOLBqY1pMzxf32b+bqP61fga0tIX8fJn6l+ixVjFdZ5OUZ49IYhSHNTyXiK9nuHbQ4wSwfOBNvdiaj8mr1E3MPo71K1wV1+pgxbP4H8RriNVa9dnp/wCHM/lV/cM7L5+JrqdNy7eLOB/ECSvqiChlCgnn2cakuK6guDOtqDqMDY6aTiWkt3KP1rFnJyeWbkIqKwgXJiRzci/DMLel+NA2Fgw4jDg6lr0I5DZezBNMsa37Wb7Kjn+VV681TWSSnByeD3GKUYqeKNb+6aOEt0UwZxw8Bl5ABerCawBydD+SuH+alyL9JITbtBNh7h7qFdgSG/aS3U3F+Ibqr9J1QM3Hh+nhViJCzj+2ZQsspPJm91RzeGTw6F0SEjx19daiyGVSAAXvahEC8U9+HCgkEkGNkSyZRZlUeGvqakgwWG4pnPBgfFdD5ipASM2JINpEseTA5k9eI8xS7Y6DW6GIt0gIN7qdBy1FZGorLTNC1fA54LGi/wBYeRrNRbYT+ed599ECTY1oFEA70wmRYIxxknRR/a0/OtHTJbZt/sUNQjugkLs2HyOyA3yMy37cpIv7q6mnU3RjI5ipTxKSMstSERAUhGmFQQfCxpmFF4YrYuDJIV9PCgfPBrRlmGS3NeKw45rW/Ooq9ZUo5YqVLdWRRh4ctxe/O/jXD3tZVKjken6DScLZL7kTjnEgij0LHVjyvxIrbtLyUbaMYnI6zZxd/OUv/eBjgjygC5NuZ4ntJp3OU1yU1FR4xghNH+7Uhxc2vhANSbKeIGoHfblUckGgI8JHsWIPC3E9gtzNRMLB07Z27QwUMOYfTSqXlPYb9VPAAgeNzWVeSbeC9apJZFbezZMjTjoUeQyj2UUscy6HQDssasWVb2NMjuaeZJoz7f2Li8NGr4iCSNGtZmGl7cDa+U9xtV1VEys4NHVdycBNh4EQgFAL2ABJ6tyAD36edSwIJDNLFfgLEDQ5BomZboPID07qsohZxLe/qzTC2W72sdD1iONQVOyeHQILgC9AGY2jkk9kEjw09aFodGnD7tyMesVUdxuaSpi3BzZ2EWNcoWx79b94vUqjgDJ70QBvYC/1l0PnanEetIfZaxB4G1r9xHI9/OkOlwbd1sRklexydW3jrWZqH0ouWh0DZ+IzccrehrIL4UsPsr6CiBF7+XH7F9D+tW95D6SNGyJ+nxWHzAfRyGTTmURiL377VLTuXTT47IKtspY5FnEyDOx7WY+pvWxQ1dqmltM+voilPduMszA1ejqqf/EqPQnniZUo76k/1OK7QD0Op4ki2NwONM9VpA/6HX8NGHbCLJYr7Q7uVNHVKL7J6Wl3EXiRniw9h3njWJe3criXfCNa3tFSXJQYGzE200+FZU4SZ12mXNKnDEpHkeFBdXbTKblu7sqa29SMseCvrErapSc0/cN+xdmrLD85mkEGFuFErAlpW5JDHxcmx17uBrVnVUejkduefI67E3Xwc8ZboMQovZWmfKzgfWCKeqPGxqtK5aJo0g8mHgwkbvHEqqo6xVRew43PE1VlNt5LEaYKm3ZwiP8AOYoIgzkNmCLxI0ZezytRb+BpwJvsVZ5EeTVI79X7TG1hfsqGccvIVNtcB6CIIAFVUHIKBRqOAnyTxMIkUqwBBFiCLg91jxp+hsIAy4ZkFkNlFxlIBseVv96mpV9rIqlqp8pgPam34oZhC6MC9itkXL0hLdYtfS5I1PYe+rsLuLKbtJp9irv1uwpePE5i8c4BuBkyyILMhAJ7L8e3sp4T9R5Ft2cC9DgEXgB3G16kwCy0hdQQPLS9IREOALU+BEHc86Q5SslhTCKmkFM3wOb91X6zsQG4DX/asnUJZwi9aofdmxRt9Sx7qzS4Eci/e9TT5Fghhdz3b6rHv0A9da0VRKTrm3A7tthpWkLpZYpCOuC18h1ItwoKkNvkNVNyxg5/iogGIzA2PEcD4UoNotYW1IyNH31aiyNwWSPRU7YtmTVg9izTMqxozZiADbTU8SToB30yjujnIEq0KfGRjTcPoC5xDo9lsiqxW8jXC9a4NwbaW51TuZbO+QoVt/QlzYSRGKsLMNCDSi4tJlmTeCsxNU0GRyz4K8SwQK0i50DjMvDqsCpN+RsTVqDKlxHKGj+U4sVtDCdCwfDYVREsdtEZ41cTEdhvlvpYrbnUdX9iCgvdydWXF3VSNQSBpyvwqtnJbaSZVBKGeSJjf6wGmqOPfqG9RTD9ALZlkwE0MjhWw4lj9sZlVSTCb30OXJxp8DvlktgbagkEMUcwkPR5jdutmA1Bvz1b0pmFhIMiVivUsS9zc8FS/E27BbTtp3yB7T044RkKTqRx0F+0gUmJRRixGILN1Rzux+FAPtS5CWwiuaUHLe6m54lcvee0mpKKj5K9eLXKA28MEWJjxmHjILR5J1y2sJCvWUW7bC/4zVyjJKRWkuMs5GDbThV37EJnnGuhpCwzFiJgdG6p7aFsLBhkxciaXBHbQZHwUfylc2JFM5D7WRkxg5Ghc1jsJQl8BbdqQliWDBDzHJh2i9Zt3JS6LlCEkP2ypI116UjuOnxvWey4osL/ADuP/qL/AHh+lMPtZmxO8GJkFmne3dZf8oFXnXkQK3gj3Y98mJcsSRAwv+I2qOTbHcUmhdmh8KkiyZoztD3VYjICSNGBwgMiiQFVGrXuNBrz7dKNPLIpy2xyhs2ZvjDEXdrLFfKoA64swTReYFr9ut6lprL2mZWpZe7JVvlvJhZ8oQ3WQZeuGjQ62zhgOtxJzfdBFDKjnOSanJoX9rSifKytnZXMRIB61vZOvHQgX52rKgnGbTNSEsxyDHUBmUHNlJBNrajjVtDJ5IYyDMlrXF9aJyYsJ9g87IVGzoCjcVKkgg27R8KFzYPpx8D1ubtHFJhv4M2LEjOtolA6LL9ok3Oa4IIHbSjDJDUkkz2feTaYkjb+TcUFUkSBYj10PMHXXTnUnpkbqLPAq7a2XjsZipJosJNBEQoczXQdX6zfaOvsqCe6lsCdVZKvmk2HZWiSd3U3z9DIiA9wIzHnxtUcqbySqqjZgN88XAsgkTFFiLxMqGyt2MjAqV1HK/hTxpsjnLyhOxeOxsshlbp2cknNlkBFzcgW4DuGlTKCA9SY07M3uxcQtIpzcestj42NQzjHJNTlKXGDBvPvDjMSAotGvahIZudib8KScI8hSpzlwfbtbTx2HVhCIzmBDlgS5HjepKdaKfRDUtZ47AkuIxTE3yjU/GpfzS8ESspvtkFw+IPFwP340LumSKyfyevst29pyfKgdyw1ZxJDZXaxPmaB1pMNWsD5NkjsFD6jDVFIvGCtwA8jS7H2/sEtmIRprVeokSroLJf9ioAlkszHv9BTD8jzvZsjCQKDFJlkJsIy2a44Ei+otV+pT+DMpVHnkHYBCuFxJ1GYRqPAtfT0qu8/BYcsvgzYeCKRVRY5Wk1zFGv52IsBRNteApOSeS47KiicFzOhRl0KKRfiLsNOykqzeeBOTaMG8cvSyk6jOpW5YsfZy8alozz2C4Nx5JbBw8MuAaKdBFJd8zAC4cEqH/fKlKrKNbgqqCWcnO4cSuGxKLM4lSJieqWdQ31bLwI0B07q0ZT3QyQSb8DTHtR2RpCl3c3jHCwICh2HLTMfSsnHuNGhF7SvCplAHqe08zUsctkvCGfYm7c+IsUjIU/XcZVt2jt8ql2MgnWjEfNj7kQxWaX6VhyI6gPhz86NU0VZV5eBnWBRYAAAcgLCjwQ5ZJRTjE7U4jylgRXMVUEtlAHEm1vWm4HWX0Im8W/ka3jwihn1HSleop7hxb4VDUrJcIt0reT5kc6liMjl5XLsxuWa5JNVG3Ls0IpRWEE8JgEYWYA0tuQJSJHBrHmygai3KrEVwQN5YpzYY5joONCydLgrMRHKmyhYIMD2GlhDnl+40hHwb92pCPgaQjThT4VBMNMIoagYaZZ++JpDnadn7rYSJi6QJnJJLMM7am/Fr2Fa8I8GB6kmjZKy9Kq2HMWt2i49wqNtbsBLO0o2njEgIsgzPoLBbnt04k/vShuJqIVNSl2wRtvaLRxlxCrIbZ429q5IUMLAg27Kpev/AMV2WadN55Zj3O2ZDOsvTRI5BBGZQbA37atW2GnkjrylB4TAXyi7EwDaCcQZUICQ5mYvfTMoNgLXHHnUs0oy3AwUpPGBLxu6scEcLPAgNtHubPbmVyju41W/MSk8FmNCOQzsLdqXFdYPDGl7ZnkAOn2VGvwHfR04N8sOpVUOEdF2DubhIbFis7jm5BXyS9vW9WoxSKNStOQ2Jblw7qMheT2nGPr0hH16Qj4tSYhY2/vhFCCsZEknYPZHezfkKhlVRPToSl30Iu1NuTYj+I9xyUaKPL9arym2X4UIw5QFEWt6DBLkg1PnI3RrwshFSRwRSIY2Y2NH0Coi7PxoGTIrJ8aHgLDI5vGmwOfBu8++kIlm7xSEfA9wpCwXwnu+FRSCRrVx2GocDrB7mHYaYcbsdvbi45XBmIAc6BUsAToBcdhFacXUk8IzalGMQt/8hzxCbO6sHC9IUAU9W2W4vY61HUp1NxGtuMGRd7LyAmQty6yMQL8bZRpUVehOSyFBpGjae2VddMQi21sodW05Xa1VaVGSnlokc1gF46VWCpDOcpUFwJwt25huF+NX7fMZN44I6jQtPsppJBHDMoY3JaTLkVRxubelWXOjhyceAYzq4+oP7a2EThkKvlZQSzPIpVuFjkzd3LhWZDfv3Y4LEJxX3EGPaZD5WCsovd10AI8fKtaFopw3kMrlqWMB2BuB/WqbbUsFtKLjnAQw8hH1iPM0+5oBxi/AQixkg4SOP7bfrS3sDZE1xbUnH9NL/wDo3603qMf0o/BJtuYkf00n940PqsdUY/AM2ltOeRcrySMvHKXJHmOdM6rYUaMV4ApJvTEuEWZz30w54ZT30hEemPbToZmiFyeGvdUqQD4HHYW5Dy2fE/Rp9j67eP2R7/CpIw+SpUr46GqTczBMADAmgtcXB87HU1JsRAq810zHJ8nmBP8ARsPB2pvTQX5mp8meT5M8EeAkXwkJ+NN6KCV3UMj/ACV4blLMP7h+K0zooL85PyUSfJRFyxEg8UU/C1N6I/51/Bmf5KD9XEjzhPxD0Lt8+Q1e/sVN8mEi69PFYaklWGlA7X9w1fL+kUsZhVjcoriQLpnW4Unna9UZR2PBeg90clWSh3hbT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921" name="AutoShape 4" descr="data:image/jpeg;base64,/9j/4AAQSkZJRgABAQAAAQABAAD/2wCEAAkGBxQTEhQUEhQWFBUVFRcVFBQUGBcVFBcUFRUXFhgVFxQYHSggGBolHRcUITEhJSkrLi4uFx8zODMsNygtLiwBCgoKDg0OGBAQGCwcHCQsLCwsLCwsLCwsLCwsLCwsLCwsLCwsLCwsLCwsLCwsLCwsLCwsLCwtLCwsLCwtLCwsLP/AABEIAQMAwgMBIgACEQEDEQH/xAAbAAABBQEBAAAAAAAAAAAAAAAAAgMEBQYHAf/EAEQQAAIBAgQDBAcEBgkEAwAAAAECAAMRBBIhMQVBUQZhcYETIjJSkaGxQnKywRQjkqLR4SRDYnOCwtLw8RU0U5MHFjP/xAAYAQEBAQEBAAAAAAAAAAAAAAAAAQIDBP/EAB8RAQEAAgIDAAMAAAAAAAAAAAABAhEhMQMSQRNRYf/aAAwDAQACEQMRAD8A7jCEIBCEIBCJdwBcmwG5MzeO7W00rpT5Hc29W/IMx2Jvp5XmcspO1k200JFr40LSNQesNNL23IHlvK7/AOwD3P3v5Rc8Yaq7hMxQ7WLUYZLZftKT6/iL22nvFuNM6FaQtfcsbeWnL6zN8uOtxfWo3azj5saNCxY765b9RfpofG3S5jnZDtQKyqlS4ewsW3NxcXPO/I8/HfNtw6q62sCT7RB0YjZrkXU+HQDwkYfs3UKoWqBHX7QF9PdKiwI8555ln7bdNY606PEu4AJJAAFyToABzJmUqdqBhVZcQc2X2HuBfTQOTse/X47867Wdtq2JORLqt9FXpf2sp1Y97adAJ2vmnztiYOjUu2tN8ZToJ7DXTOedQi6+F7WHW/hNZOE4zgmIw5RvbVTmWqumVhqC43BvYcxpvedq4RjhXoU6q7VEDeBI1HkbjyjxZ22zLtc5NSxMhCNYjELTXM7BV0F2NhrpvOzmdhPAZ7AIQhAIQhAIQhAIQhAImq9gTa9gTYbm3IQqXsctr2Nr7X5X7py3Hdva+coLhgcrBEUAN0u5NjM5ZaamO0jjXampiGKULne2W242A6DX2zt3RnAYWlmy1bOzZjlPrU1vqdW9rpm25C2t6BsfUuSKBudyWA69Aep+Jkatjq/JKa+JJ+lp5rt09W+TH5FajnDKwGXXMRlN8p79NDz56zMYtnDNmqH1mbKoY6LfYja1rad8i4JKuQE3zMASVGUZSdgzH3det5XYlSmZ2ILKjDQltSSRqe4IPKZrN1tA/SKrYhhScAX2b1lAUAXA7+62pmjw/HK9L29R7ygVB8CMw+cymAuquxtuFU3tfQOxuetwPKX+Cq3UXPrADNpbWwO3nLeCLmn2jrMQVqBluM1gpt1uAAfLeWS8SZ9yzaHnkS9iNDYc7WuDp0mWqYdGNyLN7ynK3xEdpelT2WFQdG9V/wBoCx+EY3SWFdtHApA1BlV39R6ey1AMwB6EgNrKHszT9JiqNO1lLgkDUsFU1PWbmCBLvj3ElxVH9GrAUnLK6kj0dyhHMeq2lxoee0R2W4U9GvVrOAFSj+rNwQXyKg7/AHhr1i9tS6jV0ce5LA2canLoCFOoAPPQ8+h1lp2f7QUaNNktZFJbKPaQnUrk6E7W5nSZetjBQosVf0gAAVxbW+rG47iPhKfs3imqLUxFQD1D+rU6Fqh231yg6+QnS3XMc8ZtrcX2jdqno6gLHdgmmQls4Rcu5X1Neo7pB7WYjEVaAyP6WmtRqtx7YOW2VlA9kXbl9rUWEfwWRNAQxBuzixa5JYtfUMpN+8Xt3xjGcSpU2DU3s/2gozB/vIvPv0nLddtRoewuPZKQSpVWpTIBpsNchtrTvrdeh5beGzRgRcEEHYjUTjA4whc1MPSbO2hCsQp6saaE38f+ZM4LxWuKz+mugQJUQEWUDMQW532/4nfHOyOVjrkJWcP4urqCxAJ5j2T58vOWQM6y7ZewhCUEIQgEIQgE4322w/osZWQF1FS1VQoUhmYc7gkWIGxG07E7gAkkADcnQDznKf8A5YxlJ2p1KThmRWpuVJFlJBWx8ek5+TpvC8qAY8ZinRc99LFTsb/CeYtT6Mt1OVb82sWt8FMp8Nh2xBpinezKVckkZADcZiPh3275pOIYShlVa+Isi7IgAvpbXRiT/Ezz3W3S3hMxWLC0qeXQMgPgLTPcSVmRFQXLHM29gOh+XwljUxdMqlOij1FQEBnFtze2o1+EbNGq27BB0Xf4zO+WFbSwTCmquVpqAb6n7W40IFtx4AeMdw9WkFIRgQpuSNLZjp5cr90VxHAFEz01zsLFgwLkrsbC9+d/KU4Iw7I5XJfRlN7vTPter3b+Q6zXaL4VdjuOR5fGI4njlFElWFycujWJ19YA8ja88wlFPXGtwvIgKxNyHy2ttbbvlbj6LFqam4W1mewYa6tcHawG8knIa4kpyKjAkqpsGJJzVWGRC45gAG3hobWmhw3E6WGUYckAqFJuQoJvm0O+jXmf4SrVMSllznWplFixP9WvkLHWXXFux1WnQavWb0tXNnqKo9lSdlO5y9el+mu7+iPKvaaivsnMeQprfUnq1tz0Bnn/AFhr+uPRs2wsarDYDNYZVNyNNTqNpV4zGnD01sqqxH2VCkd+nO3P6SR2Tx6VHCVD6Oo5/VsbtSJvojKT6rG+jDwtreTUVL/RKtQXNU1h0GnnlvYeFjtJNKiqCxo5nsVu3rXAsRanpcetrp9dLx8DSZyGIpuvMEB9ug1Gtx5ctLysPhKw9m9Rf7SFD+1z+EbyThHwVBh6xawucqAFQBqACNARsfZB+kTWKmqwY2U0gGI3ALtqNJYV3CD9YyJy9Z0GvTeUQx9NqrsGSooULlDjUhmJW42Ook9q1o//ANNr0rPRYMmX1fRnKT99CSrDvGu+nTVdh62IrFnf1KaHKLZlzuNGGU8gdL9RaJ4Dwr0iqqG1Mas4N7km5Ck7nXymyoUVRQqiygWAHSdvHLZus5cXguEITswIQhAJT9qOPLhKOcjMzHLTW9rt39wlxKPjXZ4YqtTaq36umuiDcux1N+QsF799pnLeuO1mvrEPxPEYlSzgmylyCLqoAuctMaAD3j5yrq8DWpS0IDMu/LUdBOtHh1JaL01UIjIym3QqQSTudOs53gGui+FvhOFwuN5u3WWXpTcLpegw/wCj1FKG5zVKBBLXN7+sBa40sNhpeWHD+HIQbejrnXLm9WoAeWR9Gtrrcbz3FJcyvrC20zYtkXVPB0QcrjITsGBS57jex57ExVTgBPsVNOQZb/MESrw3GKqjK1qi81fXTx3llhMfSPsO2Hb3W9akfI6AeGWZ1E1SKnCSmhYaDMzWyqB5mZXtNw8NlDC5GVwNvVJINyOoB25qPPdYrGFFJrICND6RAXTQ3BZQMwtvsR3zIVKy18SRTa4qNmUncXPtf4RqB0AGl5Zj9ZqHwnhdcoCKZIUtTU3X1qYPqnU8tRJnFeF4ioi0qdEhnOVnOiqp3LNy0uNOs1RNrBRZV0UdwFhHVY981Mfq6ROC8FTA02NJGr13F2qWvtso6KOQ1J53nmGpVVdqtQXSrZKgb2+gYLb2QSRboSZbUWMnJVM16ppyrjHZDFVsQ7BAEU2R6jBQR1y6t8pXVOzORrVavkmnw3J+E7Rn7hFCpJ6f0YvB9q1RNKJq1lWzVW9XMFsoLE+sWsR4yBiuOYrEWvmVW2SmpJ6a93jedIVx0i79016I5y3Z1moDMjOc5JuhvlK3Hq26/SN9mMI61mJw9RUXKEzUyDf1szWIta2WdGapI9ZjJ+ONSr7hVamUtTGULutgCCdbkDrqbyZMrwKsRiAOTBgfIX/Kaqd5050QhCVBCEIBCEICKtMMpU7EEHwItOXcNTLdT9lmHwJnVJynCVMxqP7zu3xYzj5e46YfQwuYxVpyUo0iGE5uiA1CR6uFJloEkjD0xeTQhcLWomisQOm4+HKWNLhqek9LlUPYi4Fib23GxPfvLbD4dbRdSnLMU2irTGu0cpU44U1sI+adppkhFF5JprIwWPUnlEoJFeiiUaSEMqGAkWBFOsBKGnWRawkmsZErGArs6l8Rf3UY/EgfmZq5l+zB/XP9z/MJqJvHpnLsQhCaZEIQgEIQgRuJVSlGqy7rTdh4hSROZ4anlS3+9Z1UiYPtYiU66pTQC6ZmtoLkkCw2G3znLyT66YX4qwIho3XxQU63iVxaH7Q89PrOLoWTFUzC09tKi5wbaSWhvKzA3taWKbTSPKI1JkhTeN07DpPQwEIWacSacDXE8OIEodWPq0irXEdWqOsolZ9Im88Uz20qGqkgV2k6rKbiGMUaX1On/PSFTOAVsuIW/wBsFfzH0mxmd4X2dIZXqtqpzBF2uNRdufhNFN4sZCEITTIhCEAhCEAnNuN18+LxB90hB/hGX6gzpM5bjFtWrt79aofLO1py8vTeCFitTINajLBlvGzTnF1N4KmRtLEKbXjeHS0l0tjEgn8Nplh/L85ZLw++7t8v4Su4dVtLqlWm4ygvwhuTn5RpuFVPfPyl5Ta8dy6R6m2ZPDKnvn5fwiW4Y/vGaAnWeOI0bZt+FP75HnGxwlr61H/aP8Zo/Rz30UnqeylpYBhs7+bGSa9F1X1Sc3LXTzlilK0WovNSG1UKFR/bbyGgjGLwC2taXuW0rsTvLpNtTgquamjdVBPjbWPSu4BUvSA91mHzv9CJYzrHOiEISoIQhAIQhAJyzEtd2P8Aab6mdSM5TOXk+OmDzLHVpzy09DTk2cyT1dLxpq0batAn0KlpY0MTKOk0l0qkqLuliZZ0MQCJla2LVBmcgDqT/u8gN2spLoM7ctBYfMiXaNdQxtOrc0nDWte3K+2/gZIBnO+y/HVoZw4Yhsvs62K37x1mtwfGqVQ2V9fdOh8r7+UsRbF4ktGC8SGlVJBiqW8YUx9DpCPXldiBvLFzIFbnCrHs3U9tfusPmD9BLuZns/UtWt1Uj6H8jNNOmPTGXYhCE0yIQhAIQhARXqZVZjyBPwF5y22gnSeMG2Hrf3T/AITOb09py8jpg9G0bae3nhnJs008SPAXgacoKRi6+ICKWbYf7t4xkCxkHtHWuqL1ux8rAfUwlUuNxjVGLMfAcgOgkUNPCNQBzNvjN1gsGlMWVRoN7XJ7yYZY6m8fFWWfY5QWq3AIyruLjc9YjtHglpVAU0VwTYbAje3dqIF32Z46zEUqhvf2GO9/dP5GaUNOW06pUhl0IIIPeNROlUKmZVa3tAN8ReahEtXkim0hoY+hlU+5kSvtHiZGrtATwhv6QnifwsJsJjeFf9xT8T+EzZTpixkIQhNMiEIQCEIQIfGEvQqgbmm/4TOa0mnVWHWclB9Y225eHKcvJ8dMDl55PKZg05Ni8UrxETeUPZ7yj7SH1k+6R8/5y1zSDxugXp3G6a+Knf8AI+UJWZZ9Qehv8J0DB4kVEDKbhh8+njOfmSMHjHpG6MV6jkfEbQztf9jH9aoOdlPwJ/iJoeI8LSvlDFhlJtltzt1v0ExfBeJehqFyCQwIIGm5BuBtym14fxelU9lxf3W9U/A7ywJw3Zygu6lj/aJPyFgfhLhRARYM0pIkikYwYBoEh2kWsY4XjNRoDeFP66l/eJ+ITcTC4U/rqX94n4hN1OmLGQhCE0yIQhAIQhAicWr5KNVuiNbxtp87TltTQ+Q+k6P2qP8ARan+H8aznFQa3nHydumHT0RxogRQmGyCZ4DPWiIDhSeZIpDHBCKjG8BD607K3NT7J8OkpcTgKlP20IHXdf2hpNqskI8qac9QR5Ull2cwiVGdXF7LcWNra25GOcY4b6Egg3Rtr7gjkZES+zvGGRhTqElDoCfsHl5fSbLNOZib/g1bPRRjuRY+IOUn5TUInxLNPbxDSqLxt4HSJZoU3Qa1RD0dT+8Jv5zw+0v3h9Z0ObxYyEIQm2BCEIBCEIFD20q2w9vedV+rf5Zg+U2Xb0n0VLp6TXxym35zGnTScM+3XDp5eF4mFOZaKJibz0iIIgKFpluK13TEPlYrtsSPsiaYTPdpcOQ4fkwsfvD+VvhCUvh3GqudFZrqWANwL2JtvNehnN1aazhvaFCoFU5WHPUqe/TYyoZ7Ij9bU+7/AJhLTtU36lf7wfhaUvZnGJSZy5tcADQm+vdPOOcU9MwCiyLtfck7kwnxGVpueyw/oyeLfiMwtFSbAak6Ad5nSOH4f0dNE91QCe/n87xCJF4lo4BALNKjtGGk5lkSsLQqOzag94+s6JObVzpOkLsJvFjJ7CEJtgQhCAQhCBm+3g/o6d1VfwPMQ2s3Pbv/ALW/Sov5j85haRvOOfbrh0Ree25xxki1pXmGjbRBkn0E89FAimNYrDiohRtj8Qeok1qUZZYGRxnDXpnUXXkw1H8vOR1m4pNE4rBUijM1NdFJvax0B5iGdMjStJVCiWNlBY9ALn5Sx7KYNHFQuoa2UC/mT+U1uFpKosqhR0At9JU0hdneAZCKlT2vsruF7z1P0mnRBI1Ix0PNKeIEbJgXjbNCk1HkOsZIqGRahlDnD8Aa1QINt2PRQRfz1+c3kw3CcX6OqpO17N4HT5b+U3M3ixmIQhNMCEIQCEIQKztNhhUwtVT7uYeKesPpbznLqJI0nS+1tYLhagLZS9lHU3IuB5XnO3p3E4+Tt1w6Po1xPFOvhI9N7SQmomGzwqTxmjTGJzQhZaJLXiWaJJhHtoupTzoyk2zAi46EWiFj9OUJ4TgRRUqCTc3132A/KWlJpESP0zKJ9J48KsiIYsNKJDPG2MaLwvA8dpFN9/hJeS8RWp6SiuL6zovDauelTbqik+NtfnOevRN5tey9W9BRzUlT8bj5ERh2mfS2hCE6uQhCEAjGNxS00LtsPmeQEfmM7cYs+kSnewCZ/Mlh/l+ZkyuouM3VVx3HPWa5N7bAeyvh/GV1AaRaNF6AXnn+uxtqQjY0MWlSKJEBD6xuLZ43KC0AIWnoEIUsfSMARwGUPC8dR5HV44rQJ9N4uMUGkgGUJKGO0lgDFIekqPWe08Mc9GIkwqPWYCXPZPEa1FYgE5Sq36Xv57aSrK2BY+UhMMosJJeSzcdGhMpwLjxAy1SWXk25Hj1E1NOoGAKkEHYjadZduVmioQhKivxPGKSaXub2069LzB9qceK1XPbZQo56Ak/UmXvGuDsmYorOpNwFGYi/Ije3fMpiBrZtD0Oh+BnHK3qu2MncN4eryMW8YIjyG4sZmNC0CIm0UJUeWnlouFoQieiKtPbQPIq8IQPQZ6GibQtKH6dSPJiZEE8ywLmlrJSm0qKOKIFov9MMqLNnjeeVxxUDVNoVY1nFhrIGIe+0ZWtrdj5cpIWk7+zTdvuox+ghDVFbCXHBuKtSNjqh3HTvHfI9Lg2IbakR3sVX5E3+UsqHZmofbdV8LsfymtVNxpUxCkAhhYi415GErl7P0wBq/wAf5QmuWOFtEVaKsLMoYdGAI+BnkJUV2J7PYZhrRUfcun4CJjOJYNEZgosB3k/UwhM5RrGqGtWIO/0iKVdid+fdCExG62vAeDUaoJdSf8Tj6ES6HZbC/wDjP/sq/wCqEJ01HPdLXs1hR/VfFnP1aeN2Ywp/qvg9QfRoQjUN01U7K4W3/wCZ/wDZV/1yFV7P4cbIf26n+qEI1DdV+J4VSXZf3m/jKx8OoOg+ZhCZsalRa622kV3N94QkaWODoK24v5mXOH4ZSO6/vN/GEJZGbVthOA0Dun7z/wCqWFPgdBdqYP3iW/ETCE1pm2plHDInsIq/dUD6R2EJUEIQgEIQgf/Z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922" name="AutoShape 6" descr="data:image/jpeg;base64,/9j/4AAQSkZJRgABAQAAAQABAAD/2wCEAAkGBxQTEhQUEhQWFBUVFRcVFBQUGBcVFBcUFRUXFhgVFxQYHSggGBolHRcUITEhJSkrLi4uFx8zODMsNygtLiwBCgoKDg0OGBAQGCwcHCQsLCwsLCwsLCwsLCwsLCwsLCwsLCwsLCwsLCwsLCwsLCwsLCwsLCwtLCwsLCwtLCwsLP/AABEIAQMAwgMBIgACEQEDEQH/xAAbAAABBQEBAAAAAAAAAAAAAAAAAgMEBQYHAf/EAEQQAAIBAgQDBAcEBgkEAwAAAAECAAMRBBIhMQVBUQZhcYETIjJSkaGxQnKywRQjkqLR4SRDYnOCwtLw8RU0U5MHFjP/xAAYAQEBAQEBAAAAAAAAAAAAAAAAAQIDBP/EAB8RAQEAAgIDAAMAAAAAAAAAAAABAhEhMQMSQRNRYf/aAAwDAQACEQMRAD8A7jCEIBCEIBCJdwBcmwG5MzeO7W00rpT5Hc29W/IMx2Jvp5XmcspO1k200JFr40LSNQesNNL23IHlvK7/AOwD3P3v5Rc8Yaq7hMxQ7WLUYZLZftKT6/iL22nvFuNM6FaQtfcsbeWnL6zN8uOtxfWo3azj5saNCxY765b9RfpofG3S5jnZDtQKyqlS4ewsW3NxcXPO/I8/HfNtw6q62sCT7RB0YjZrkXU+HQDwkYfs3UKoWqBHX7QF9PdKiwI8555ln7bdNY606PEu4AJJAAFyToABzJmUqdqBhVZcQc2X2HuBfTQOTse/X47867Wdtq2JORLqt9FXpf2sp1Y97adAJ2vmnztiYOjUu2tN8ZToJ7DXTOedQi6+F7WHW/hNZOE4zgmIw5RvbVTmWqumVhqC43BvYcxpvedq4RjhXoU6q7VEDeBI1HkbjyjxZ22zLtc5NSxMhCNYjELTXM7BV0F2NhrpvOzmdhPAZ7AIQhAIQhAIQhAIQhAImq9gTa9gTYbm3IQqXsctr2Nr7X5X7py3Hdva+coLhgcrBEUAN0u5NjM5ZaamO0jjXampiGKULne2W242A6DX2zt3RnAYWlmy1bOzZjlPrU1vqdW9rpm25C2t6BsfUuSKBudyWA69Aep+Jkatjq/JKa+JJ+lp5rt09W+TH5FajnDKwGXXMRlN8p79NDz56zMYtnDNmqH1mbKoY6LfYja1rad8i4JKuQE3zMASVGUZSdgzH3det5XYlSmZ2ILKjDQltSSRqe4IPKZrN1tA/SKrYhhScAX2b1lAUAXA7+62pmjw/HK9L29R7ygVB8CMw+cymAuquxtuFU3tfQOxuetwPKX+Cq3UXPrADNpbWwO3nLeCLmn2jrMQVqBluM1gpt1uAAfLeWS8SZ9yzaHnkS9iNDYc7WuDp0mWqYdGNyLN7ynK3xEdpelT2WFQdG9V/wBoCx+EY3SWFdtHApA1BlV39R6ey1AMwB6EgNrKHszT9JiqNO1lLgkDUsFU1PWbmCBLvj3ElxVH9GrAUnLK6kj0dyhHMeq2lxoee0R2W4U9GvVrOAFSj+rNwQXyKg7/AHhr1i9tS6jV0ce5LA2canLoCFOoAPPQ8+h1lp2f7QUaNNktZFJbKPaQnUrk6E7W5nSZetjBQosVf0gAAVxbW+rG47iPhKfs3imqLUxFQD1D+rU6Fqh231yg6+QnS3XMc8ZtrcX2jdqno6gLHdgmmQls4Rcu5X1Neo7pB7WYjEVaAyP6WmtRqtx7YOW2VlA9kXbl9rUWEfwWRNAQxBuzixa5JYtfUMpN+8Xt3xjGcSpU2DU3s/2gozB/vIvPv0nLddtRoewuPZKQSpVWpTIBpsNchtrTvrdeh5beGzRgRcEEHYjUTjA4whc1MPSbO2hCsQp6saaE38f+ZM4LxWuKz+mugQJUQEWUDMQW532/4nfHOyOVjrkJWcP4urqCxAJ5j2T58vOWQM6y7ZewhCUEIQgEIQgE4322w/osZWQF1FS1VQoUhmYc7gkWIGxG07E7gAkkADcnQDznKf8A5YxlJ2p1KThmRWpuVJFlJBWx8ek5+TpvC8qAY8ZinRc99LFTsb/CeYtT6Mt1OVb82sWt8FMp8Nh2xBpinezKVckkZADcZiPh3275pOIYShlVa+Isi7IgAvpbXRiT/Ezz3W3S3hMxWLC0qeXQMgPgLTPcSVmRFQXLHM29gOh+XwljUxdMqlOij1FQEBnFtze2o1+EbNGq27BB0Xf4zO+WFbSwTCmquVpqAb6n7W40IFtx4AeMdw9WkFIRgQpuSNLZjp5cr90VxHAFEz01zsLFgwLkrsbC9+d/KU4Iw7I5XJfRlN7vTPter3b+Q6zXaL4VdjuOR5fGI4njlFElWFycujWJ19YA8ja88wlFPXGtwvIgKxNyHy2ttbbvlbj6LFqam4W1mewYa6tcHawG8knIa4kpyKjAkqpsGJJzVWGRC45gAG3hobWmhw3E6WGUYckAqFJuQoJvm0O+jXmf4SrVMSllznWplFixP9WvkLHWXXFux1WnQavWb0tXNnqKo9lSdlO5y9el+mu7+iPKvaaivsnMeQprfUnq1tz0Bnn/AFhr+uPRs2wsarDYDNYZVNyNNTqNpV4zGnD01sqqxH2VCkd+nO3P6SR2Tx6VHCVD6Oo5/VsbtSJvojKT6rG+jDwtreTUVL/RKtQXNU1h0GnnlvYeFjtJNKiqCxo5nsVu3rXAsRanpcetrp9dLx8DSZyGIpuvMEB9ug1Gtx5ctLysPhKw9m9Rf7SFD+1z+EbyThHwVBh6xawucqAFQBqACNARsfZB+kTWKmqwY2U0gGI3ALtqNJYV3CD9YyJy9Z0GvTeUQx9NqrsGSooULlDjUhmJW42Ook9q1o//ANNr0rPRYMmX1fRnKT99CSrDvGu+nTVdh62IrFnf1KaHKLZlzuNGGU8gdL9RaJ4Dwr0iqqG1Mas4N7km5Ck7nXymyoUVRQqiygWAHSdvHLZus5cXguEITswIQhAJT9qOPLhKOcjMzHLTW9rt39wlxKPjXZ4YqtTaq36umuiDcux1N+QsF799pnLeuO1mvrEPxPEYlSzgmylyCLqoAuctMaAD3j5yrq8DWpS0IDMu/LUdBOtHh1JaL01UIjIym3QqQSTudOs53gGui+FvhOFwuN5u3WWXpTcLpegw/wCj1FKG5zVKBBLXN7+sBa40sNhpeWHD+HIQbejrnXLm9WoAeWR9Gtrrcbz3FJcyvrC20zYtkXVPB0QcrjITsGBS57jex57ExVTgBPsVNOQZb/MESrw3GKqjK1qi81fXTx3llhMfSPsO2Hb3W9akfI6AeGWZ1E1SKnCSmhYaDMzWyqB5mZXtNw8NlDC5GVwNvVJINyOoB25qPPdYrGFFJrICND6RAXTQ3BZQMwtvsR3zIVKy18SRTa4qNmUncXPtf4RqB0AGl5Zj9ZqHwnhdcoCKZIUtTU3X1qYPqnU8tRJnFeF4ioi0qdEhnOVnOiqp3LNy0uNOs1RNrBRZV0UdwFhHVY981Mfq6ROC8FTA02NJGr13F2qWvtso6KOQ1J53nmGpVVdqtQXSrZKgb2+gYLb2QSRboSZbUWMnJVM16ppyrjHZDFVsQ7BAEU2R6jBQR1y6t8pXVOzORrVavkmnw3J+E7Rn7hFCpJ6f0YvB9q1RNKJq1lWzVW9XMFsoLE+sWsR4yBiuOYrEWvmVW2SmpJ6a93jedIVx0i79016I5y3Z1moDMjOc5JuhvlK3Hq26/SN9mMI61mJw9RUXKEzUyDf1szWIta2WdGapI9ZjJ+ONSr7hVamUtTGULutgCCdbkDrqbyZMrwKsRiAOTBgfIX/Kaqd5050QhCVBCEIBCEICKtMMpU7EEHwItOXcNTLdT9lmHwJnVJynCVMxqP7zu3xYzj5e46YfQwuYxVpyUo0iGE5uiA1CR6uFJloEkjD0xeTQhcLWomisQOm4+HKWNLhqek9LlUPYi4Fib23GxPfvLbD4dbRdSnLMU2irTGu0cpU44U1sI+adppkhFF5JprIwWPUnlEoJFeiiUaSEMqGAkWBFOsBKGnWRawkmsZErGArs6l8Rf3UY/EgfmZq5l+zB/XP9z/MJqJvHpnLsQhCaZEIQgEIQgRuJVSlGqy7rTdh4hSROZ4anlS3+9Z1UiYPtYiU66pTQC6ZmtoLkkCw2G3znLyT66YX4qwIho3XxQU63iVxaH7Q89PrOLoWTFUzC09tKi5wbaSWhvKzA3taWKbTSPKI1JkhTeN07DpPQwEIWacSacDXE8OIEodWPq0irXEdWqOsolZ9Im88Uz20qGqkgV2k6rKbiGMUaX1On/PSFTOAVsuIW/wBsFfzH0mxmd4X2dIZXqtqpzBF2uNRdufhNFN4sZCEITTIhCEAhCEAnNuN18+LxB90hB/hGX6gzpM5bjFtWrt79aofLO1py8vTeCFitTINajLBlvGzTnF1N4KmRtLEKbXjeHS0l0tjEgn8Nplh/L85ZLw++7t8v4Su4dVtLqlWm4ygvwhuTn5RpuFVPfPyl5Ta8dy6R6m2ZPDKnvn5fwiW4Y/vGaAnWeOI0bZt+FP75HnGxwlr61H/aP8Zo/Rz30UnqeylpYBhs7+bGSa9F1X1Sc3LXTzlilK0WovNSG1UKFR/bbyGgjGLwC2taXuW0rsTvLpNtTgquamjdVBPjbWPSu4BUvSA91mHzv9CJYzrHOiEISoIQhAIQhAJyzEtd2P8Aab6mdSM5TOXk+OmDzLHVpzy09DTk2cyT1dLxpq0batAn0KlpY0MTKOk0l0qkqLuliZZ0MQCJla2LVBmcgDqT/u8gN2spLoM7ctBYfMiXaNdQxtOrc0nDWte3K+2/gZIBnO+y/HVoZw4Yhsvs62K37x1mtwfGqVQ2V9fdOh8r7+UsRbF4ktGC8SGlVJBiqW8YUx9DpCPXldiBvLFzIFbnCrHs3U9tfusPmD9BLuZns/UtWt1Uj6H8jNNOmPTGXYhCE0yIQhAIQhARXqZVZjyBPwF5y22gnSeMG2Hrf3T/AITOb09py8jpg9G0bae3nhnJs008SPAXgacoKRi6+ICKWbYf7t4xkCxkHtHWuqL1ux8rAfUwlUuNxjVGLMfAcgOgkUNPCNQBzNvjN1gsGlMWVRoN7XJ7yYZY6m8fFWWfY5QWq3AIyruLjc9YjtHglpVAU0VwTYbAje3dqIF32Z46zEUqhvf2GO9/dP5GaUNOW06pUhl0IIIPeNROlUKmZVa3tAN8ReahEtXkim0hoY+hlU+5kSvtHiZGrtATwhv6QnifwsJsJjeFf9xT8T+EzZTpixkIQhNMiEIQCEIQIfGEvQqgbmm/4TOa0mnVWHWclB9Y225eHKcvJ8dMDl55PKZg05Ni8UrxETeUPZ7yj7SH1k+6R8/5y1zSDxugXp3G6a+Knf8AI+UJWZZ9Qehv8J0DB4kVEDKbhh8+njOfmSMHjHpG6MV6jkfEbQztf9jH9aoOdlPwJ/iJoeI8LSvlDFhlJtltzt1v0ExfBeJehqFyCQwIIGm5BuBtym14fxelU9lxf3W9U/A7ywJw3Zygu6lj/aJPyFgfhLhRARYM0pIkikYwYBoEh2kWsY4XjNRoDeFP66l/eJ+ITcTC4U/rqX94n4hN1OmLGQhCE0yIQhAIQhAicWr5KNVuiNbxtp87TltTQ+Q+k6P2qP8ARan+H8aznFQa3nHydumHT0RxogRQmGyCZ4DPWiIDhSeZIpDHBCKjG8BD607K3NT7J8OkpcTgKlP20IHXdf2hpNqskI8qac9QR5Ull2cwiVGdXF7LcWNra25GOcY4b6Egg3Rtr7gjkZES+zvGGRhTqElDoCfsHl5fSbLNOZib/g1bPRRjuRY+IOUn5TUInxLNPbxDSqLxt4HSJZoU3Qa1RD0dT+8Jv5zw+0v3h9Z0ObxYyEIQm2BCEIBCEIFD20q2w9vedV+rf5Zg+U2Xb0n0VLp6TXxym35zGnTScM+3XDp5eF4mFOZaKJibz0iIIgKFpluK13TEPlYrtsSPsiaYTPdpcOQ4fkwsfvD+VvhCUvh3GqudFZrqWANwL2JtvNehnN1aazhvaFCoFU5WHPUqe/TYyoZ7Ij9bU+7/AJhLTtU36lf7wfhaUvZnGJSZy5tcADQm+vdPOOcU9MwCiyLtfck7kwnxGVpueyw/oyeLfiMwtFSbAak6Ad5nSOH4f0dNE91QCe/n87xCJF4lo4BALNKjtGGk5lkSsLQqOzag94+s6JObVzpOkLsJvFjJ7CEJtgQhCAQhCBm+3g/o6d1VfwPMQ2s3Pbv/ALW/Sov5j85haRvOOfbrh0Ree25xxki1pXmGjbRBkn0E89FAimNYrDiohRtj8Qeok1qUZZYGRxnDXpnUXXkw1H8vOR1m4pNE4rBUijM1NdFJvax0B5iGdMjStJVCiWNlBY9ALn5Sx7KYNHFQuoa2UC/mT+U1uFpKosqhR0At9JU0hdneAZCKlT2vsruF7z1P0mnRBI1Ix0PNKeIEbJgXjbNCk1HkOsZIqGRahlDnD8Aa1QINt2PRQRfz1+c3kw3CcX6OqpO17N4HT5b+U3M3ixmIQhNMCEIQCEIQKztNhhUwtVT7uYeKesPpbznLqJI0nS+1tYLhagLZS9lHU3IuB5XnO3p3E4+Tt1w6Po1xPFOvhI9N7SQmomGzwqTxmjTGJzQhZaJLXiWaJJhHtoupTzoyk2zAi46EWiFj9OUJ4TgRRUqCTc3132A/KWlJpESP0zKJ9J48KsiIYsNKJDPG2MaLwvA8dpFN9/hJeS8RWp6SiuL6zovDauelTbqik+NtfnOevRN5tey9W9BRzUlT8bj5ERh2mfS2hCE6uQhCEAjGNxS00LtsPmeQEfmM7cYs+kSnewCZ/Mlh/l+ZkyuouM3VVx3HPWa5N7bAeyvh/GV1AaRaNF6AXnn+uxtqQjY0MWlSKJEBD6xuLZ43KC0AIWnoEIUsfSMARwGUPC8dR5HV44rQJ9N4uMUGkgGUJKGO0lgDFIekqPWe08Mc9GIkwqPWYCXPZPEa1FYgE5Sq36Xv57aSrK2BY+UhMMosJJeSzcdGhMpwLjxAy1SWXk25Hj1E1NOoGAKkEHYjadZduVmioQhKivxPGKSaXub2069LzB9qceK1XPbZQo56Ak/UmXvGuDsmYorOpNwFGYi/Ije3fMpiBrZtD0Oh+BnHK3qu2MncN4eryMW8YIjyG4sZmNC0CIm0UJUeWnlouFoQieiKtPbQPIq8IQPQZ6GibQtKH6dSPJiZEE8ywLmlrJSm0qKOKIFov9MMqLNnjeeVxxUDVNoVY1nFhrIGIe+0ZWtrdj5cpIWk7+zTdvuox+ghDVFbCXHBuKtSNjqh3HTvHfI9Lg2IbakR3sVX5E3+UsqHZmofbdV8LsfymtVNxpUxCkAhhYi415GErl7P0wBq/wAf5QmuWOFtEVaKsLMoYdGAI+BnkJUV2J7PYZhrRUfcun4CJjOJYNEZgosB3k/UwhM5RrGqGtWIO/0iKVdid+fdCExG62vAeDUaoJdSf8Tj6ES6HZbC/wDjP/sq/wCqEJ01HPdLXs1hR/VfFnP1aeN2Ywp/qvg9QfRoQjUN01U7K4W3/wCZ/wDZV/1yFV7P4cbIf26n+qEI1DdV+J4VSXZf3m/jKx8OoOg+ZhCZsalRa622kV3N94QkaWODoK24v5mXOH4ZSO6/vN/GEJZGbVthOA0Dun7z/wCqWFPgdBdqYP3iW/ETCE1pm2plHDInsIq/dUD6R2EJUEIQgEIQgf/Z"/>
          <p:cNvSpPr>
            <a:spLocks noChangeAspect="1" noChangeArrowheads="1"/>
          </p:cNvSpPr>
          <p:nvPr/>
        </p:nvSpPr>
        <p:spPr bwMode="auto">
          <a:xfrm>
            <a:off x="460375" y="1603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923" name="AutoShape 8" descr="data:image/jpeg;base64,/9j/4AAQSkZJRgABAQAAAQABAAD/2wCEAAkGBxQTEhQUEhQWFBUVFRcVFBQUGBcVFBcUFRUXFhgVFxQYHSggGBolHRcUITEhJSkrLi4uFx8zODMsNygtLiwBCgoKDg0OGBAQGCwcHCQsLCwsLCwsLCwsLCwsLCwsLCwsLCwsLCwsLCwsLCwsLCwsLCwsLCwtLCwsLCwtLCwsLP/AABEIAQMAwgMBIgACEQEDEQH/xAAbAAABBQEBAAAAAAAAAAAAAAAAAgMEBQYHAf/EAEQQAAIBAgQDBAcEBgkEAwAAAAECAAMRBBIhMQVBUQZhcYETIjJSkaGxQnKywRQjkqLR4SRDYnOCwtLw8RU0U5MHFjP/xAAYAQEBAQEBAAAAAAAAAAAAAAAAAQIDBP/EAB8RAQEAAgIDAAMAAAAAAAAAAAABAhEhMQMSQRNRYf/aAAwDAQACEQMRAD8A7jCEIBCEIBCJdwBcmwG5MzeO7W00rpT5Hc29W/IMx2Jvp5XmcspO1k200JFr40LSNQesNNL23IHlvK7/AOwD3P3v5Rc8Yaq7hMxQ7WLUYZLZftKT6/iL22nvFuNM6FaQtfcsbeWnL6zN8uOtxfWo3azj5saNCxY765b9RfpofG3S5jnZDtQKyqlS4ewsW3NxcXPO/I8/HfNtw6q62sCT7RB0YjZrkXU+HQDwkYfs3UKoWqBHX7QF9PdKiwI8555ln7bdNY606PEu4AJJAAFyToABzJmUqdqBhVZcQc2X2HuBfTQOTse/X47867Wdtq2JORLqt9FXpf2sp1Y97adAJ2vmnztiYOjUu2tN8ZToJ7DXTOedQi6+F7WHW/hNZOE4zgmIw5RvbVTmWqumVhqC43BvYcxpvedq4RjhXoU6q7VEDeBI1HkbjyjxZ22zLtc5NSxMhCNYjELTXM7BV0F2NhrpvOzmdhPAZ7AIQhAIQhAIQhAIQhAImq9gTa9gTYbm3IQqXsctr2Nr7X5X7py3Hdva+coLhgcrBEUAN0u5NjM5ZaamO0jjXampiGKULne2W242A6DX2zt3RnAYWlmy1bOzZjlPrU1vqdW9rpm25C2t6BsfUuSKBudyWA69Aep+Jkatjq/JKa+JJ+lp5rt09W+TH5FajnDKwGXXMRlN8p79NDz56zMYtnDNmqH1mbKoY6LfYja1rad8i4JKuQE3zMASVGUZSdgzH3det5XYlSmZ2ILKjDQltSSRqe4IPKZrN1tA/SKrYhhScAX2b1lAUAXA7+62pmjw/HK9L29R7ygVB8CMw+cymAuquxtuFU3tfQOxuetwPKX+Cq3UXPrADNpbWwO3nLeCLmn2jrMQVqBluM1gpt1uAAfLeWS8SZ9yzaHnkS9iNDYc7WuDp0mWqYdGNyLN7ynK3xEdpelT2WFQdG9V/wBoCx+EY3SWFdtHApA1BlV39R6ey1AMwB6EgNrKHszT9JiqNO1lLgkDUsFU1PWbmCBLvj3ElxVH9GrAUnLK6kj0dyhHMeq2lxoee0R2W4U9GvVrOAFSj+rNwQXyKg7/AHhr1i9tS6jV0ce5LA2canLoCFOoAPPQ8+h1lp2f7QUaNNktZFJbKPaQnUrk6E7W5nSZetjBQosVf0gAAVxbW+rG47iPhKfs3imqLUxFQD1D+rU6Fqh231yg6+QnS3XMc8ZtrcX2jdqno6gLHdgmmQls4Rcu5X1Neo7pB7WYjEVaAyP6WmtRqtx7YOW2VlA9kXbl9rUWEfwWRNAQxBuzixa5JYtfUMpN+8Xt3xjGcSpU2DU3s/2gozB/vIvPv0nLddtRoewuPZKQSpVWpTIBpsNchtrTvrdeh5beGzRgRcEEHYjUTjA4whc1MPSbO2hCsQp6saaE38f+ZM4LxWuKz+mugQJUQEWUDMQW532/4nfHOyOVjrkJWcP4urqCxAJ5j2T58vOWQM6y7ZewhCUEIQgEIQgE4322w/osZWQF1FS1VQoUhmYc7gkWIGxG07E7gAkkADcnQDznKf8A5YxlJ2p1KThmRWpuVJFlJBWx8ek5+TpvC8qAY8ZinRc99LFTsb/CeYtT6Mt1OVb82sWt8FMp8Nh2xBpinezKVckkZADcZiPh3275pOIYShlVa+Isi7IgAvpbXRiT/Ezz3W3S3hMxWLC0qeXQMgPgLTPcSVmRFQXLHM29gOh+XwljUxdMqlOij1FQEBnFtze2o1+EbNGq27BB0Xf4zO+WFbSwTCmquVpqAb6n7W40IFtx4AeMdw9WkFIRgQpuSNLZjp5cr90VxHAFEz01zsLFgwLkrsbC9+d/KU4Iw7I5XJfRlN7vTPter3b+Q6zXaL4VdjuOR5fGI4njlFElWFycujWJ19YA8ja88wlFPXGtwvIgKxNyHy2ttbbvlbj6LFqam4W1mewYa6tcHawG8knIa4kpyKjAkqpsGJJzVWGRC45gAG3hobWmhw3E6WGUYckAqFJuQoJvm0O+jXmf4SrVMSllznWplFixP9WvkLHWXXFux1WnQavWb0tXNnqKo9lSdlO5y9el+mu7+iPKvaaivsnMeQprfUnq1tz0Bnn/AFhr+uPRs2wsarDYDNYZVNyNNTqNpV4zGnD01sqqxH2VCkd+nO3P6SR2Tx6VHCVD6Oo5/VsbtSJvojKT6rG+jDwtreTUVL/RKtQXNU1h0GnnlvYeFjtJNKiqCxo5nsVu3rXAsRanpcetrp9dLx8DSZyGIpuvMEB9ug1Gtx5ctLysPhKw9m9Rf7SFD+1z+EbyThHwVBh6xawucqAFQBqACNARsfZB+kTWKmqwY2U0gGI3ALtqNJYV3CD9YyJy9Z0GvTeUQx9NqrsGSooULlDjUhmJW42Ook9q1o//ANNr0rPRYMmX1fRnKT99CSrDvGu+nTVdh62IrFnf1KaHKLZlzuNGGU8gdL9RaJ4Dwr0iqqG1Mas4N7km5Ck7nXymyoUVRQqiygWAHSdvHLZus5cXguEITswIQhAJT9qOPLhKOcjMzHLTW9rt39wlxKPjXZ4YqtTaq36umuiDcux1N+QsF799pnLeuO1mvrEPxPEYlSzgmylyCLqoAuctMaAD3j5yrq8DWpS0IDMu/LUdBOtHh1JaL01UIjIym3QqQSTudOs53gGui+FvhOFwuN5u3WWXpTcLpegw/wCj1FKG5zVKBBLXN7+sBa40sNhpeWHD+HIQbejrnXLm9WoAeWR9Gtrrcbz3FJcyvrC20zYtkXVPB0QcrjITsGBS57jex57ExVTgBPsVNOQZb/MESrw3GKqjK1qi81fXTx3llhMfSPsO2Hb3W9akfI6AeGWZ1E1SKnCSmhYaDMzWyqB5mZXtNw8NlDC5GVwNvVJINyOoB25qPPdYrGFFJrICND6RAXTQ3BZQMwtvsR3zIVKy18SRTa4qNmUncXPtf4RqB0AGl5Zj9ZqHwnhdcoCKZIUtTU3X1qYPqnU8tRJnFeF4ioi0qdEhnOVnOiqp3LNy0uNOs1RNrBRZV0UdwFhHVY981Mfq6ROC8FTA02NJGr13F2qWvtso6KOQ1J53nmGpVVdqtQXSrZKgb2+gYLb2QSRboSZbUWMnJVM16ppyrjHZDFVsQ7BAEU2R6jBQR1y6t8pXVOzORrVavkmnw3J+E7Rn7hFCpJ6f0YvB9q1RNKJq1lWzVW9XMFsoLE+sWsR4yBiuOYrEWvmVW2SmpJ6a93jedIVx0i79016I5y3Z1moDMjOc5JuhvlK3Hq26/SN9mMI61mJw9RUXKEzUyDf1szWIta2WdGapI9ZjJ+ONSr7hVamUtTGULutgCCdbkDrqbyZMrwKsRiAOTBgfIX/Kaqd5050QhCVBCEIBCEICKtMMpU7EEHwItOXcNTLdT9lmHwJnVJynCVMxqP7zu3xYzj5e46YfQwuYxVpyUo0iGE5uiA1CR6uFJloEkjD0xeTQhcLWomisQOm4+HKWNLhqek9LlUPYi4Fib23GxPfvLbD4dbRdSnLMU2irTGu0cpU44U1sI+adppkhFF5JprIwWPUnlEoJFeiiUaSEMqGAkWBFOsBKGnWRawkmsZErGArs6l8Rf3UY/EgfmZq5l+zB/XP9z/MJqJvHpnLsQhCaZEIQgEIQgRuJVSlGqy7rTdh4hSROZ4anlS3+9Z1UiYPtYiU66pTQC6ZmtoLkkCw2G3znLyT66YX4qwIho3XxQU63iVxaH7Q89PrOLoWTFUzC09tKi5wbaSWhvKzA3taWKbTSPKI1JkhTeN07DpPQwEIWacSacDXE8OIEodWPq0irXEdWqOsolZ9Im88Uz20qGqkgV2k6rKbiGMUaX1On/PSFTOAVsuIW/wBsFfzH0mxmd4X2dIZXqtqpzBF2uNRdufhNFN4sZCEITTIhCEAhCEAnNuN18+LxB90hB/hGX6gzpM5bjFtWrt79aofLO1py8vTeCFitTINajLBlvGzTnF1N4KmRtLEKbXjeHS0l0tjEgn8Nplh/L85ZLw++7t8v4Su4dVtLqlWm4ygvwhuTn5RpuFVPfPyl5Ta8dy6R6m2ZPDKnvn5fwiW4Y/vGaAnWeOI0bZt+FP75HnGxwlr61H/aP8Zo/Rz30UnqeylpYBhs7+bGSa9F1X1Sc3LXTzlilK0WovNSG1UKFR/bbyGgjGLwC2taXuW0rsTvLpNtTgquamjdVBPjbWPSu4BUvSA91mHzv9CJYzrHOiEISoIQhAIQhAJyzEtd2P8Aab6mdSM5TOXk+OmDzLHVpzy09DTk2cyT1dLxpq0batAn0KlpY0MTKOk0l0qkqLuliZZ0MQCJla2LVBmcgDqT/u8gN2spLoM7ctBYfMiXaNdQxtOrc0nDWte3K+2/gZIBnO+y/HVoZw4Yhsvs62K37x1mtwfGqVQ2V9fdOh8r7+UsRbF4ktGC8SGlVJBiqW8YUx9DpCPXldiBvLFzIFbnCrHs3U9tfusPmD9BLuZns/UtWt1Uj6H8jNNOmPTGXYhCE0yIQhAIQhARXqZVZjyBPwF5y22gnSeMG2Hrf3T/AITOb09py8jpg9G0bae3nhnJs008SPAXgacoKRi6+ICKWbYf7t4xkCxkHtHWuqL1ux8rAfUwlUuNxjVGLMfAcgOgkUNPCNQBzNvjN1gsGlMWVRoN7XJ7yYZY6m8fFWWfY5QWq3AIyruLjc9YjtHglpVAU0VwTYbAje3dqIF32Z46zEUqhvf2GO9/dP5GaUNOW06pUhl0IIIPeNROlUKmZVa3tAN8ReahEtXkim0hoY+hlU+5kSvtHiZGrtATwhv6QnifwsJsJjeFf9xT8T+EzZTpixkIQhNMiEIQCEIQIfGEvQqgbmm/4TOa0mnVWHWclB9Y225eHKcvJ8dMDl55PKZg05Ni8UrxETeUPZ7yj7SH1k+6R8/5y1zSDxugXp3G6a+Knf8AI+UJWZZ9Qehv8J0DB4kVEDKbhh8+njOfmSMHjHpG6MV6jkfEbQztf9jH9aoOdlPwJ/iJoeI8LSvlDFhlJtltzt1v0ExfBeJehqFyCQwIIGm5BuBtym14fxelU9lxf3W9U/A7ywJw3Zygu6lj/aJPyFgfhLhRARYM0pIkikYwYBoEh2kWsY4XjNRoDeFP66l/eJ+ITcTC4U/rqX94n4hN1OmLGQhCE0yIQhAIQhAicWr5KNVuiNbxtp87TltTQ+Q+k6P2qP8ARan+H8aznFQa3nHydumHT0RxogRQmGyCZ4DPWiIDhSeZIpDHBCKjG8BD607K3NT7J8OkpcTgKlP20IHXdf2hpNqskI8qac9QR5Ull2cwiVGdXF7LcWNra25GOcY4b6Egg3Rtr7gjkZES+zvGGRhTqElDoCfsHl5fSbLNOZib/g1bPRRjuRY+IOUn5TUInxLNPbxDSqLxt4HSJZoU3Qa1RD0dT+8Jv5zw+0v3h9Z0ObxYyEIQm2BCEIBCEIFD20q2w9vedV+rf5Zg+U2Xb0n0VLp6TXxym35zGnTScM+3XDp5eF4mFOZaKJibz0iIIgKFpluK13TEPlYrtsSPsiaYTPdpcOQ4fkwsfvD+VvhCUvh3GqudFZrqWANwL2JtvNehnN1aazhvaFCoFU5WHPUqe/TYyoZ7Ij9bU+7/AJhLTtU36lf7wfhaUvZnGJSZy5tcADQm+vdPOOcU9MwCiyLtfck7kwnxGVpueyw/oyeLfiMwtFSbAak6Ad5nSOH4f0dNE91QCe/n87xCJF4lo4BALNKjtGGk5lkSsLQqOzag94+s6JObVzpOkLsJvFjJ7CEJtgQhCAQhCBm+3g/o6d1VfwPMQ2s3Pbv/ALW/Sov5j85haRvOOfbrh0Ree25xxki1pXmGjbRBkn0E89FAimNYrDiohRtj8Qeok1qUZZYGRxnDXpnUXXkw1H8vOR1m4pNE4rBUijM1NdFJvax0B5iGdMjStJVCiWNlBY9ALn5Sx7KYNHFQuoa2UC/mT+U1uFpKosqhR0At9JU0hdneAZCKlT2vsruF7z1P0mnRBI1Ix0PNKeIEbJgXjbNCk1HkOsZIqGRahlDnD8Aa1QINt2PRQRfz1+c3kw3CcX6OqpO17N4HT5b+U3M3ixmIQhNMCEIQCEIQKztNhhUwtVT7uYeKesPpbznLqJI0nS+1tYLhagLZS9lHU3IuB5XnO3p3E4+Tt1w6Po1xPFOvhI9N7SQmomGzwqTxmjTGJzQhZaJLXiWaJJhHtoupTzoyk2zAi46EWiFj9OUJ4TgRRUqCTc3132A/KWlJpESP0zKJ9J48KsiIYsNKJDPG2MaLwvA8dpFN9/hJeS8RWp6SiuL6zovDauelTbqik+NtfnOevRN5tey9W9BRzUlT8bj5ERh2mfS2hCE6uQhCEAjGNxS00LtsPmeQEfmM7cYs+kSnewCZ/Mlh/l+ZkyuouM3VVx3HPWa5N7bAeyvh/GV1AaRaNF6AXnn+uxtqQjY0MWlSKJEBD6xuLZ43KC0AIWnoEIUsfSMARwGUPC8dR5HV44rQJ9N4uMUGkgGUJKGO0lgDFIekqPWe08Mc9GIkwqPWYCXPZPEa1FYgE5Sq36Xv57aSrK2BY+UhMMosJJeSzcdGhMpwLjxAy1SWXk25Hj1E1NOoGAKkEHYjadZduVmioQhKivxPGKSaXub2069LzB9qceK1XPbZQo56Ak/UmXvGuDsmYorOpNwFGYi/Ije3fMpiBrZtD0Oh+BnHK3qu2MncN4eryMW8YIjyG4sZmNC0CIm0UJUeWnlouFoQieiKtPbQPIq8IQPQZ6GibQtKH6dSPJiZEE8ywLmlrJSm0qKOKIFov9MMqLNnjeeVxxUDVNoVY1nFhrIGIe+0ZWtrdj5cpIWk7+zTdvuox+ghDVFbCXHBuKtSNjqh3HTvHfI9Lg2IbakR3sVX5E3+UsqHZmofbdV8LsfymtVNxpUxCkAhhYi415GErl7P0wBq/wAf5QmuWOFtEVaKsLMoYdGAI+BnkJUV2J7PYZhrRUfcun4CJjOJYNEZgosB3k/UwhM5RrGqGtWIO/0iKVdid+fdCExG62vAeDUaoJdSf8Tj6ES6HZbC/wDjP/sq/wCqEJ01HPdLXs1hR/VfFnP1aeN2Ywp/qvg9QfRoQjUN01U7K4W3/wCZ/wDZV/1yFV7P4cbIf26n+qEI1DdV+J4VSXZf3m/jKx8OoOg+ZhCZsalRa622kV3N94QkaWODoK24v5mXOH4ZSO6/vN/GEJZGbVthOA0Dun7z/wCqWFPgdBdqYP3iW/ETCE1pm2plHDInsIq/dUD6R2EJUEIQgEIQgf/Z"/>
          <p:cNvSpPr>
            <a:spLocks noChangeAspect="1" noChangeArrowheads="1"/>
          </p:cNvSpPr>
          <p:nvPr/>
        </p:nvSpPr>
        <p:spPr bwMode="auto">
          <a:xfrm>
            <a:off x="612775" y="3127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03648" y="260648"/>
            <a:ext cx="5357851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R="59690" algn="ctr">
              <a:lnSpc>
                <a:spcPct val="100000"/>
              </a:lnSpc>
            </a:pPr>
            <a:r>
              <a:rPr lang="ru-RU" sz="2500" b="1" spc="-5" dirty="0" smtClean="0">
                <a:solidFill>
                  <a:srgbClr val="051C2B"/>
                </a:solidFill>
                <a:latin typeface="Times New Roman" pitchFamily="18" charset="0"/>
                <a:cs typeface="Times New Roman" pitchFamily="18" charset="0"/>
              </a:rPr>
              <a:t>Жилищно-коммунальное хозяйство</a:t>
            </a:r>
            <a:endParaRPr lang="ru-RU" sz="25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261459093"/>
              </p:ext>
            </p:extLst>
          </p:nvPr>
        </p:nvGraphicFramePr>
        <p:xfrm>
          <a:off x="0" y="1428736"/>
          <a:ext cx="9144001" cy="2357431"/>
        </p:xfrm>
        <a:graphic>
          <a:graphicData uri="http://schemas.openxmlformats.org/drawingml/2006/table">
            <a:tbl>
              <a:tblPr firstRow="1" lastRow="1" bandRow="1"/>
              <a:tblGrid>
                <a:gridCol w="4427984"/>
                <a:gridCol w="929834"/>
                <a:gridCol w="857256"/>
                <a:gridCol w="877206"/>
                <a:gridCol w="1008112"/>
                <a:gridCol w="1043609"/>
              </a:tblGrid>
              <a:tr h="1285884">
                <a:tc>
                  <a:txBody>
                    <a:bodyPr/>
                    <a:lstStyle/>
                    <a:p>
                      <a:pPr algn="l">
                        <a:lnSpc>
                          <a:spcPts val="915"/>
                        </a:lnSpc>
                      </a:pPr>
                      <a:r>
                        <a:rPr lang="ru-RU" sz="1200" b="1" spc="-5" dirty="0" smtClean="0">
                          <a:latin typeface="Times New Roman" pitchFamily="18" charset="0"/>
                          <a:cs typeface="Times New Roman" pitchFamily="18" charset="0"/>
                        </a:rPr>
                        <a:t>РАСХОДЫ </a:t>
                      </a: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(по</a:t>
                      </a:r>
                      <a:r>
                        <a:rPr lang="ru-RU" sz="1200" b="1" spc="-65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разделам,</a:t>
                      </a:r>
                    </a:p>
                    <a:p>
                      <a:pPr marL="4763" marR="179070" indent="0" algn="l">
                        <a:lnSpc>
                          <a:spcPct val="100000"/>
                        </a:lnSpc>
                        <a:tabLst/>
                      </a:pP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подразделам</a:t>
                      </a:r>
                      <a:r>
                        <a:rPr lang="ru-RU" sz="1200" b="1" spc="-7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spc="-5" dirty="0" smtClean="0">
                          <a:latin typeface="Times New Roman" pitchFamily="18" charset="0"/>
                          <a:cs typeface="Times New Roman" pitchFamily="18" charset="0"/>
                        </a:rPr>
                        <a:t>расходов  бюджета</a:t>
                      </a:r>
                      <a:endParaRPr lang="ru-RU" sz="12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2017 год уточнения  бюджета №2 (</a:t>
                      </a:r>
                      <a:r>
                        <a:rPr lang="ru-RU" sz="11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РСД №57/8 от 21.06.2017)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vert="vert27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2017 год уточнения бюджета №3 </a:t>
                      </a:r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ru-RU" sz="11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РСД </a:t>
                      </a:r>
                      <a:r>
                        <a:rPr lang="ru-RU" sz="11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№116/11 от 13.09.2017)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vert="vert27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Отклонения уточнения №3 от уточнения №2 бюджета </a:t>
                      </a:r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2017г.</a:t>
                      </a:r>
                      <a:endParaRPr lang="ru-RU" sz="1100" b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vert="vert27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2018 </a:t>
                      </a:r>
                      <a:r>
                        <a:rPr lang="ru-RU" sz="1100" b="1" spc="-5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года </a:t>
                      </a: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первоначальный принятый бюджет (РСД № 167/26 от 08.12.2016 )</a:t>
                      </a:r>
                    </a:p>
                  </a:txBody>
                  <a:tcPr vert="vert27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2019 </a:t>
                      </a:r>
                      <a:r>
                        <a:rPr lang="ru-RU" sz="1100" b="1" spc="-5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года </a:t>
                      </a: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первоначальный принятый бюджет (РСД № 167/26 от 08.12.2016 )</a:t>
                      </a:r>
                    </a:p>
                  </a:txBody>
                  <a:tcPr vert="vert270">
                    <a:solidFill>
                      <a:schemeClr val="accent1"/>
                    </a:solidFill>
                  </a:tcPr>
                </a:tc>
              </a:tr>
              <a:tr h="26421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Жилищное хозяйство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31,5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31,5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216024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Коммунальное хозяйство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216024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Прикладные</a:t>
                      </a:r>
                      <a:r>
                        <a:rPr lang="ru-RU" sz="1200" u="none" strike="noStrike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научные исследования в области жилищно-коммунального хозяйства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10,6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10,6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216024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Итого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42,1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44,1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2,0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6516216" y="764704"/>
            <a:ext cx="1500199" cy="1428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млн.рублей</a:t>
            </a:r>
            <a:endParaRPr lang="ru-RU" sz="15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7010400" y="6577881"/>
            <a:ext cx="2133600" cy="280119"/>
          </a:xfrm>
        </p:spPr>
        <p:txBody>
          <a:bodyPr/>
          <a:lstStyle/>
          <a:p>
            <a:pPr>
              <a:defRPr/>
            </a:pPr>
            <a:fld id="{60707C3E-EA26-4ADE-B158-97DC83AF1FAF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0" y="3428998"/>
            <a:ext cx="9143999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endParaRPr lang="ru-RU" sz="2500" b="1" dirty="0" smtClean="0">
              <a:solidFill>
                <a:srgbClr val="051C2B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00000"/>
              </a:lnSpc>
            </a:pPr>
            <a:r>
              <a:rPr lang="ru-RU" sz="2500" b="1" dirty="0" smtClean="0">
                <a:solidFill>
                  <a:srgbClr val="051C2B"/>
                </a:solidFill>
                <a:latin typeface="Times New Roman" pitchFamily="18" charset="0"/>
                <a:cs typeface="Times New Roman" pitchFamily="18" charset="0"/>
              </a:rPr>
              <a:t>Охрана </a:t>
            </a:r>
            <a:r>
              <a:rPr lang="ru-RU" sz="2500" b="1" spc="-5" dirty="0" smtClean="0">
                <a:solidFill>
                  <a:srgbClr val="051C2B"/>
                </a:solidFill>
                <a:latin typeface="Times New Roman" pitchFamily="18" charset="0"/>
                <a:cs typeface="Times New Roman" pitchFamily="18" charset="0"/>
              </a:rPr>
              <a:t>окружающей</a:t>
            </a:r>
            <a:r>
              <a:rPr lang="ru-RU" sz="2500" b="1" spc="-50" dirty="0" smtClean="0">
                <a:solidFill>
                  <a:srgbClr val="051C2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b="1" dirty="0" smtClean="0">
                <a:solidFill>
                  <a:srgbClr val="051C2B"/>
                </a:solidFill>
                <a:latin typeface="Times New Roman" pitchFamily="18" charset="0"/>
                <a:cs typeface="Times New Roman" pitchFamily="18" charset="0"/>
              </a:rPr>
              <a:t>среды</a:t>
            </a:r>
            <a:endParaRPr lang="ru-RU" sz="25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7" name="Таблица 1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099844405"/>
              </p:ext>
            </p:extLst>
          </p:nvPr>
        </p:nvGraphicFramePr>
        <p:xfrm>
          <a:off x="0" y="4336003"/>
          <a:ext cx="9144000" cy="1832740"/>
        </p:xfrm>
        <a:graphic>
          <a:graphicData uri="http://schemas.openxmlformats.org/drawingml/2006/table">
            <a:tbl>
              <a:tblPr firstRow="1" lastRow="1" bandRow="1"/>
              <a:tblGrid>
                <a:gridCol w="4000496"/>
                <a:gridCol w="1000132"/>
                <a:gridCol w="1000132"/>
                <a:gridCol w="857256"/>
                <a:gridCol w="1170368"/>
                <a:gridCol w="1115616"/>
              </a:tblGrid>
              <a:tr h="1181229">
                <a:tc>
                  <a:txBody>
                    <a:bodyPr/>
                    <a:lstStyle/>
                    <a:p>
                      <a:pPr algn="l">
                        <a:lnSpc>
                          <a:spcPts val="915"/>
                        </a:lnSpc>
                      </a:pPr>
                      <a:r>
                        <a:rPr lang="ru-RU" sz="1200" b="1" spc="-5" dirty="0" smtClean="0">
                          <a:latin typeface="Times New Roman" pitchFamily="18" charset="0"/>
                          <a:cs typeface="Times New Roman" pitchFamily="18" charset="0"/>
                        </a:rPr>
                        <a:t>РАСХОДЫ </a:t>
                      </a: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(по</a:t>
                      </a:r>
                      <a:r>
                        <a:rPr lang="ru-RU" sz="1200" b="1" spc="-65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разделам,</a:t>
                      </a:r>
                    </a:p>
                    <a:p>
                      <a:pPr marL="4763" marR="179070" indent="0" algn="l">
                        <a:lnSpc>
                          <a:spcPct val="100000"/>
                        </a:lnSpc>
                        <a:tabLst/>
                      </a:pP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подразделам</a:t>
                      </a:r>
                      <a:r>
                        <a:rPr lang="ru-RU" sz="1200" b="1" spc="-7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spc="-5" dirty="0" smtClean="0">
                          <a:latin typeface="Times New Roman" pitchFamily="18" charset="0"/>
                          <a:cs typeface="Times New Roman" pitchFamily="18" charset="0"/>
                        </a:rPr>
                        <a:t>расходов  бюджета</a:t>
                      </a:r>
                      <a:endParaRPr lang="ru-RU" sz="12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2017 год уточнения  бюджета №2</a:t>
                      </a:r>
                      <a:r>
                        <a:rPr lang="ru-RU" sz="11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</a:t>
                      </a:r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(</a:t>
                      </a:r>
                      <a:r>
                        <a:rPr lang="ru-RU" sz="11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РСД №57/8 от 21.06.2017)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vert="vert27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2017 год уточнения бюджета №3        (</a:t>
                      </a:r>
                      <a:r>
                        <a:rPr lang="ru-RU" sz="11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РСД №57/8 от 21.06.2017)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vert="vert27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Отклонения уточнения №3 от уточнения №2 бюджета </a:t>
                      </a:r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2017г.</a:t>
                      </a:r>
                      <a:endParaRPr lang="ru-RU" sz="1100" b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vert="vert27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2018 </a:t>
                      </a:r>
                      <a:r>
                        <a:rPr lang="ru-RU" sz="1100" b="1" spc="-5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года </a:t>
                      </a: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первоначальный принятый бюджет (РСД № 167/26 от 08.12.2016 )</a:t>
                      </a:r>
                    </a:p>
                  </a:txBody>
                  <a:tcPr vert="vert27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2019 </a:t>
                      </a:r>
                      <a:r>
                        <a:rPr lang="ru-RU" sz="1100" b="1" spc="-5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года </a:t>
                      </a: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первоначальный принятый бюджет (РСД № 167/26 от 08.12.2016 )</a:t>
                      </a:r>
                    </a:p>
                  </a:txBody>
                  <a:tcPr vert="vert270">
                    <a:solidFill>
                      <a:schemeClr val="accent1"/>
                    </a:solidFill>
                  </a:tcPr>
                </a:tc>
              </a:tr>
              <a:tr h="28415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Охрана</a:t>
                      </a:r>
                      <a:r>
                        <a:rPr lang="ru-RU" sz="1200" b="0" i="0" u="none" strike="noStrike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объектов растительного и животного мира и среды их обитания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2,2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-1,9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4,3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4,5</a:t>
                      </a:r>
                    </a:p>
                  </a:txBody>
                  <a:tcPr marL="9525" marR="9525" marT="9525" marB="0" anchor="ctr"/>
                </a:tc>
              </a:tr>
              <a:tr h="276226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Итого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4,1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2,2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-1,9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4,3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4,5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pic>
        <p:nvPicPr>
          <p:cNvPr id="16" name="Picture 2" descr="Похожее изображен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878438" cy="78581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692345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Прямоугольник 7"/>
          <p:cNvSpPr>
            <a:spLocks noChangeArrowheads="1"/>
          </p:cNvSpPr>
          <p:nvPr/>
        </p:nvSpPr>
        <p:spPr bwMode="auto">
          <a:xfrm>
            <a:off x="1403351" y="760415"/>
            <a:ext cx="977900" cy="415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0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Люберецкий район</a:t>
            </a:r>
          </a:p>
        </p:txBody>
      </p:sp>
      <p:sp>
        <p:nvSpPr>
          <p:cNvPr id="38916" name="AutoShape 2" descr="data:image/jpeg;base64,/9j/4AAQSkZJRgABAQAAAQABAAD/2wCEAAkGBxQSEhUUEhQUFBUUFRUVFhQVFBQVFhcUFBQXFxQUFxUYHCggGBwlHBQUITEhJSkrLi4uFx8zODMsNygtLisBCgoKDg0OGhAQGiwkHCQsLCwsLCwsLCwsLCwsLCwsLCwsLCwsLCwsLCwsLCwsLCwsLCwsLCwsLCwsLCwsLCwsLP/AABEIAOAA4QMBEQACEQEDEQH/xAAcAAACAwEBAQEAAAAAAAAAAAAFBgIDBAcBAAj/xABHEAACAQIDBAcDCgEKBgMAAAABAgMAEQQSIQUGMUETIlFhcYGRMqGxBxQjQlJicsHR8DMVJENjgpKisrPhNDVTc4PxFiWT/8QAGwEAAQUBAQAAAAAAAAAAAAAAAgABAwQFBgf/xAAzEQACAQMEAQMCBAUEAwAAAAAAAQIDBBEFEiExQRMiUTJxBhQzYSM0UoGRFSRCodHw8f/aAAwDAQACEQMRAD8AfLVRLJEinGyVtSim5cDviOTlMJvK57XY/wCI12tqpRox+xx1691Z/c07QHCrKWCs+w38nU1mmT8Dj3g/AVga1D3RkdBpM+JIezWEa76PY+FECXYTiv4qmh0DINzr1aJjIBJxPjVeRIy4UwJ7akIVt4l+nHeg/wAzVRuey/b9GZaqllHmJHUbwNOhvIL3a/h08gg0FpgTzL1h4GnFEg2hpEqZOhGIJSDPCnZTjnqimEz5xpTgnkdMEyTLenGRUaZjluUUwhjArVMYjakIpnNgT2A00pNcoKMdzUfk5tJh0DI6AhJUEgBNyCSQwv4g11OiXbrUG34eDmdatXbXLps+2iugrWp+cmU+MM0bkTZcXb7aMPSxHwrL1iOaG74NbS5+9o6UOFcydAyUXA04JbhR7P4qmh0Aw846tH4GADizGq8iXssU0IJYtIQsbzD6ZPwH3GqVz2XrZ8GOMVULR7OOqfA04PkDbrjqsOxj8TTyDfCD1MAROjDzp0PE9nHCnYaPiKEcqB1pBnwbsphYJDjSEz6SnBwVxCmwGWSi1IZFTjWkOSzUwhmXhWqYx4wpDPoxbUfLFIexGPupp/SWLdZqx+4h4NM2Dw7c0aSM+F84+Naf4fre+dP+5V/GVsoXEZ/JXjx1RXVxOJkY9izZMVC39YFP9rq/nVe/p7qMl/cvWMttVHWhwrjjqGTi4Gn8AF2GGg/FU0OgWHrdWj8DADGCz+NQSJInyGgGLxSELe9C/SR+DfEVTuS7bA+OqZbZZILqfCnBAe7R1kHY7f5jTyJJdDDamZGVyDUU6HieyLY07JEe/pQiKJBrpSCR6iXpCbwSQWpheD5xSEiqI60gi6UXtSGRQy0hz61IQ0qNK1DFPDSHQI3nbLhZz/VOPUWoZv2l3Tlm4ghN3b62EnTnG0co8L5W+NHpFXZfRX9SLn41tnO3jUXgjjx1a7yOZdHl0wFOxWzDipDDxBuKVVZi4PyS0JYkmdlhcMoI4EA+R1riJrEmjr004ouipvAxdh+A/F+dTR+kBh9eFGMAtpixB76hmiSJVEajCaNIpmB5F7eoaxH8Q+B/Kqt30i5adsGJVMuFx4HwphgDu9/El/GfjRS6D8DFQkRXKbFfH8qJBRLJFvrTskI5aEcgRrSEfBgKQ6PQb0hmfGmEjMDThl2bSkIrakIlkoRDMgrVMU8pDoA75X+ZzW1JAHlmW/uvUVZ4jk0NK/mYCjuU30/RnhLG8fmVuvvX31Vp1PTqQmu00dT+I6Hq2Ml8EtpDq/vlXpVNpr7nh9RY48g6DZTygsLKg9qRzlQduvPyqne6nQtU1KWZeEXrDT691LFOJ0rYEqth4yrZhkADWtfLpe3LhXJ+p6jcjqJUXR9ku0E4aPHBH0e7OnDhwP6OXIfGyt8GFTJYSAfeBlThRDAbay6VHNEkTFh2qENmxaZggLexdIz94/Cq10spFm24bBEdUS6XW0pxgFsMWmlH3j8RTy6D8DEKEiITL7PjRIdFzGwogyC0LCRXJxphyhxpThItg4UwLJkUwkZSKcNEgaYR9fWmETz0sCGVK1TFPGpxLGeQHvdPkwshIzXstr2vmNvPjw7qq3GXBI0tKjvuYvOEhS3c2PiBJFL0ZRVdWLv1AADqetaq3M1sgss6rUtRto0ZQlJPgMbwyQYdiSvTO/0iqerGqvcqWPFtK1J6vcOkqMFtaWH8nF6X+GleTdWo/bngXIek2gzqzkFELxooAQZT7ITvHA9tZNSe175PL+fJ2FSjS0+inSivhj/sRkyEIQVzXBHCzANf31bsZt0/d2cjfuUqjlIKQmryKPaAG7OP/wDsMbAebRyr5Iqt+VaDh/BjIgUv4rR0ePhUD7DBm1V6poJBxBGENQEuAglMNgD71j6Nfxj4GoLjomt+wHHWei+zQlOAwBs02xco8/cKIk8DGKAiITcvEfGiQSIOxog8F0R0oWOVz0kIpK0mFknHTDMsBphGYoaQRORNKcSIBqEcttTiGNa1DFPGpxIWN+NovBEhjsGMgAJANuqdRfnVzTrSF1U2VFwVru4nQpZg8MSJMU8pvI7OfvEn/wBV11KzpUYJRivucnXrVKj9zbDko+c4S39Lhhp2vB+ZU28q4/XbJ0avrRXtfZ3v4P1hRat6j+xPdcOMOSUcqDmikhytJGSNVK8bHv7eVcvX2OaTf9jqNR2zrYTxnvPCf2Ce6uL+kmj4ECNzoASzg5yQNBy0rSsuUYupUkoxkvt/gaojWgvJieTnMOP6HbxJ4O/Rt4SRKB/iy1t04brNZ8FGb218o7hFwFZn7suMw7RXQ00goi9hTrbvquThSOmABW9I+h8HWoa/0k1H6hfiNZqL7NCUQDAODW2MfwpyTwMgoSIrn4eY+NEh0Q50RMXRcKFjEJeNOhFb0hH0dCOWCmEQ50455OKYSIqKYIllpxhjStQxj5qT6Ysidv7GHOGjZwgaVrueC9XifX31raXJwk5L4KF8t8FFn2M3ViXDdJCekGUMJbjVterlvYKdOGoNXY6jVVbMuusFSWnxdP29gKCY4Zs3F0Oq/VsdGU9ulxartxRd5ScX9L6+5QpT/J1E8+9GjAdDDK6dJiAs4DRCLgyNwXQXzDUeVec3dCcJbWlmPGT1GNxK+toVo44XOQlsWDo8TquQmMDLxATMWjU/eABv21JY1cvBQvpqdDC8DfFWv5MWUcYZyfbxtthj/Xw/BK6C05tf8mVXeK6P0JFwrIZeMuOXShkFEWotHYd9VywE4qYAG7zj6A9zL8f96hr/AEktH6hdirNRoM0R04DAiaYxvwiixwSeBhoURlc/DzHxokJE1UEU4Z7GthamY5CZadDlbCmYj2hHJCkIqHtUgvB7iKQkQRr0hFt6QhgStQxT1qTfAgfjMPCzr06K+jKhIBKuRoQDw4HWrFCc4L2gzpxqPB7jZpyipGi6FSM2UKVQ9YIAdOR1tUyeZZl2P6eGtvaA0OGw8LzZlE+YXXMV0ZrEJcmyt7Wp42PnpwqVqiilwkZNRUIyk3zJiVDjGKNkOSSAtJGRx6JzaRR+E2I86ztdsdm2r4ff3N38MXkZTlQqP2vo37v7wAyQo9yzOS8jG5Z26qqO61q52FHbNSidHqFjiLlDhHR4jp5VrR7OWaaRyfeX/mzf96D/ACx10Vn/ACv9mZNx+sj9DRcKx32X0U4saUMgois+khqCRYXQRhNMAYd5B/N3/s/5hUNde0lpfULMVZpfNMdOMwMYz880F7qOHnRJNhbkkM0eH7T5D9amjbtlV1sGLaOKijFmLX+6pb4C1SflsCjVyVYXaCMbKb+It51HKlgsKeTWpqFhpHklMOVFqTHPkphFi8aYRTfWkEeyjTWnGPlItTMfBHNTZEMaGtUxT1qccX9upLN0sGGIWboQQTf2WchsvY3VtfiKlxKMd40KijUwzBg/nUOz0iljIMTkPIDmIgLFuWt9beFXrFxqVG5L7ZKupzltcqRPEYiKWJgrA3Ui1wDpzsRe441txg4PGDmNzfnk55HijFKr8QD1h9pToy+YJqzeUI1qDhIu2dZ0qsZrtG6TDxYVwzEyOGDRoAVyrmBVpL8/u91cTZ6fVudzj9MXydtf/iFOEaaXL7Or4ZrgEcx8aPG2TTM3OUcr3o/5q3/dw/8AljrobL+W/szJueKyP0LDwrHfZfI4kaUzHQqYoWk8aryLEXwb8OabwCZd4B/N5Pw/Ag1HV+gkpfUKkJrLNA1RU8VkT6LenjS5A1OhbgW7geytCnFRRVbyyWDmaT2M3p+dSpjbMm+DYYvmkOY8gb6UMmySGEVY7ZqjrKApHMaVE5fJJt4yih2swU6Ei/ce2hrU1jKBpTecMqlNVMFkpIpZEepTCLRTCKJONILwTl4UhFSNpTMcjamHGZDWsYZNqTS8i8GDZ+JSPFTPIGCrDHmkZbRqqliAH5sS/Duq/Sg501t7yVqs4xeX8Hs+2UmLrg1bEFwRopCKWFuu7cPDsq1+WlD3TeGV/wAwqnthyKG9ezI8POY4jpkUsvHKxGo/PWtyyqyqwzMxb2nGlPC4b8C7FhhEpxMgFgSIUPB5B9a3NV4+NZOt6j6f8Cn35N78O6XK7qJyXtiYcPN84UxSNeTUxSMfrNxjJ7CdR31h2N47eWM+19/+Tptb0n1YKdKOHE6nu7MWgjJ0OQAg8iBYj3GjqNOo9piR+nns5rvc+XaTt2NC3oiH8q6Gx/lv8mVdfqn6HwjXQHtUH1FY8+y+iWIGlCEKu0xaQedQTJ49GvDGh8DFW2xeCX8DfCo6n0B0/qE+A6Vlmii52NrAXJ099T28csiqPgY4NiqFBkNzbW3DTlV6fCIKfZvw4VRYC3dQImZeXo2RpA3aCEjh51FOJPF8A5lDFO1Tr4EWNO+YEb4kbVwCcxf1qklkNz5J/MY/siltFvZ98xT7IpbRbmeNhE7BS2i3M8+YJ9kU2wf1GeNs5Dy95pbBvUZU2yE7/WmcA1VI/wAkJ3+tDsF6ppTjWoZhN6XAvAhbdkjTFu0pDB8qhdXCIiDMcgI6xbQdnGtS09erDFNfT/2Z166dNpzecg6Pbk0cZiicxx5maymzHNwuw46eFdHG0i8Sq8tIwXdTWY0+EX7EwQfNNMxEKe0x9p2P1FvxJqjqup07Okow+t9fsXdK02rf1UnygDvHtBp5bkBVUZUQcEQcAP1ricuUnKT5fZ7FbWdKypKlHjgtzrPhAiRWeADrgC7OTwFtdQCfKoVFxqNt8MypKVK43Z9r8DnuJj+lw6km5VmU95HP3itOjgwtQpKlVeOmIu/P/HTf+P8A0lrqNP8A0cHM3n6h3XcnGdNgsO/MxAH8S9VveDWZcw21GXKE90EGpRpVcmFfbK9YeNRVCWBbhTUa7HZLaQvE47UYeoNBNcMem/cI+HOgrK8mmjZFy8R8amovE0BUWYjYs+g7CLg1fk8orQ4YDxe9IicqEDjna5IF7XIHAd5pJhsLYDayzKWTgvEdnOlkLaJm1d5pXlKqQFAJEdmuQPrXCm3maT6GceQlsvENZekGV25W5Am/uqBvCYbQc+cVXyLB984pbhsHnziluHwROI19PzpbhYLFnpZGwTE9OmLBNZacFolnpCwZhVwpk3NOll4Fx0zm+2NjSSTzyw2lBc5lTWRCNLMnG2nEVvaZq9vGKoT9skZOq6ZcRaqqLcX0Zdl7NMrkHqIgzSORbIo43vz7BWnf6nTtqLqJ5b6X7mTZWNW7rqlFcmyfEfOZY4IhliUhI18TYyN2sdTXn1atOrJ1Z9nsVjp9LTLXKXKXIX3rx0WzkWGBFaRluSwvp9puZJ7Kz6UHXeW+DNt6dW/m6lVtR/YXMNtB5UvKEUHUBFygdjkX1PZ3D7wqxOmk8RHrUIU29rbDG5dkeZA17vmbSwD2AcA8/q61q2cnKBi6hLc02KW+/wDx83/j/wBJa6vTf0zm7z6zqXyPY7Nh3iPGNgwH3XH6g1X1SntkpBWFTMXEf2rLNF94Frbq8PGo6iJYM8wh0qEJmjEi6MO4/Cmk+GBHiQgYbgKy5dmrHo2wuRwNj2jiKaLw8jhbZ+IZ7pINFtZu0MP9q0E8xIdqTyVTbsQ5g9i1mDjXTMOBt5870S4ElkK7Nw4S4AAuNQLeV/Wn7CkYYYA3G1xxFDnAeAJvBtRIPpHOVFFr2J52HDtJFROm5cIGUlFZZ9s7bsc65o3DD3jxHKq9SnOHaBhKMllM2fPBUYbR4cXS5HwUvjdRSyNguXGUsiwXJjKWRYLkxdOpDFvzsU+4bBoU1omeWOaTY5yvageLFSEFlbOWUg62bUG4rOcotNHodiqVW0jGSzhDXi51MawYknPLEhlkUdZXDFo8wHtWBsa0bfTa1zab4f8AFvCZ5/X1WhY6nupx4AuFwcmFxUVwG64KMCMrqeBDeFZlVNJxlxL4O4d3RvrSUqb4aNvygbHMmJSXXo2WzcAQy8E7r348OPZVe3qKMGvJl6fdqFs6T7zwKW0sX9JHGn20J429oFVtyHP07KtQjiLk/gkcP4cpM37tzMm0pEHsEufAkjX8q0LRrajGv6adGM0C99j/AD+b/wAf+ktdVp36a+5yd39Y0/JhtHosUgJssimM+J1U+o99WNQpbqLfwU7SptqYO1mub6Zvdi9t9dKCoSwMuDOlQBM3ONDSa4BX1HPo9Ce4n41lz+pmpD6UaYzQBGtdoiMqGNszAKbfWOgB7BVui5SInjIcgfnVhDpoC7wbZkwqmRAsl7kodG0FhY8OVHGLBnURh2Dt/pMzTFQ7NoBoApGi68Tx9aUoiVRgH5UMQPm7JzYoB5OrH4U9GPvyBcP2HPtkYh0CshKsNNKv1KaqcNGbCbiNmC3kbhKP7Q/MVnVtP/pLlO7/AKgkm11bgwPu+NU5W9SKLKrRfR6+NJqHa88kmcm6CcnwpNDo3RMaAct6Q0hz7pjSGGOtYyyyU6eVA0PjJz/CzDGYxWZcqRreTuWK7G/i2nnWZSpPLiu5M7OtP/T9Pbb7K8ZiTK7OeLEn9PdYeVek21FUKUaa8I8cr1XUqSn8s2bPxoy9FMueE8vrIftIeR7qz9S0eNzmceJGhper1LOa54+DbisWYwI5m6WGTqxTdv8AVSdjdhNcDXs505NNYa/7O6hUpXdNVaHDXaF+HZmHw7tiJJs9iSqm2bN3gak3p3UqTioRQUq9asvTxgG7vzWxKSuLNOz5F+4AWLeFxYeFbNpRljMel2VdTrwhGFBdmPfKQNjZGHMR8QQf4a8QeFdVp6/hI5K6+tmrZEpXKymxWxB7weNakoqUXF+TKb2yyj9A7IxongjlH11B8DbrDyN65KtTcKjg/B0lGe+CYP28vVqCRYgDcCdKrsNhDlS74A6OYYraiozgdazsL8vaNBHTpzeSz+bSjgF4rbUh4HKO79eNXqdhTgueytK6k+mJ+8W2JG+u178cx0Pb40bpQisJAKcm85Ok7m70vNAGlU5lORz9pgoNx5EetUK0XFl+hNTWDVJsXpWMknSyBtQoYqLdmmo9aHfwT7EnyXJu6lrmBEA1zMSzXHexJ7KaUn0E0sZOdfKFj+klVVNxbN43OVT/AITVu3p4WWZ9zUy8C9giRfxq6n8lNh7D8NaIZlxhHhTOCfY6k10Zl2xlJUXZe2qVxap9FmlcNdjzsuNmjVlUsrAEMtjceWtY847HhmjCe5ZNykjirj+yahwEmXpMnNgPHSlyLJZ00X219RS5FkPXrVM0jj5LRub2sjG/ZZTrUcuiahDdUiv3ELZrGPBtIx6+KfLfmY4zdj5tVnQrX1bre+oln8ZX22EbeLM1duuDzlcE4n1p9ueRJtkNp43J1XGeJwM6e8MvYw5Gs6/0+ndUspe5eTS06+qW1ZSi+PgXv5N+lOY3iA6QyD60ZOhH3jwt21x8KE3U9JLk9Gnq9N2zqpYbK5cczYqOQWS0iKg5It8oHleus/Jxt7Xav/pxKuZVq++RZvXf53Jcgmyajh7C0WntOkkvAN1BqWfk1bMPVHhWquFkxp/U0dW+S/aeZHgJ1Trr+EmzD1t61harSxJVF57NXTauU4PsZ9srdT4VjSRrwAeAOlV/JKT25ijHhZnHFY2t4nQe81JTWZkU+DjofTy95rVUcdMrNmad9DTNjpC88AZrnXXQULSY50z5Ltl9Ph8Sq/xInR1BPESIQVPZfohbvWq1enlE1GeyRsm2jLhywW+nFX0y9xrOcdppxnvLditPjRmkOWHW9tC48eQqenTz2Vq9bbwcu3inE2KldfZzkKOxE6iAeS1oRWEUG2+TEi9Ud5v76LAgzCdBRIFn2Nl0t5UmPHIKkdTovAcTwUW7T+VRSDR0PcHF5sMRr1JGA48CFI95NYt7HEso0bd8DL87t9Yjx0qo8k+SxMd94H0ptzHLPnY+76Cm3CCNahnGbb9zhZQOJjZR4sLD41FUeItlmzaVaLYl7XlUOIxosKiJezq+0fNr11eh2no2yk+5cnJ65du5upc9GVLnuHvPhWyzKLIWHCheR0Y94B1R4UUXhYDp/ULceLfL0eY5L3y30v21B+VpeoppcmpKrNw254KMebWPYQfQ014t1JjWz9wQ28g6VivCyd/FFNYmlV9s5U2dJqFpusoVo+Hh/wBzZso9UV0XjBxtRYmxm3Y2n83xMcnK+Vvwtof18qr3lL1aeCS2qbJ5Ot4/VSfSuVmsHSU3kXsEarMsAzf7EhcGVvYuwFu0DU/lU1vHLyQ1DlrPoPAfCtDJXwUk3FIcyRwC5psCYz7obdmwa4r5suaaVIFTTMFytLd8vOwagkssWeDXhMNiMQl5JWldgbtIASDzUm2gvy4d1WVbwksgfmJx6LsPvNNho58PIemAjcJKFAaOQiyI1hYrr5WHG+kEqcYsOM3Ls58kP77raUsDoqBu+Xkpt6f70w4QmmyISfAd5NE+BuwSjtK+UEhR7bD3ge+o+QujamGBAuLW1C8lHae+nwJMc/k8xAVZlH2lbXsta4rJ1COC/bMc1l7l8hb4VnFsuR15oPfSUgcFv0f2F9BT7kNyaWNaLKJi3ixfRYZ3te2WwPC+YW99j5VLQt/XqKHgirVXSg5rtHP4mvqdSdfM8a7eENkFH4OMqTzJyfZOOXWx/d6PA2TQvGmY5m26vUFKm8EkeJIUYzrT55NGXR9tAXU+FRVVmLQqHEjXNJ0mvbHH/piuLVV0rpSXeT0axoq506UP2f8Ak37J9kV28ZKaUkeYXENtRxfgMItxwp2RI6du5tPpsIgOrJ9G3boND6WrmL6hsqtLo6Gzq76efJTEcrNfkTWY1zhGi5LBzXfPbZmZ7klBpHYcF018bi/gRV+jT2rJVlJtirFiMyDuuPTh+VSAmhT1aIbJZEulIYc/knwYfFysfqJHp25jJ+lBMdDFvdGuCjncC6ycvvPx7+3geZqak20RTXIA3zRIcBDGmrTt0jtpdtL38PZoGsvkOKEBrKpJ4AX9NaZkhl2XB1cx4tqfOmQjNtya5Vb2AuaGTEi3A5Vj1IQE8eZ/WnWBGgAnRV6o7dL97fpTjIN7mzOuKCizBgc4I0CgXv3WNreNUL2KceS3btpnRSsZ4qR4GsVcl/klHhozwZx++40uB+S75iv/AFG9D+tLgWWbCa0mZ4D32f8Amh73Qe+/5VoaYs10U794osT4RpXXs5BnkwpMbyXQyXA7RTBo82vrH600SVfUhOj4mkuzSfRbMLqb9lKfQEHiSK9lyXUd2nppXC38dtaR6hoDxbIN7LOh8a7Ky5oRf7HmmsR23tRL5DGGNWWZyGfcrH5JzHykH+NdR8WFZeo0t1PcvBo2FXZU2vop3s23laSOPiTZm7BzUVh06GHlmzOeRCxZJFm9at+MEIBjGVyOR6w+BoOgzfFJwFEgWblohh4+SWdY5MZI3BVgHmOm0HqKCSyLoJ76oZ4QXFi2t9NRrlXQ30tfX7XpPRRDJnP9t49pEgjb+hQp/iNv8IShqLEiSn0BNpeyEH1yB5DVvhbzqNkiLJGCi3ZTDi9tSTrA/vWopMdG7Z0Jazvy0Udnfbto48jMPxLpwsOz8z31IgSODxBilWQX0PLmOY/fdVevT3xZNSnhnRMMyuoZZGswBHn61z9SOyWDUhLKNkWHJ9mQeY/9UHYWTR80k+2np/vT7Rsmlq0mUADvsf5qP+4n51oaSs3CKGov+AxThOldd4Rynk8ka9IEhE9jekEma9pC8N6CJNDsSyetTZ5NNdGtx1KeXRBH6zJsvQH8RridUWLhnqH4df8AtUGtlHj4mussH/Aied66v99U+4ZwzVbZlR5LGxHRMpBswOYHsI4GqF3VSjhF+0pNvLB08xJJPqTWUlwagJxeIAvcilkJIATYwZ1t229R/wCqjcgsGxJwCPEfGnTGCBYijEOXyYYbP07E9UOotyJVb3PhmoHywZDtvDDdACNB3KMtl1JsefHzqxT4K7OVbTUCZ+4mhn9RPFe0CyveUtyQZR4njUTDRknxFyaFscEY5rmgmOho2XEMi5SCLCpodAyCNtNaIEzYhaGQSGjdTEO0ZVQCEbnxsdbfGsS+ppSNK2k8DJC0oP8AD9D+oFUMFk19M/2D6r+tOLBqY1pMzxf32b+bqP61fga0tIX8fJn6l+ixVjFdZ5OUZ49IYhSHNTyXiK9nuHbQ4wSwfOBNvdiaj8mr1E3MPo71K1wV1+pgxbP4H8RriNVa9dnp/wCHM/lV/cM7L5+JrqdNy7eLOB/ECSvqiChlCgnn2cakuK6guDOtqDqMDY6aTiWkt3KP1rFnJyeWbkIqKwgXJiRzci/DMLel+NA2Fgw4jDg6lr0I5DZezBNMsa37Wb7Kjn+VV681TWSSnByeD3GKUYqeKNb+6aOEt0UwZxw8Bl5ABerCawBydD+SuH+alyL9JITbtBNh7h7qFdgSG/aS3U3F+Ibqr9J1QM3Hh+nhViJCzj+2ZQsspPJm91RzeGTw6F0SEjx19daiyGVSAAXvahEC8U9+HCgkEkGNkSyZRZlUeGvqakgwWG4pnPBgfFdD5ipASM2JINpEseTA5k9eI8xS7Y6DW6GIt0gIN7qdBy1FZGorLTNC1fA54LGi/wBYeRrNRbYT+ed599ECTY1oFEA70wmRYIxxknRR/a0/OtHTJbZt/sUNQjugkLs2HyOyA3yMy37cpIv7q6mnU3RjI5ipTxKSMstSERAUhGmFQQfCxpmFF4YrYuDJIV9PCgfPBrRlmGS3NeKw45rW/Ooq9ZUo5YqVLdWRRh4ctxe/O/jXD3tZVKjken6DScLZL7kTjnEgij0LHVjyvxIrbtLyUbaMYnI6zZxd/OUv/eBjgjygC5NuZ4ntJp3OU1yU1FR4xghNH+7Uhxc2vhANSbKeIGoHfblUckGgI8JHsWIPC3E9gtzNRMLB07Z27QwUMOYfTSqXlPYb9VPAAgeNzWVeSbeC9apJZFbezZMjTjoUeQyj2UUscy6HQDssasWVb2NMjuaeZJoz7f2Li8NGr4iCSNGtZmGl7cDa+U9xtV1VEys4NHVdycBNh4EQgFAL2ABJ6tyAD36edSwIJDNLFfgLEDQ5BomZboPID07qsohZxLe/qzTC2W72sdD1iONQVOyeHQILgC9AGY2jkk9kEjw09aFodGnD7tyMesVUdxuaSpi3BzZ2EWNcoWx79b94vUqjgDJ70QBvYC/1l0PnanEetIfZaxB4G1r9xHI9/OkOlwbd1sRklexydW3jrWZqH0ouWh0DZ+IzccrehrIL4UsPsr6CiBF7+XH7F9D+tW95D6SNGyJ+nxWHzAfRyGTTmURiL377VLTuXTT47IKtspY5FnEyDOx7WY+pvWxQ1dqmltM+voilPduMszA1ejqqf/EqPQnniZUo76k/1OK7QD0Op4ki2NwONM9VpA/6HX8NGHbCLJYr7Q7uVNHVKL7J6Wl3EXiRniw9h3njWJe3criXfCNa3tFSXJQYGzE200+FZU4SZ12mXNKnDEpHkeFBdXbTKblu7sqa29SMseCvrErapSc0/cN+xdmrLD85mkEGFuFErAlpW5JDHxcmx17uBrVnVUejkduefI67E3Xwc8ZboMQovZWmfKzgfWCKeqPGxqtK5aJo0g8mHgwkbvHEqqo6xVRew43PE1VlNt5LEaYKm3ZwiP8AOYoIgzkNmCLxI0ZezytRb+BpwJvsVZ5EeTVI79X7TG1hfsqGccvIVNtcB6CIIAFVUHIKBRqOAnyTxMIkUqwBBFiCLg91jxp+hsIAy4ZkFkNlFxlIBseVv96mpV9rIqlqp8pgPam34oZhC6MC9itkXL0hLdYtfS5I1PYe+rsLuLKbtJp9irv1uwpePE5i8c4BuBkyyILMhAJ7L8e3sp4T9R5Ft2cC9DgEXgB3G16kwCy0hdQQPLS9IREOALU+BEHc86Q5SslhTCKmkFM3wOb91X6zsQG4DX/asnUJZwi9aofdmxRt9Sx7qzS4Eci/e9TT5Fghhdz3b6rHv0A9da0VRKTrm3A7tthpWkLpZYpCOuC18h1ItwoKkNvkNVNyxg5/iogGIzA2PEcD4UoNotYW1IyNH31aiyNwWSPRU7YtmTVg9izTMqxozZiADbTU8SToB30yjujnIEq0KfGRjTcPoC5xDo9lsiqxW8jXC9a4NwbaW51TuZbO+QoVt/QlzYSRGKsLMNCDSi4tJlmTeCsxNU0GRyz4K8SwQK0i50DjMvDqsCpN+RsTVqDKlxHKGj+U4sVtDCdCwfDYVREsdtEZ41cTEdhvlvpYrbnUdX9iCgvdydWXF3VSNQSBpyvwqtnJbaSZVBKGeSJjf6wGmqOPfqG9RTD9ALZlkwE0MjhWw4lj9sZlVSTCb30OXJxp8DvlktgbagkEMUcwkPR5jdutmA1Bvz1b0pmFhIMiVivUsS9zc8FS/E27BbTtp3yB7T044RkKTqRx0F+0gUmJRRixGILN1Rzux+FAPtS5CWwiuaUHLe6m54lcvee0mpKKj5K9eLXKA28MEWJjxmHjILR5J1y2sJCvWUW7bC/4zVyjJKRWkuMs5GDbThV37EJnnGuhpCwzFiJgdG6p7aFsLBhkxciaXBHbQZHwUfylc2JFM5D7WRkxg5Ghc1jsJQl8BbdqQliWDBDzHJh2i9Zt3JS6LlCEkP2ypI116UjuOnxvWey4osL/ADuP/qL/AHh+lMPtZmxO8GJkFmne3dZf8oFXnXkQK3gj3Y98mJcsSRAwv+I2qOTbHcUmhdmh8KkiyZoztD3VYjICSNGBwgMiiQFVGrXuNBrz7dKNPLIpy2xyhs2ZvjDEXdrLFfKoA64swTReYFr9ut6lprL2mZWpZe7JVvlvJhZ8oQ3WQZeuGjQ62zhgOtxJzfdBFDKjnOSanJoX9rSifKytnZXMRIB61vZOvHQgX52rKgnGbTNSEsxyDHUBmUHNlJBNrajjVtDJ5IYyDMlrXF9aJyYsJ9g87IVGzoCjcVKkgg27R8KFzYPpx8D1ubtHFJhv4M2LEjOtolA6LL9ok3Oa4IIHbSjDJDUkkz2feTaYkjb+TcUFUkSBYj10PMHXXTnUnpkbqLPAq7a2XjsZipJosJNBEQoczXQdX6zfaOvsqCe6lsCdVZKvmk2HZWiSd3U3z9DIiA9wIzHnxtUcqbySqqjZgN88XAsgkTFFiLxMqGyt2MjAqV1HK/hTxpsjnLyhOxeOxsshlbp2cknNlkBFzcgW4DuGlTKCA9SY07M3uxcQtIpzcestj42NQzjHJNTlKXGDBvPvDjMSAotGvahIZudib8KScI8hSpzlwfbtbTx2HVhCIzmBDlgS5HjepKdaKfRDUtZ47AkuIxTE3yjU/GpfzS8ESspvtkFw+IPFwP340LumSKyfyevst29pyfKgdyw1ZxJDZXaxPmaB1pMNWsD5NkjsFD6jDVFIvGCtwA8jS7H2/sEtmIRprVeokSroLJf9ioAlkszHv9BTD8jzvZsjCQKDFJlkJsIy2a44Ei+otV+pT+DMpVHnkHYBCuFxJ1GYRqPAtfT0qu8/BYcsvgzYeCKRVRY5Wk1zFGv52IsBRNteApOSeS47KiicFzOhRl0KKRfiLsNOykqzeeBOTaMG8cvSyk6jOpW5YsfZy8alozz2C4Nx5JbBw8MuAaKdBFJd8zAC4cEqH/fKlKrKNbgqqCWcnO4cSuGxKLM4lSJieqWdQ31bLwI0B07q0ZT3QyQSb8DTHtR2RpCl3c3jHCwICh2HLTMfSsnHuNGhF7SvCplAHqe08zUsctkvCGfYm7c+IsUjIU/XcZVt2jt8ql2MgnWjEfNj7kQxWaX6VhyI6gPhz86NU0VZV5eBnWBRYAAAcgLCjwQ5ZJRTjE7U4jylgRXMVUEtlAHEm1vWm4HWX0Im8W/ka3jwihn1HSleop7hxb4VDUrJcIt0reT5kc6liMjl5XLsxuWa5JNVG3Ls0IpRWEE8JgEYWYA0tuQJSJHBrHmygai3KrEVwQN5YpzYY5joONCydLgrMRHKmyhYIMD2GlhDnl+40hHwb92pCPgaQjThT4VBMNMIoagYaZZ++JpDnadn7rYSJi6QJnJJLMM7am/Fr2Fa8I8GB6kmjZKy9Kq2HMWt2i49wqNtbsBLO0o2njEgIsgzPoLBbnt04k/vShuJqIVNSl2wRtvaLRxlxCrIbZ429q5IUMLAg27Kpev/AMV2WadN55Zj3O2ZDOsvTRI5BBGZQbA37atW2GnkjrylB4TAXyi7EwDaCcQZUICQ5mYvfTMoNgLXHHnUs0oy3AwUpPGBLxu6scEcLPAgNtHubPbmVyju41W/MSk8FmNCOQzsLdqXFdYPDGl7ZnkAOn2VGvwHfR04N8sOpVUOEdF2DubhIbFis7jm5BXyS9vW9WoxSKNStOQ2Jblw7qMheT2nGPr0hH16Qj4tSYhY2/vhFCCsZEknYPZHezfkKhlVRPToSl30Iu1NuTYj+I9xyUaKPL9arym2X4UIw5QFEWt6DBLkg1PnI3RrwshFSRwRSIY2Y2NH0Coi7PxoGTIrJ8aHgLDI5vGmwOfBu8++kIlm7xSEfA9wpCwXwnu+FRSCRrVx2GocDrB7mHYaYcbsdvbi45XBmIAc6BUsAToBcdhFacXUk8IzalGMQt/8hzxCbO6sHC9IUAU9W2W4vY61HUp1NxGtuMGRd7LyAmQty6yMQL8bZRpUVehOSyFBpGjae2VddMQi21sodW05Xa1VaVGSnlokc1gF46VWCpDOcpUFwJwt25huF+NX7fMZN44I6jQtPsppJBHDMoY3JaTLkVRxubelWXOjhyceAYzq4+oP7a2EThkKvlZQSzPIpVuFjkzd3LhWZDfv3Y4LEJxX3EGPaZD5WCsovd10AI8fKtaFopw3kMrlqWMB2BuB/WqbbUsFtKLjnAQw8hH1iPM0+5oBxi/AQixkg4SOP7bfrS3sDZE1xbUnH9NL/wDo3603qMf0o/BJtuYkf00n940PqsdUY/AM2ltOeRcrySMvHKXJHmOdM6rYUaMV4ApJvTEuEWZz30w54ZT30hEemPbToZmiFyeGvdUqQD4HHYW5Dy2fE/Rp9j67eP2R7/CpIw+SpUr46GqTczBMADAmgtcXB87HU1JsRAq810zHJ8nmBP8ARsPB2pvTQX5mp8meT5M8EeAkXwkJ+NN6KCV3UMj/ACV4blLMP7h+K0zooL85PyUSfJRFyxEg8UU/C1N6I/51/Bmf5KD9XEjzhPxD0Lt8+Q1e/sVN8mEi69PFYaklWGlA7X9w1fL+kUsZhVjcoriQLpnW4Unna9UZR2PBeg90clWSh3hbT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921" name="AutoShape 4" descr="data:image/jpeg;base64,/9j/4AAQSkZJRgABAQAAAQABAAD/2wCEAAkGBxQTEhQUEhQWFBUVFRcVFBQUGBcVFBcUFRUXFhgVFxQYHSggGBolHRcUITEhJSkrLi4uFx8zODMsNygtLiwBCgoKDg0OGBAQGCwcHCQsLCwsLCwsLCwsLCwsLCwsLCwsLCwsLCwsLCwsLCwsLCwsLCwsLCwtLCwsLCwtLCwsLP/AABEIAQMAwgMBIgACEQEDEQH/xAAbAAABBQEBAAAAAAAAAAAAAAAAAgMEBQYHAf/EAEQQAAIBAgQDBAcEBgkEAwAAAAECAAMRBBIhMQVBUQZhcYETIjJSkaGxQnKywRQjkqLR4SRDYnOCwtLw8RU0U5MHFjP/xAAYAQEBAQEBAAAAAAAAAAAAAAAAAQIDBP/EAB8RAQEAAgIDAAMAAAAAAAAAAAABAhEhMQMSQRNRYf/aAAwDAQACEQMRAD8A7jCEIBCEIBCJdwBcmwG5MzeO7W00rpT5Hc29W/IMx2Jvp5XmcspO1k200JFr40LSNQesNNL23IHlvK7/AOwD3P3v5Rc8Yaq7hMxQ7WLUYZLZftKT6/iL22nvFuNM6FaQtfcsbeWnL6zN8uOtxfWo3azj5saNCxY765b9RfpofG3S5jnZDtQKyqlS4ewsW3NxcXPO/I8/HfNtw6q62sCT7RB0YjZrkXU+HQDwkYfs3UKoWqBHX7QF9PdKiwI8555ln7bdNY606PEu4AJJAAFyToABzJmUqdqBhVZcQc2X2HuBfTQOTse/X47867Wdtq2JORLqt9FXpf2sp1Y97adAJ2vmnztiYOjUu2tN8ZToJ7DXTOedQi6+F7WHW/hNZOE4zgmIw5RvbVTmWqumVhqC43BvYcxpvedq4RjhXoU6q7VEDeBI1HkbjyjxZ22zLtc5NSxMhCNYjELTXM7BV0F2NhrpvOzmdhPAZ7AIQhAIQhAIQhAIQhAImq9gTa9gTYbm3IQqXsctr2Nr7X5X7py3Hdva+coLhgcrBEUAN0u5NjM5ZaamO0jjXampiGKULne2W242A6DX2zt3RnAYWlmy1bOzZjlPrU1vqdW9rpm25C2t6BsfUuSKBudyWA69Aep+Jkatjq/JKa+JJ+lp5rt09W+TH5FajnDKwGXXMRlN8p79NDz56zMYtnDNmqH1mbKoY6LfYja1rad8i4JKuQE3zMASVGUZSdgzH3det5XYlSmZ2ILKjDQltSSRqe4IPKZrN1tA/SKrYhhScAX2b1lAUAXA7+62pmjw/HK9L29R7ygVB8CMw+cymAuquxtuFU3tfQOxuetwPKX+Cq3UXPrADNpbWwO3nLeCLmn2jrMQVqBluM1gpt1uAAfLeWS8SZ9yzaHnkS9iNDYc7WuDp0mWqYdGNyLN7ynK3xEdpelT2WFQdG9V/wBoCx+EY3SWFdtHApA1BlV39R6ey1AMwB6EgNrKHszT9JiqNO1lLgkDUsFU1PWbmCBLvj3ElxVH9GrAUnLK6kj0dyhHMeq2lxoee0R2W4U9GvVrOAFSj+rNwQXyKg7/AHhr1i9tS6jV0ce5LA2canLoCFOoAPPQ8+h1lp2f7QUaNNktZFJbKPaQnUrk6E7W5nSZetjBQosVf0gAAVxbW+rG47iPhKfs3imqLUxFQD1D+rU6Fqh231yg6+QnS3XMc8ZtrcX2jdqno6gLHdgmmQls4Rcu5X1Neo7pB7WYjEVaAyP6WmtRqtx7YOW2VlA9kXbl9rUWEfwWRNAQxBuzixa5JYtfUMpN+8Xt3xjGcSpU2DU3s/2gozB/vIvPv0nLddtRoewuPZKQSpVWpTIBpsNchtrTvrdeh5beGzRgRcEEHYjUTjA4whc1MPSbO2hCsQp6saaE38f+ZM4LxWuKz+mugQJUQEWUDMQW532/4nfHOyOVjrkJWcP4urqCxAJ5j2T58vOWQM6y7ZewhCUEIQgEIQgE4322w/osZWQF1FS1VQoUhmYc7gkWIGxG07E7gAkkADcnQDznKf8A5YxlJ2p1KThmRWpuVJFlJBWx8ek5+TpvC8qAY8ZinRc99LFTsb/CeYtT6Mt1OVb82sWt8FMp8Nh2xBpinezKVckkZADcZiPh3275pOIYShlVa+Isi7IgAvpbXRiT/Ezz3W3S3hMxWLC0qeXQMgPgLTPcSVmRFQXLHM29gOh+XwljUxdMqlOij1FQEBnFtze2o1+EbNGq27BB0Xf4zO+WFbSwTCmquVpqAb6n7W40IFtx4AeMdw9WkFIRgQpuSNLZjp5cr90VxHAFEz01zsLFgwLkrsbC9+d/KU4Iw7I5XJfRlN7vTPter3b+Q6zXaL4VdjuOR5fGI4njlFElWFycujWJ19YA8ja88wlFPXGtwvIgKxNyHy2ttbbvlbj6LFqam4W1mewYa6tcHawG8knIa4kpyKjAkqpsGJJzVWGRC45gAG3hobWmhw3E6WGUYckAqFJuQoJvm0O+jXmf4SrVMSllznWplFixP9WvkLHWXXFux1WnQavWb0tXNnqKo9lSdlO5y9el+mu7+iPKvaaivsnMeQprfUnq1tz0Bnn/AFhr+uPRs2wsarDYDNYZVNyNNTqNpV4zGnD01sqqxH2VCkd+nO3P6SR2Tx6VHCVD6Oo5/VsbtSJvojKT6rG+jDwtreTUVL/RKtQXNU1h0GnnlvYeFjtJNKiqCxo5nsVu3rXAsRanpcetrp9dLx8DSZyGIpuvMEB9ug1Gtx5ctLysPhKw9m9Rf7SFD+1z+EbyThHwVBh6xawucqAFQBqACNARsfZB+kTWKmqwY2U0gGI3ALtqNJYV3CD9YyJy9Z0GvTeUQx9NqrsGSooULlDjUhmJW42Ook9q1o//ANNr0rPRYMmX1fRnKT99CSrDvGu+nTVdh62IrFnf1KaHKLZlzuNGGU8gdL9RaJ4Dwr0iqqG1Mas4N7km5Ck7nXymyoUVRQqiygWAHSdvHLZus5cXguEITswIQhAJT9qOPLhKOcjMzHLTW9rt39wlxKPjXZ4YqtTaq36umuiDcux1N+QsF799pnLeuO1mvrEPxPEYlSzgmylyCLqoAuctMaAD3j5yrq8DWpS0IDMu/LUdBOtHh1JaL01UIjIym3QqQSTudOs53gGui+FvhOFwuN5u3WWXpTcLpegw/wCj1FKG5zVKBBLXN7+sBa40sNhpeWHD+HIQbejrnXLm9WoAeWR9Gtrrcbz3FJcyvrC20zYtkXVPB0QcrjITsGBS57jex57ExVTgBPsVNOQZb/MESrw3GKqjK1qi81fXTx3llhMfSPsO2Hb3W9akfI6AeGWZ1E1SKnCSmhYaDMzWyqB5mZXtNw8NlDC5GVwNvVJINyOoB25qPPdYrGFFJrICND6RAXTQ3BZQMwtvsR3zIVKy18SRTa4qNmUncXPtf4RqB0AGl5Zj9ZqHwnhdcoCKZIUtTU3X1qYPqnU8tRJnFeF4ioi0qdEhnOVnOiqp3LNy0uNOs1RNrBRZV0UdwFhHVY981Mfq6ROC8FTA02NJGr13F2qWvtso6KOQ1J53nmGpVVdqtQXSrZKgb2+gYLb2QSRboSZbUWMnJVM16ppyrjHZDFVsQ7BAEU2R6jBQR1y6t8pXVOzORrVavkmnw3J+E7Rn7hFCpJ6f0YvB9q1RNKJq1lWzVW9XMFsoLE+sWsR4yBiuOYrEWvmVW2SmpJ6a93jedIVx0i79016I5y3Z1moDMjOc5JuhvlK3Hq26/SN9mMI61mJw9RUXKEzUyDf1szWIta2WdGapI9ZjJ+ONSr7hVamUtTGULutgCCdbkDrqbyZMrwKsRiAOTBgfIX/Kaqd5050QhCVBCEIBCEICKtMMpU7EEHwItOXcNTLdT9lmHwJnVJynCVMxqP7zu3xYzj5e46YfQwuYxVpyUo0iGE5uiA1CR6uFJloEkjD0xeTQhcLWomisQOm4+HKWNLhqek9LlUPYi4Fib23GxPfvLbD4dbRdSnLMU2irTGu0cpU44U1sI+adppkhFF5JprIwWPUnlEoJFeiiUaSEMqGAkWBFOsBKGnWRawkmsZErGArs6l8Rf3UY/EgfmZq5l+zB/XP9z/MJqJvHpnLsQhCaZEIQgEIQgRuJVSlGqy7rTdh4hSROZ4anlS3+9Z1UiYPtYiU66pTQC6ZmtoLkkCw2G3znLyT66YX4qwIho3XxQU63iVxaH7Q89PrOLoWTFUzC09tKi5wbaSWhvKzA3taWKbTSPKI1JkhTeN07DpPQwEIWacSacDXE8OIEodWPq0irXEdWqOsolZ9Im88Uz20qGqkgV2k6rKbiGMUaX1On/PSFTOAVsuIW/wBsFfzH0mxmd4X2dIZXqtqpzBF2uNRdufhNFN4sZCEITTIhCEAhCEAnNuN18+LxB90hB/hGX6gzpM5bjFtWrt79aofLO1py8vTeCFitTINajLBlvGzTnF1N4KmRtLEKbXjeHS0l0tjEgn8Nplh/L85ZLw++7t8v4Su4dVtLqlWm4ygvwhuTn5RpuFVPfPyl5Ta8dy6R6m2ZPDKnvn5fwiW4Y/vGaAnWeOI0bZt+FP75HnGxwlr61H/aP8Zo/Rz30UnqeylpYBhs7+bGSa9F1X1Sc3LXTzlilK0WovNSG1UKFR/bbyGgjGLwC2taXuW0rsTvLpNtTgquamjdVBPjbWPSu4BUvSA91mHzv9CJYzrHOiEISoIQhAIQhAJyzEtd2P8Aab6mdSM5TOXk+OmDzLHVpzy09DTk2cyT1dLxpq0batAn0KlpY0MTKOk0l0qkqLuliZZ0MQCJla2LVBmcgDqT/u8gN2spLoM7ctBYfMiXaNdQxtOrc0nDWte3K+2/gZIBnO+y/HVoZw4Yhsvs62K37x1mtwfGqVQ2V9fdOh8r7+UsRbF4ktGC8SGlVJBiqW8YUx9DpCPXldiBvLFzIFbnCrHs3U9tfusPmD9BLuZns/UtWt1Uj6H8jNNOmPTGXYhCE0yIQhAIQhARXqZVZjyBPwF5y22gnSeMG2Hrf3T/AITOb09py8jpg9G0bae3nhnJs008SPAXgacoKRi6+ICKWbYf7t4xkCxkHtHWuqL1ux8rAfUwlUuNxjVGLMfAcgOgkUNPCNQBzNvjN1gsGlMWVRoN7XJ7yYZY6m8fFWWfY5QWq3AIyruLjc9YjtHglpVAU0VwTYbAje3dqIF32Z46zEUqhvf2GO9/dP5GaUNOW06pUhl0IIIPeNROlUKmZVa3tAN8ReahEtXkim0hoY+hlU+5kSvtHiZGrtATwhv6QnifwsJsJjeFf9xT8T+EzZTpixkIQhNMiEIQCEIQIfGEvQqgbmm/4TOa0mnVWHWclB9Y225eHKcvJ8dMDl55PKZg05Ni8UrxETeUPZ7yj7SH1k+6R8/5y1zSDxugXp3G6a+Knf8AI+UJWZZ9Qehv8J0DB4kVEDKbhh8+njOfmSMHjHpG6MV6jkfEbQztf9jH9aoOdlPwJ/iJoeI8LSvlDFhlJtltzt1v0ExfBeJehqFyCQwIIGm5BuBtym14fxelU9lxf3W9U/A7ywJw3Zygu6lj/aJPyFgfhLhRARYM0pIkikYwYBoEh2kWsY4XjNRoDeFP66l/eJ+ITcTC4U/rqX94n4hN1OmLGQhCE0yIQhAIQhAicWr5KNVuiNbxtp87TltTQ+Q+k6P2qP8ARan+H8aznFQa3nHydumHT0RxogRQmGyCZ4DPWiIDhSeZIpDHBCKjG8BD607K3NT7J8OkpcTgKlP20IHXdf2hpNqskI8qac9QR5Ull2cwiVGdXF7LcWNra25GOcY4b6Egg3Rtr7gjkZES+zvGGRhTqElDoCfsHl5fSbLNOZib/g1bPRRjuRY+IOUn5TUInxLNPbxDSqLxt4HSJZoU3Qa1RD0dT+8Jv5zw+0v3h9Z0ObxYyEIQm2BCEIBCEIFD20q2w9vedV+rf5Zg+U2Xb0n0VLp6TXxym35zGnTScM+3XDp5eF4mFOZaKJibz0iIIgKFpluK13TEPlYrtsSPsiaYTPdpcOQ4fkwsfvD+VvhCUvh3GqudFZrqWANwL2JtvNehnN1aazhvaFCoFU5WHPUqe/TYyoZ7Ij9bU+7/AJhLTtU36lf7wfhaUvZnGJSZy5tcADQm+vdPOOcU9MwCiyLtfck7kwnxGVpueyw/oyeLfiMwtFSbAak6Ad5nSOH4f0dNE91QCe/n87xCJF4lo4BALNKjtGGk5lkSsLQqOzag94+s6JObVzpOkLsJvFjJ7CEJtgQhCAQhCBm+3g/o6d1VfwPMQ2s3Pbv/ALW/Sov5j85haRvOOfbrh0Ree25xxki1pXmGjbRBkn0E89FAimNYrDiohRtj8Qeok1qUZZYGRxnDXpnUXXkw1H8vOR1m4pNE4rBUijM1NdFJvax0B5iGdMjStJVCiWNlBY9ALn5Sx7KYNHFQuoa2UC/mT+U1uFpKosqhR0At9JU0hdneAZCKlT2vsruF7z1P0mnRBI1Ix0PNKeIEbJgXjbNCk1HkOsZIqGRahlDnD8Aa1QINt2PRQRfz1+c3kw3CcX6OqpO17N4HT5b+U3M3ixmIQhNMCEIQCEIQKztNhhUwtVT7uYeKesPpbznLqJI0nS+1tYLhagLZS9lHU3IuB5XnO3p3E4+Tt1w6Po1xPFOvhI9N7SQmomGzwqTxmjTGJzQhZaJLXiWaJJhHtoupTzoyk2zAi46EWiFj9OUJ4TgRRUqCTc3132A/KWlJpESP0zKJ9J48KsiIYsNKJDPG2MaLwvA8dpFN9/hJeS8RWp6SiuL6zovDauelTbqik+NtfnOevRN5tey9W9BRzUlT8bj5ERh2mfS2hCE6uQhCEAjGNxS00LtsPmeQEfmM7cYs+kSnewCZ/Mlh/l+ZkyuouM3VVx3HPWa5N7bAeyvh/GV1AaRaNF6AXnn+uxtqQjY0MWlSKJEBD6xuLZ43KC0AIWnoEIUsfSMARwGUPC8dR5HV44rQJ9N4uMUGkgGUJKGO0lgDFIekqPWe08Mc9GIkwqPWYCXPZPEa1FYgE5Sq36Xv57aSrK2BY+UhMMosJJeSzcdGhMpwLjxAy1SWXk25Hj1E1NOoGAKkEHYjadZduVmioQhKivxPGKSaXub2069LzB9qceK1XPbZQo56Ak/UmXvGuDsmYorOpNwFGYi/Ije3fMpiBrZtD0Oh+BnHK3qu2MncN4eryMW8YIjyG4sZmNC0CIm0UJUeWnlouFoQieiKtPbQPIq8IQPQZ6GibQtKH6dSPJiZEE8ywLmlrJSm0qKOKIFov9MMqLNnjeeVxxUDVNoVY1nFhrIGIe+0ZWtrdj5cpIWk7+zTdvuox+ghDVFbCXHBuKtSNjqh3HTvHfI9Lg2IbakR3sVX5E3+UsqHZmofbdV8LsfymtVNxpUxCkAhhYi415GErl7P0wBq/wAf5QmuWOFtEVaKsLMoYdGAI+BnkJUV2J7PYZhrRUfcun4CJjOJYNEZgosB3k/UwhM5RrGqGtWIO/0iKVdid+fdCExG62vAeDUaoJdSf8Tj6ES6HZbC/wDjP/sq/wCqEJ01HPdLXs1hR/VfFnP1aeN2Ywp/qvg9QfRoQjUN01U7K4W3/wCZ/wDZV/1yFV7P4cbIf26n+qEI1DdV+J4VSXZf3m/jKx8OoOg+ZhCZsalRa622kV3N94QkaWODoK24v5mXOH4ZSO6/vN/GEJZGbVthOA0Dun7z/wCqWFPgdBdqYP3iW/ETCE1pm2plHDInsIq/dUD6R2EJUEIQgEIQgf/Z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922" name="AutoShape 6" descr="data:image/jpeg;base64,/9j/4AAQSkZJRgABAQAAAQABAAD/2wCEAAkGBxQTEhQUEhQWFBUVFRcVFBQUGBcVFBcUFRUXFhgVFxQYHSggGBolHRcUITEhJSkrLi4uFx8zODMsNygtLiwBCgoKDg0OGBAQGCwcHCQsLCwsLCwsLCwsLCwsLCwsLCwsLCwsLCwsLCwsLCwsLCwsLCwsLCwtLCwsLCwtLCwsLP/AABEIAQMAwgMBIgACEQEDEQH/xAAbAAABBQEBAAAAAAAAAAAAAAAAAgMEBQYHAf/EAEQQAAIBAgQDBAcEBgkEAwAAAAECAAMRBBIhMQVBUQZhcYETIjJSkaGxQnKywRQjkqLR4SRDYnOCwtLw8RU0U5MHFjP/xAAYAQEBAQEBAAAAAAAAAAAAAAAAAQIDBP/EAB8RAQEAAgIDAAMAAAAAAAAAAAABAhEhMQMSQRNRYf/aAAwDAQACEQMRAD8A7jCEIBCEIBCJdwBcmwG5MzeO7W00rpT5Hc29W/IMx2Jvp5XmcspO1k200JFr40LSNQesNNL23IHlvK7/AOwD3P3v5Rc8Yaq7hMxQ7WLUYZLZftKT6/iL22nvFuNM6FaQtfcsbeWnL6zN8uOtxfWo3azj5saNCxY765b9RfpofG3S5jnZDtQKyqlS4ewsW3NxcXPO/I8/HfNtw6q62sCT7RB0YjZrkXU+HQDwkYfs3UKoWqBHX7QF9PdKiwI8555ln7bdNY606PEu4AJJAAFyToABzJmUqdqBhVZcQc2X2HuBfTQOTse/X47867Wdtq2JORLqt9FXpf2sp1Y97adAJ2vmnztiYOjUu2tN8ZToJ7DXTOedQi6+F7WHW/hNZOE4zgmIw5RvbVTmWqumVhqC43BvYcxpvedq4RjhXoU6q7VEDeBI1HkbjyjxZ22zLtc5NSxMhCNYjELTXM7BV0F2NhrpvOzmdhPAZ7AIQhAIQhAIQhAIQhAImq9gTa9gTYbm3IQqXsctr2Nr7X5X7py3Hdva+coLhgcrBEUAN0u5NjM5ZaamO0jjXampiGKULne2W242A6DX2zt3RnAYWlmy1bOzZjlPrU1vqdW9rpm25C2t6BsfUuSKBudyWA69Aep+Jkatjq/JKa+JJ+lp5rt09W+TH5FajnDKwGXXMRlN8p79NDz56zMYtnDNmqH1mbKoY6LfYja1rad8i4JKuQE3zMASVGUZSdgzH3det5XYlSmZ2ILKjDQltSSRqe4IPKZrN1tA/SKrYhhScAX2b1lAUAXA7+62pmjw/HK9L29R7ygVB8CMw+cymAuquxtuFU3tfQOxuetwPKX+Cq3UXPrADNpbWwO3nLeCLmn2jrMQVqBluM1gpt1uAAfLeWS8SZ9yzaHnkS9iNDYc7WuDp0mWqYdGNyLN7ynK3xEdpelT2WFQdG9V/wBoCx+EY3SWFdtHApA1BlV39R6ey1AMwB6EgNrKHszT9JiqNO1lLgkDUsFU1PWbmCBLvj3ElxVH9GrAUnLK6kj0dyhHMeq2lxoee0R2W4U9GvVrOAFSj+rNwQXyKg7/AHhr1i9tS6jV0ce5LA2canLoCFOoAPPQ8+h1lp2f7QUaNNktZFJbKPaQnUrk6E7W5nSZetjBQosVf0gAAVxbW+rG47iPhKfs3imqLUxFQD1D+rU6Fqh231yg6+QnS3XMc8ZtrcX2jdqno6gLHdgmmQls4Rcu5X1Neo7pB7WYjEVaAyP6WmtRqtx7YOW2VlA9kXbl9rUWEfwWRNAQxBuzixa5JYtfUMpN+8Xt3xjGcSpU2DU3s/2gozB/vIvPv0nLddtRoewuPZKQSpVWpTIBpsNchtrTvrdeh5beGzRgRcEEHYjUTjA4whc1MPSbO2hCsQp6saaE38f+ZM4LxWuKz+mugQJUQEWUDMQW532/4nfHOyOVjrkJWcP4urqCxAJ5j2T58vOWQM6y7ZewhCUEIQgEIQgE4322w/osZWQF1FS1VQoUhmYc7gkWIGxG07E7gAkkADcnQDznKf8A5YxlJ2p1KThmRWpuVJFlJBWx8ek5+TpvC8qAY8ZinRc99LFTsb/CeYtT6Mt1OVb82sWt8FMp8Nh2xBpinezKVckkZADcZiPh3275pOIYShlVa+Isi7IgAvpbXRiT/Ezz3W3S3hMxWLC0qeXQMgPgLTPcSVmRFQXLHM29gOh+XwljUxdMqlOij1FQEBnFtze2o1+EbNGq27BB0Xf4zO+WFbSwTCmquVpqAb6n7W40IFtx4AeMdw9WkFIRgQpuSNLZjp5cr90VxHAFEz01zsLFgwLkrsbC9+d/KU4Iw7I5XJfRlN7vTPter3b+Q6zXaL4VdjuOR5fGI4njlFElWFycujWJ19YA8ja88wlFPXGtwvIgKxNyHy2ttbbvlbj6LFqam4W1mewYa6tcHawG8knIa4kpyKjAkqpsGJJzVWGRC45gAG3hobWmhw3E6WGUYckAqFJuQoJvm0O+jXmf4SrVMSllznWplFixP9WvkLHWXXFux1WnQavWb0tXNnqKo9lSdlO5y9el+mu7+iPKvaaivsnMeQprfUnq1tz0Bnn/AFhr+uPRs2wsarDYDNYZVNyNNTqNpV4zGnD01sqqxH2VCkd+nO3P6SR2Tx6VHCVD6Oo5/VsbtSJvojKT6rG+jDwtreTUVL/RKtQXNU1h0GnnlvYeFjtJNKiqCxo5nsVu3rXAsRanpcetrp9dLx8DSZyGIpuvMEB9ug1Gtx5ctLysPhKw9m9Rf7SFD+1z+EbyThHwVBh6xawucqAFQBqACNARsfZB+kTWKmqwY2U0gGI3ALtqNJYV3CD9YyJy9Z0GvTeUQx9NqrsGSooULlDjUhmJW42Ook9q1o//ANNr0rPRYMmX1fRnKT99CSrDvGu+nTVdh62IrFnf1KaHKLZlzuNGGU8gdL9RaJ4Dwr0iqqG1Mas4N7km5Ck7nXymyoUVRQqiygWAHSdvHLZus5cXguEITswIQhAJT9qOPLhKOcjMzHLTW9rt39wlxKPjXZ4YqtTaq36umuiDcux1N+QsF799pnLeuO1mvrEPxPEYlSzgmylyCLqoAuctMaAD3j5yrq8DWpS0IDMu/LUdBOtHh1JaL01UIjIym3QqQSTudOs53gGui+FvhOFwuN5u3WWXpTcLpegw/wCj1FKG5zVKBBLXN7+sBa40sNhpeWHD+HIQbejrnXLm9WoAeWR9Gtrrcbz3FJcyvrC20zYtkXVPB0QcrjITsGBS57jex57ExVTgBPsVNOQZb/MESrw3GKqjK1qi81fXTx3llhMfSPsO2Hb3W9akfI6AeGWZ1E1SKnCSmhYaDMzWyqB5mZXtNw8NlDC5GVwNvVJINyOoB25qPPdYrGFFJrICND6RAXTQ3BZQMwtvsR3zIVKy18SRTa4qNmUncXPtf4RqB0AGl5Zj9ZqHwnhdcoCKZIUtTU3X1qYPqnU8tRJnFeF4ioi0qdEhnOVnOiqp3LNy0uNOs1RNrBRZV0UdwFhHVY981Mfq6ROC8FTA02NJGr13F2qWvtso6KOQ1J53nmGpVVdqtQXSrZKgb2+gYLb2QSRboSZbUWMnJVM16ppyrjHZDFVsQ7BAEU2R6jBQR1y6t8pXVOzORrVavkmnw3J+E7Rn7hFCpJ6f0YvB9q1RNKJq1lWzVW9XMFsoLE+sWsR4yBiuOYrEWvmVW2SmpJ6a93jedIVx0i79016I5y3Z1moDMjOc5JuhvlK3Hq26/SN9mMI61mJw9RUXKEzUyDf1szWIta2WdGapI9ZjJ+ONSr7hVamUtTGULutgCCdbkDrqbyZMrwKsRiAOTBgfIX/Kaqd5050QhCVBCEIBCEICKtMMpU7EEHwItOXcNTLdT9lmHwJnVJynCVMxqP7zu3xYzj5e46YfQwuYxVpyUo0iGE5uiA1CR6uFJloEkjD0xeTQhcLWomisQOm4+HKWNLhqek9LlUPYi4Fib23GxPfvLbD4dbRdSnLMU2irTGu0cpU44U1sI+adppkhFF5JprIwWPUnlEoJFeiiUaSEMqGAkWBFOsBKGnWRawkmsZErGArs6l8Rf3UY/EgfmZq5l+zB/XP9z/MJqJvHpnLsQhCaZEIQgEIQgRuJVSlGqy7rTdh4hSROZ4anlS3+9Z1UiYPtYiU66pTQC6ZmtoLkkCw2G3znLyT66YX4qwIho3XxQU63iVxaH7Q89PrOLoWTFUzC09tKi5wbaSWhvKzA3taWKbTSPKI1JkhTeN07DpPQwEIWacSacDXE8OIEodWPq0irXEdWqOsolZ9Im88Uz20qGqkgV2k6rKbiGMUaX1On/PSFTOAVsuIW/wBsFfzH0mxmd4X2dIZXqtqpzBF2uNRdufhNFN4sZCEITTIhCEAhCEAnNuN18+LxB90hB/hGX6gzpM5bjFtWrt79aofLO1py8vTeCFitTINajLBlvGzTnF1N4KmRtLEKbXjeHS0l0tjEgn8Nplh/L85ZLw++7t8v4Su4dVtLqlWm4ygvwhuTn5RpuFVPfPyl5Ta8dy6R6m2ZPDKnvn5fwiW4Y/vGaAnWeOI0bZt+FP75HnGxwlr61H/aP8Zo/Rz30UnqeylpYBhs7+bGSa9F1X1Sc3LXTzlilK0WovNSG1UKFR/bbyGgjGLwC2taXuW0rsTvLpNtTgquamjdVBPjbWPSu4BUvSA91mHzv9CJYzrHOiEISoIQhAIQhAJyzEtd2P8Aab6mdSM5TOXk+OmDzLHVpzy09DTk2cyT1dLxpq0batAn0KlpY0MTKOk0l0qkqLuliZZ0MQCJla2LVBmcgDqT/u8gN2spLoM7ctBYfMiXaNdQxtOrc0nDWte3K+2/gZIBnO+y/HVoZw4Yhsvs62K37x1mtwfGqVQ2V9fdOh8r7+UsRbF4ktGC8SGlVJBiqW8YUx9DpCPXldiBvLFzIFbnCrHs3U9tfusPmD9BLuZns/UtWt1Uj6H8jNNOmPTGXYhCE0yIQhAIQhARXqZVZjyBPwF5y22gnSeMG2Hrf3T/AITOb09py8jpg9G0bae3nhnJs008SPAXgacoKRi6+ICKWbYf7t4xkCxkHtHWuqL1ux8rAfUwlUuNxjVGLMfAcgOgkUNPCNQBzNvjN1gsGlMWVRoN7XJ7yYZY6m8fFWWfY5QWq3AIyruLjc9YjtHglpVAU0VwTYbAje3dqIF32Z46zEUqhvf2GO9/dP5GaUNOW06pUhl0IIIPeNROlUKmZVa3tAN8ReahEtXkim0hoY+hlU+5kSvtHiZGrtATwhv6QnifwsJsJjeFf9xT8T+EzZTpixkIQhNMiEIQCEIQIfGEvQqgbmm/4TOa0mnVWHWclB9Y225eHKcvJ8dMDl55PKZg05Ni8UrxETeUPZ7yj7SH1k+6R8/5y1zSDxugXp3G6a+Knf8AI+UJWZZ9Qehv8J0DB4kVEDKbhh8+njOfmSMHjHpG6MV6jkfEbQztf9jH9aoOdlPwJ/iJoeI8LSvlDFhlJtltzt1v0ExfBeJehqFyCQwIIGm5BuBtym14fxelU9lxf3W9U/A7ywJw3Zygu6lj/aJPyFgfhLhRARYM0pIkikYwYBoEh2kWsY4XjNRoDeFP66l/eJ+ITcTC4U/rqX94n4hN1OmLGQhCE0yIQhAIQhAicWr5KNVuiNbxtp87TltTQ+Q+k6P2qP8ARan+H8aznFQa3nHydumHT0RxogRQmGyCZ4DPWiIDhSeZIpDHBCKjG8BD607K3NT7J8OkpcTgKlP20IHXdf2hpNqskI8qac9QR5Ull2cwiVGdXF7LcWNra25GOcY4b6Egg3Rtr7gjkZES+zvGGRhTqElDoCfsHl5fSbLNOZib/g1bPRRjuRY+IOUn5TUInxLNPbxDSqLxt4HSJZoU3Qa1RD0dT+8Jv5zw+0v3h9Z0ObxYyEIQm2BCEIBCEIFD20q2w9vedV+rf5Zg+U2Xb0n0VLp6TXxym35zGnTScM+3XDp5eF4mFOZaKJibz0iIIgKFpluK13TEPlYrtsSPsiaYTPdpcOQ4fkwsfvD+VvhCUvh3GqudFZrqWANwL2JtvNehnN1aazhvaFCoFU5WHPUqe/TYyoZ7Ij9bU+7/AJhLTtU36lf7wfhaUvZnGJSZy5tcADQm+vdPOOcU9MwCiyLtfck7kwnxGVpueyw/oyeLfiMwtFSbAak6Ad5nSOH4f0dNE91QCe/n87xCJF4lo4BALNKjtGGk5lkSsLQqOzag94+s6JObVzpOkLsJvFjJ7CEJtgQhCAQhCBm+3g/o6d1VfwPMQ2s3Pbv/ALW/Sov5j85haRvOOfbrh0Ree25xxki1pXmGjbRBkn0E89FAimNYrDiohRtj8Qeok1qUZZYGRxnDXpnUXXkw1H8vOR1m4pNE4rBUijM1NdFJvax0B5iGdMjStJVCiWNlBY9ALn5Sx7KYNHFQuoa2UC/mT+U1uFpKosqhR0At9JU0hdneAZCKlT2vsruF7z1P0mnRBI1Ix0PNKeIEbJgXjbNCk1HkOsZIqGRahlDnD8Aa1QINt2PRQRfz1+c3kw3CcX6OqpO17N4HT5b+U3M3ixmIQhNMCEIQCEIQKztNhhUwtVT7uYeKesPpbznLqJI0nS+1tYLhagLZS9lHU3IuB5XnO3p3E4+Tt1w6Po1xPFOvhI9N7SQmomGzwqTxmjTGJzQhZaJLXiWaJJhHtoupTzoyk2zAi46EWiFj9OUJ4TgRRUqCTc3132A/KWlJpESP0zKJ9J48KsiIYsNKJDPG2MaLwvA8dpFN9/hJeS8RWp6SiuL6zovDauelTbqik+NtfnOevRN5tey9W9BRzUlT8bj5ERh2mfS2hCE6uQhCEAjGNxS00LtsPmeQEfmM7cYs+kSnewCZ/Mlh/l+ZkyuouM3VVx3HPWa5N7bAeyvh/GV1AaRaNF6AXnn+uxtqQjY0MWlSKJEBD6xuLZ43KC0AIWnoEIUsfSMARwGUPC8dR5HV44rQJ9N4uMUGkgGUJKGO0lgDFIekqPWe08Mc9GIkwqPWYCXPZPEa1FYgE5Sq36Xv57aSrK2BY+UhMMosJJeSzcdGhMpwLjxAy1SWXk25Hj1E1NOoGAKkEHYjadZduVmioQhKivxPGKSaXub2069LzB9qceK1XPbZQo56Ak/UmXvGuDsmYorOpNwFGYi/Ije3fMpiBrZtD0Oh+BnHK3qu2MncN4eryMW8YIjyG4sZmNC0CIm0UJUeWnlouFoQieiKtPbQPIq8IQPQZ6GibQtKH6dSPJiZEE8ywLmlrJSm0qKOKIFov9MMqLNnjeeVxxUDVNoVY1nFhrIGIe+0ZWtrdj5cpIWk7+zTdvuox+ghDVFbCXHBuKtSNjqh3HTvHfI9Lg2IbakR3sVX5E3+UsqHZmofbdV8LsfymtVNxpUxCkAhhYi415GErl7P0wBq/wAf5QmuWOFtEVaKsLMoYdGAI+BnkJUV2J7PYZhrRUfcun4CJjOJYNEZgosB3k/UwhM5RrGqGtWIO/0iKVdid+fdCExG62vAeDUaoJdSf8Tj6ES6HZbC/wDjP/sq/wCqEJ01HPdLXs1hR/VfFnP1aeN2Ywp/qvg9QfRoQjUN01U7K4W3/wCZ/wDZV/1yFV7P4cbIf26n+qEI1DdV+J4VSXZf3m/jKx8OoOg+ZhCZsalRa622kV3N94QkaWODoK24v5mXOH4ZSO6/vN/GEJZGbVthOA0Dun7z/wCqWFPgdBdqYP3iW/ETCE1pm2plHDInsIq/dUD6R2EJUEIQgEIQgf/Z"/>
          <p:cNvSpPr>
            <a:spLocks noChangeAspect="1" noChangeArrowheads="1"/>
          </p:cNvSpPr>
          <p:nvPr/>
        </p:nvSpPr>
        <p:spPr bwMode="auto">
          <a:xfrm>
            <a:off x="460375" y="1603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331640" y="0"/>
            <a:ext cx="4429156" cy="477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R="108585" algn="ctr">
              <a:lnSpc>
                <a:spcPct val="100000"/>
              </a:lnSpc>
            </a:pPr>
            <a:r>
              <a:rPr lang="ru-RU" sz="2500" b="1" spc="-5" dirty="0" smtClean="0">
                <a:solidFill>
                  <a:srgbClr val="051C2B"/>
                </a:solidFill>
                <a:latin typeface="Times New Roman" pitchFamily="18" charset="0"/>
                <a:cs typeface="Times New Roman" pitchFamily="18" charset="0"/>
              </a:rPr>
              <a:t>Образование</a:t>
            </a:r>
            <a:endParaRPr lang="ru-RU" sz="2500" dirty="0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377366895"/>
              </p:ext>
            </p:extLst>
          </p:nvPr>
        </p:nvGraphicFramePr>
        <p:xfrm>
          <a:off x="0" y="836712"/>
          <a:ext cx="9144000" cy="3133893"/>
        </p:xfrm>
        <a:graphic>
          <a:graphicData uri="http://schemas.openxmlformats.org/drawingml/2006/table">
            <a:tbl>
              <a:tblPr firstRow="1" lastRow="1" bandRow="1"/>
              <a:tblGrid>
                <a:gridCol w="3899645"/>
                <a:gridCol w="1100983"/>
                <a:gridCol w="1000132"/>
                <a:gridCol w="888555"/>
                <a:gridCol w="1139069"/>
                <a:gridCol w="1115616"/>
              </a:tblGrid>
              <a:tr h="1224136">
                <a:tc>
                  <a:txBody>
                    <a:bodyPr/>
                    <a:lstStyle/>
                    <a:p>
                      <a:pPr algn="l">
                        <a:lnSpc>
                          <a:spcPts val="915"/>
                        </a:lnSpc>
                      </a:pPr>
                      <a:r>
                        <a:rPr lang="ru-RU" sz="1200" b="1" spc="-5" dirty="0" smtClean="0">
                          <a:latin typeface="Times New Roman" pitchFamily="18" charset="0"/>
                          <a:cs typeface="Times New Roman" pitchFamily="18" charset="0"/>
                        </a:rPr>
                        <a:t>РАСХОДЫ </a:t>
                      </a: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(по</a:t>
                      </a:r>
                      <a:r>
                        <a:rPr lang="ru-RU" sz="1200" b="1" spc="-65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разделам,</a:t>
                      </a:r>
                    </a:p>
                    <a:p>
                      <a:pPr marL="4763" marR="179070" indent="0" algn="l">
                        <a:lnSpc>
                          <a:spcPct val="100000"/>
                        </a:lnSpc>
                        <a:tabLst/>
                      </a:pP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подразделам</a:t>
                      </a:r>
                      <a:r>
                        <a:rPr lang="ru-RU" sz="1200" b="1" spc="-7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spc="-5" dirty="0" smtClean="0">
                          <a:latin typeface="Times New Roman" pitchFamily="18" charset="0"/>
                          <a:cs typeface="Times New Roman" pitchFamily="18" charset="0"/>
                        </a:rPr>
                        <a:t>расходов  бюджета</a:t>
                      </a:r>
                      <a:endParaRPr lang="ru-RU" sz="12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2017 год уточнения  бюджета №2         </a:t>
                      </a:r>
                      <a:r>
                        <a:rPr lang="ru-RU" sz="11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ru-RU" sz="11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РСД №57/8 от 21.06.2017)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vert="vert27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2017 год уточнения</a:t>
                      </a:r>
                      <a:r>
                        <a:rPr lang="ru-RU" sz="11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бюджета №3</a:t>
                      </a:r>
                      <a:r>
                        <a:rPr lang="ru-RU" sz="11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 </a:t>
                      </a:r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(</a:t>
                      </a:r>
                      <a:r>
                        <a:rPr lang="ru-RU" sz="11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РСД №116/11 от 13.09.2017)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vert="vert27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Отклонения уточнения №3 от уточнения №2 бюджета </a:t>
                      </a:r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2017г.</a:t>
                      </a:r>
                      <a:endParaRPr lang="ru-RU" sz="1100" b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vert="vert27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2018 </a:t>
                      </a:r>
                      <a:r>
                        <a:rPr lang="ru-RU" sz="1100" b="1" spc="-5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года </a:t>
                      </a: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первоначальный принятый бюджет (РСД № 167/26 от 08.12.2016 )</a:t>
                      </a:r>
                    </a:p>
                  </a:txBody>
                  <a:tcPr vert="vert27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2019 </a:t>
                      </a:r>
                      <a:r>
                        <a:rPr lang="ru-RU" sz="1100" b="1" spc="-5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года </a:t>
                      </a: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первоначальный принятый бюджет (РСД № 167/26 от 08.12.2016 )</a:t>
                      </a:r>
                    </a:p>
                  </a:txBody>
                  <a:tcPr vert="vert270">
                    <a:solidFill>
                      <a:schemeClr val="accent1"/>
                    </a:solidFill>
                  </a:tcPr>
                </a:tc>
              </a:tr>
              <a:tr h="18422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Дошкольное образование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2 201,3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2 279,3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78,0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1 978,8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2 007,3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184220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Общее образование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2 421,3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2 397,2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-24,1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2 433,1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2 289,2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184220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Дополнительное образование детей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336,9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337,0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309,2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318,4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44333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Профессиональная подготовка, переподготовка и повышение квалификации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184220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Высшее образование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176536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Молодежная политика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42,5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42,5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30,3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31,5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191362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Другие вопросы в области образования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115,1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100,3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103,2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80042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Итого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5 111,9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5172,1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60,2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4 852,6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4 750,6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6372200" y="620688"/>
            <a:ext cx="1500199" cy="1428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млн.рублей</a:t>
            </a:r>
            <a:endParaRPr lang="ru-RU" sz="15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7010400" y="6597352"/>
            <a:ext cx="2133600" cy="136103"/>
          </a:xfrm>
        </p:spPr>
        <p:txBody>
          <a:bodyPr/>
          <a:lstStyle/>
          <a:p>
            <a:pPr>
              <a:defRPr/>
            </a:pPr>
            <a:fld id="{60707C3E-EA26-4ADE-B158-97DC83AF1FAF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2411760" y="3933056"/>
            <a:ext cx="5572164" cy="477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sz="2500" b="1" spc="-5" dirty="0" smtClean="0">
                <a:solidFill>
                  <a:srgbClr val="051C2B"/>
                </a:solidFill>
                <a:latin typeface="Times New Roman" pitchFamily="18" charset="0"/>
                <a:cs typeface="Times New Roman" pitchFamily="18" charset="0"/>
              </a:rPr>
              <a:t>Культура,</a:t>
            </a:r>
            <a:r>
              <a:rPr lang="ru-RU" sz="2500" b="1" spc="-45" dirty="0" smtClean="0">
                <a:solidFill>
                  <a:srgbClr val="051C2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b="1" spc="-5" dirty="0" smtClean="0">
                <a:solidFill>
                  <a:srgbClr val="051C2B"/>
                </a:solidFill>
                <a:latin typeface="Times New Roman" pitchFamily="18" charset="0"/>
                <a:cs typeface="Times New Roman" pitchFamily="18" charset="0"/>
              </a:rPr>
              <a:t>кинематография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7" name="Таблица 1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47979496"/>
              </p:ext>
            </p:extLst>
          </p:nvPr>
        </p:nvGraphicFramePr>
        <p:xfrm>
          <a:off x="-1" y="4437112"/>
          <a:ext cx="9144001" cy="2121921"/>
        </p:xfrm>
        <a:graphic>
          <a:graphicData uri="http://schemas.openxmlformats.org/drawingml/2006/table">
            <a:tbl>
              <a:tblPr firstRow="1" lastRow="1" bandRow="1"/>
              <a:tblGrid>
                <a:gridCol w="3491880"/>
                <a:gridCol w="1152128"/>
                <a:gridCol w="1008112"/>
                <a:gridCol w="1152128"/>
                <a:gridCol w="1152128"/>
                <a:gridCol w="1187625"/>
              </a:tblGrid>
              <a:tr h="1107137">
                <a:tc>
                  <a:txBody>
                    <a:bodyPr/>
                    <a:lstStyle/>
                    <a:p>
                      <a:pPr algn="l">
                        <a:lnSpc>
                          <a:spcPts val="915"/>
                        </a:lnSpc>
                      </a:pPr>
                      <a:r>
                        <a:rPr lang="ru-RU" sz="1200" b="1" spc="-5" dirty="0" smtClean="0">
                          <a:latin typeface="Times New Roman" pitchFamily="18" charset="0"/>
                          <a:cs typeface="Times New Roman" pitchFamily="18" charset="0"/>
                        </a:rPr>
                        <a:t>РАСХОДЫ </a:t>
                      </a: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(по</a:t>
                      </a:r>
                      <a:r>
                        <a:rPr lang="ru-RU" sz="1200" b="1" spc="-65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разделам,</a:t>
                      </a:r>
                    </a:p>
                    <a:p>
                      <a:pPr marL="4763" marR="179070" indent="0" algn="l">
                        <a:lnSpc>
                          <a:spcPct val="100000"/>
                        </a:lnSpc>
                        <a:tabLst/>
                      </a:pP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подразделам</a:t>
                      </a:r>
                      <a:r>
                        <a:rPr lang="ru-RU" sz="1200" b="1" spc="-7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spc="-5" dirty="0" smtClean="0">
                          <a:latin typeface="Times New Roman" pitchFamily="18" charset="0"/>
                          <a:cs typeface="Times New Roman" pitchFamily="18" charset="0"/>
                        </a:rPr>
                        <a:t>расходов  бюджета</a:t>
                      </a:r>
                      <a:endParaRPr lang="ru-RU" sz="12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2017 год уточнения  бюджета №</a:t>
                      </a:r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     </a:t>
                      </a:r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ru-RU" sz="11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РСД №57/8 от 21.06.2017)</a:t>
                      </a:r>
                      <a:endParaRPr lang="ru-RU" sz="1100" b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vert="vert27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2017 год уточнения  бюджета №3      (</a:t>
                      </a:r>
                      <a:r>
                        <a:rPr lang="ru-RU" sz="11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РСД №57/8 от 21.06.2017)</a:t>
                      </a:r>
                      <a:endParaRPr lang="ru-RU" sz="1100" b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vert="vert27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Отклонения уточнения №3 от уточнения №2 бюджета 2017 </a:t>
                      </a:r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года</a:t>
                      </a:r>
                      <a:endParaRPr lang="ru-RU" sz="1100" b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vert="vert27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2018 </a:t>
                      </a:r>
                      <a:r>
                        <a:rPr lang="ru-RU" sz="1100" b="1" spc="-5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года </a:t>
                      </a: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первоначальный принятый бюджет (РСД № 167/26 от 08.12.2016 )</a:t>
                      </a:r>
                    </a:p>
                  </a:txBody>
                  <a:tcPr vert="vert27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2019 </a:t>
                      </a:r>
                      <a:r>
                        <a:rPr lang="ru-RU" sz="1100" b="1" spc="-5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года </a:t>
                      </a: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первоначальный принятый бюджет (РСД № 167/26 от 08.12.2016 )</a:t>
                      </a:r>
                    </a:p>
                  </a:txBody>
                  <a:tcPr vert="vert270">
                    <a:solidFill>
                      <a:schemeClr val="accent1"/>
                    </a:solidFill>
                  </a:tcPr>
                </a:tc>
              </a:tr>
              <a:tr h="264214"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Культура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128,8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131,0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2,2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76,2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79,2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12762"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Другие вопросы в области культуры, кинематографии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13,8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13,8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13,8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13,9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75285"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Итого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142,6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144,8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2,2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90,0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93,1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pic>
        <p:nvPicPr>
          <p:cNvPr id="14" name="Picture 2" descr="Похожее изображен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043" y="54929"/>
            <a:ext cx="879057" cy="6759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Прямоугольник 7"/>
          <p:cNvSpPr>
            <a:spLocks noChangeArrowheads="1"/>
          </p:cNvSpPr>
          <p:nvPr/>
        </p:nvSpPr>
        <p:spPr bwMode="auto">
          <a:xfrm>
            <a:off x="1403351" y="760415"/>
            <a:ext cx="977900" cy="415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0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Люберецкий район</a:t>
            </a:r>
          </a:p>
        </p:txBody>
      </p:sp>
      <p:sp>
        <p:nvSpPr>
          <p:cNvPr id="38916" name="AutoShape 2" descr="data:image/jpeg;base64,/9j/4AAQSkZJRgABAQAAAQABAAD/2wCEAAkGBxQSEhUUEhQUFBUUFRUVFhQVFBQVFhcUFBQXFxQUFxUYHCggGBwlHBQUITEhJSkrLi4uFx8zODMsNygtLisBCgoKDg0OGhAQGiwkHCQsLCwsLCwsLCwsLCwsLCwsLCwsLCwsLCwsLCwsLCwsLCwsLCwsLCwsLCwsLCwsLCwsLP/AABEIAOAA4QMBEQACEQEDEQH/xAAcAAACAwEBAQEAAAAAAAAAAAAFBgIDBAcBAAj/xABHEAACAQIDBAcDCgEKBgMAAAABAgMAEQQSIQUGMUETIlFhcYGRMqGxBxQjQlJicsHR8DMVJENjgpKisrPhNDVTc4PxFiWT/8QAGwEAAQUBAQAAAAAAAAAAAAAAAgABAwQFBgf/xAAzEQACAQMEAQMCBAUEAwAAAAAAAQIDBBEFEiExQRMiUTJxBhQzYSM0UoGRFSRCodHw8f/aAAwDAQACEQMRAD8AfLVRLJEinGyVtSim5cDviOTlMJvK57XY/wCI12tqpRox+xx1691Z/c07QHCrKWCs+w38nU1mmT8Dj3g/AVga1D3RkdBpM+JIezWEa76PY+FECXYTiv4qmh0DINzr1aJjIBJxPjVeRIy4UwJ7akIVt4l+nHeg/wAzVRuey/b9GZaqllHmJHUbwNOhvIL3a/h08gg0FpgTzL1h4GnFEg2hpEqZOhGIJSDPCnZTjnqimEz5xpTgnkdMEyTLenGRUaZjluUUwhjArVMYjakIpnNgT2A00pNcoKMdzUfk5tJh0DI6AhJUEgBNyCSQwv4g11OiXbrUG34eDmdatXbXLps+2iugrWp+cmU+MM0bkTZcXb7aMPSxHwrL1iOaG74NbS5+9o6UOFcydAyUXA04JbhR7P4qmh0Aw846tH4GADizGq8iXssU0IJYtIQsbzD6ZPwH3GqVz2XrZ8GOMVULR7OOqfA04PkDbrjqsOxj8TTyDfCD1MAROjDzp0PE9nHCnYaPiKEcqB1pBnwbsphYJDjSEz6SnBwVxCmwGWSi1IZFTjWkOSzUwhmXhWqYx4wpDPoxbUfLFIexGPupp/SWLdZqx+4h4NM2Dw7c0aSM+F84+Naf4fre+dP+5V/GVsoXEZ/JXjx1RXVxOJkY9izZMVC39YFP9rq/nVe/p7qMl/cvWMttVHWhwrjjqGTi4Gn8AF2GGg/FU0OgWHrdWj8DADGCz+NQSJInyGgGLxSELe9C/SR+DfEVTuS7bA+OqZbZZILqfCnBAe7R1kHY7f5jTyJJdDDamZGVyDUU6HieyLY07JEe/pQiKJBrpSCR6iXpCbwSQWpheD5xSEiqI60gi6UXtSGRQy0hz61IQ0qNK1DFPDSHQI3nbLhZz/VOPUWoZv2l3Tlm4ghN3b62EnTnG0co8L5W+NHpFXZfRX9SLn41tnO3jUXgjjx1a7yOZdHl0wFOxWzDipDDxBuKVVZi4PyS0JYkmdlhcMoI4EA+R1riJrEmjr004ouipvAxdh+A/F+dTR+kBh9eFGMAtpixB76hmiSJVEajCaNIpmB5F7eoaxH8Q+B/Kqt30i5adsGJVMuFx4HwphgDu9/El/GfjRS6D8DFQkRXKbFfH8qJBRLJFvrTskI5aEcgRrSEfBgKQ6PQb0hmfGmEjMDThl2bSkIrakIlkoRDMgrVMU8pDoA75X+ZzW1JAHlmW/uvUVZ4jk0NK/mYCjuU30/RnhLG8fmVuvvX31Vp1PTqQmu00dT+I6Hq2Ml8EtpDq/vlXpVNpr7nh9RY48g6DZTygsLKg9qRzlQduvPyqne6nQtU1KWZeEXrDT691LFOJ0rYEqth4yrZhkADWtfLpe3LhXJ+p6jcjqJUXR9ku0E4aPHBH0e7OnDhwP6OXIfGyt8GFTJYSAfeBlThRDAbay6VHNEkTFh2qENmxaZggLexdIz94/Cq10spFm24bBEdUS6XW0pxgFsMWmlH3j8RTy6D8DEKEiITL7PjRIdFzGwogyC0LCRXJxphyhxpThItg4UwLJkUwkZSKcNEgaYR9fWmETz0sCGVK1TFPGpxLGeQHvdPkwshIzXstr2vmNvPjw7qq3GXBI0tKjvuYvOEhS3c2PiBJFL0ZRVdWLv1AADqetaq3M1sgss6rUtRto0ZQlJPgMbwyQYdiSvTO/0iqerGqvcqWPFtK1J6vcOkqMFtaWH8nF6X+GleTdWo/bngXIek2gzqzkFELxooAQZT7ITvHA9tZNSe175PL+fJ2FSjS0+inSivhj/sRkyEIQVzXBHCzANf31bsZt0/d2cjfuUqjlIKQmryKPaAG7OP/wDsMbAebRyr5Iqt+VaDh/BjIgUv4rR0ePhUD7DBm1V6poJBxBGENQEuAglMNgD71j6Nfxj4GoLjomt+wHHWei+zQlOAwBs02xco8/cKIk8DGKAiITcvEfGiQSIOxog8F0R0oWOVz0kIpK0mFknHTDMsBphGYoaQRORNKcSIBqEcttTiGNa1DFPGpxIWN+NovBEhjsGMgAJANuqdRfnVzTrSF1U2VFwVru4nQpZg8MSJMU8pvI7OfvEn/wBV11KzpUYJRivucnXrVKj9zbDko+c4S39Lhhp2vB+ZU28q4/XbJ0avrRXtfZ3v4P1hRat6j+xPdcOMOSUcqDmikhytJGSNVK8bHv7eVcvX2OaTf9jqNR2zrYTxnvPCf2Ce6uL+kmj4ECNzoASzg5yQNBy0rSsuUYupUkoxkvt/gaojWgvJieTnMOP6HbxJ4O/Rt4SRKB/iy1t04brNZ8FGb218o7hFwFZn7suMw7RXQ00goi9hTrbvquThSOmABW9I+h8HWoa/0k1H6hfiNZqL7NCUQDAODW2MfwpyTwMgoSIrn4eY+NEh0Q50RMXRcKFjEJeNOhFb0hH0dCOWCmEQ50455OKYSIqKYIllpxhjStQxj5qT6Ysidv7GHOGjZwgaVrueC9XifX31raXJwk5L4KF8t8FFn2M3ViXDdJCekGUMJbjVterlvYKdOGoNXY6jVVbMuusFSWnxdP29gKCY4Zs3F0Oq/VsdGU9ulxartxRd5ScX9L6+5QpT/J1E8+9GjAdDDK6dJiAs4DRCLgyNwXQXzDUeVec3dCcJbWlmPGT1GNxK+toVo44XOQlsWDo8TquQmMDLxATMWjU/eABv21JY1cvBQvpqdDC8DfFWv5MWUcYZyfbxtthj/Xw/BK6C05tf8mVXeK6P0JFwrIZeMuOXShkFEWotHYd9VywE4qYAG7zj6A9zL8f96hr/AEktH6hdirNRoM0R04DAiaYxvwiixwSeBhoURlc/DzHxokJE1UEU4Z7GthamY5CZadDlbCmYj2hHJCkIqHtUgvB7iKQkQRr0hFt6QhgStQxT1qTfAgfjMPCzr06K+jKhIBKuRoQDw4HWrFCc4L2gzpxqPB7jZpyipGi6FSM2UKVQ9YIAdOR1tUyeZZl2P6eGtvaA0OGw8LzZlE+YXXMV0ZrEJcmyt7Wp42PnpwqVqiilwkZNRUIyk3zJiVDjGKNkOSSAtJGRx6JzaRR+E2I86ztdsdm2r4ff3N38MXkZTlQqP2vo37v7wAyQo9yzOS8jG5Z26qqO61q52FHbNSidHqFjiLlDhHR4jp5VrR7OWaaRyfeX/mzf96D/ACx10Vn/ACv9mZNx+sj9DRcKx32X0U4saUMgois+khqCRYXQRhNMAYd5B/N3/s/5hUNde0lpfULMVZpfNMdOMwMYz880F7qOHnRJNhbkkM0eH7T5D9amjbtlV1sGLaOKijFmLX+6pb4C1SflsCjVyVYXaCMbKb+It51HKlgsKeTWpqFhpHklMOVFqTHPkphFi8aYRTfWkEeyjTWnGPlItTMfBHNTZEMaGtUxT1qccX9upLN0sGGIWboQQTf2WchsvY3VtfiKlxKMd40KijUwzBg/nUOz0iljIMTkPIDmIgLFuWt9beFXrFxqVG5L7ZKupzltcqRPEYiKWJgrA3Ui1wDpzsRe441txg4PGDmNzfnk55HijFKr8QD1h9pToy+YJqzeUI1qDhIu2dZ0qsZrtG6TDxYVwzEyOGDRoAVyrmBVpL8/u91cTZ6fVudzj9MXydtf/iFOEaaXL7Or4ZrgEcx8aPG2TTM3OUcr3o/5q3/dw/8AljrobL+W/szJueKyP0LDwrHfZfI4kaUzHQqYoWk8aryLEXwb8OabwCZd4B/N5Pw/Ag1HV+gkpfUKkJrLNA1RU8VkT6LenjS5A1OhbgW7geytCnFRRVbyyWDmaT2M3p+dSpjbMm+DYYvmkOY8gb6UMmySGEVY7ZqjrKApHMaVE5fJJt4yih2swU6Ei/ce2hrU1jKBpTecMqlNVMFkpIpZEepTCLRTCKJONILwTl4UhFSNpTMcjamHGZDWsYZNqTS8i8GDZ+JSPFTPIGCrDHmkZbRqqliAH5sS/Duq/Sg501t7yVqs4xeX8Hs+2UmLrg1bEFwRopCKWFuu7cPDsq1+WlD3TeGV/wAwqnthyKG9ezI8POY4jpkUsvHKxGo/PWtyyqyqwzMxb2nGlPC4b8C7FhhEpxMgFgSIUPB5B9a3NV4+NZOt6j6f8Cn35N78O6XK7qJyXtiYcPN84UxSNeTUxSMfrNxjJ7CdR31h2N47eWM+19/+Tptb0n1YKdKOHE6nu7MWgjJ0OQAg8iBYj3GjqNOo9piR+nns5rvc+XaTt2NC3oiH8q6Gx/lv8mVdfqn6HwjXQHtUH1FY8+y+iWIGlCEKu0xaQedQTJ49GvDGh8DFW2xeCX8DfCo6n0B0/qE+A6Vlmii52NrAXJ099T28csiqPgY4NiqFBkNzbW3DTlV6fCIKfZvw4VRYC3dQImZeXo2RpA3aCEjh51FOJPF8A5lDFO1Tr4EWNO+YEb4kbVwCcxf1qklkNz5J/MY/siltFvZ98xT7IpbRbmeNhE7BS2i3M8+YJ9kU2wf1GeNs5Dy95pbBvUZU2yE7/WmcA1VI/wAkJ3+tDsF6ppTjWoZhN6XAvAhbdkjTFu0pDB8qhdXCIiDMcgI6xbQdnGtS09erDFNfT/2Z166dNpzecg6Pbk0cZiicxx5maymzHNwuw46eFdHG0i8Sq8tIwXdTWY0+EX7EwQfNNMxEKe0x9p2P1FvxJqjqup07Okow+t9fsXdK02rf1UnygDvHtBp5bkBVUZUQcEQcAP1ricuUnKT5fZ7FbWdKypKlHjgtzrPhAiRWeADrgC7OTwFtdQCfKoVFxqNt8MypKVK43Z9r8DnuJj+lw6km5VmU95HP3itOjgwtQpKlVeOmIu/P/HTf+P8A0lrqNP8A0cHM3n6h3XcnGdNgsO/MxAH8S9VveDWZcw21GXKE90EGpRpVcmFfbK9YeNRVCWBbhTUa7HZLaQvE47UYeoNBNcMem/cI+HOgrK8mmjZFy8R8amovE0BUWYjYs+g7CLg1fk8orQ4YDxe9IicqEDjna5IF7XIHAd5pJhsLYDayzKWTgvEdnOlkLaJm1d5pXlKqQFAJEdmuQPrXCm3maT6GceQlsvENZekGV25W5Am/uqBvCYbQc+cVXyLB984pbhsHnziluHwROI19PzpbhYLFnpZGwTE9OmLBNZacFolnpCwZhVwpk3NOll4Fx0zm+2NjSSTzyw2lBc5lTWRCNLMnG2nEVvaZq9vGKoT9skZOq6ZcRaqqLcX0Zdl7NMrkHqIgzSORbIo43vz7BWnf6nTtqLqJ5b6X7mTZWNW7rqlFcmyfEfOZY4IhliUhI18TYyN2sdTXn1atOrJ1Z9nsVjp9LTLXKXKXIX3rx0WzkWGBFaRluSwvp9puZJ7Kz6UHXeW+DNt6dW/m6lVtR/YXMNtB5UvKEUHUBFygdjkX1PZ3D7wqxOmk8RHrUIU29rbDG5dkeZA17vmbSwD2AcA8/q61q2cnKBi6hLc02KW+/wDx83/j/wBJa6vTf0zm7z6zqXyPY7Nh3iPGNgwH3XH6g1X1SntkpBWFTMXEf2rLNF94Frbq8PGo6iJYM8wh0qEJmjEi6MO4/Cmk+GBHiQgYbgKy5dmrHo2wuRwNj2jiKaLw8jhbZ+IZ7pINFtZu0MP9q0E8xIdqTyVTbsQ5g9i1mDjXTMOBt5870S4ElkK7Nw4S4AAuNQLeV/Wn7CkYYYA3G1xxFDnAeAJvBtRIPpHOVFFr2J52HDtJFROm5cIGUlFZZ9s7bsc65o3DD3jxHKq9SnOHaBhKMllM2fPBUYbR4cXS5HwUvjdRSyNguXGUsiwXJjKWRYLkxdOpDFvzsU+4bBoU1omeWOaTY5yvageLFSEFlbOWUg62bUG4rOcotNHodiqVW0jGSzhDXi51MawYknPLEhlkUdZXDFo8wHtWBsa0bfTa1zab4f8AFvCZ5/X1WhY6nupx4AuFwcmFxUVwG64KMCMrqeBDeFZlVNJxlxL4O4d3RvrSUqb4aNvygbHMmJSXXo2WzcAQy8E7r348OPZVe3qKMGvJl6fdqFs6T7zwKW0sX9JHGn20J429oFVtyHP07KtQjiLk/gkcP4cpM37tzMm0pEHsEufAkjX8q0LRrajGv6adGM0C99j/AD+b/wAf+ktdVp36a+5yd39Y0/JhtHosUgJssimM+J1U+o99WNQpbqLfwU7SptqYO1mub6Zvdi9t9dKCoSwMuDOlQBM3ONDSa4BX1HPo9Ce4n41lz+pmpD6UaYzQBGtdoiMqGNszAKbfWOgB7BVui5SInjIcgfnVhDpoC7wbZkwqmRAsl7kodG0FhY8OVHGLBnURh2Dt/pMzTFQ7NoBoApGi68Tx9aUoiVRgH5UMQPm7JzYoB5OrH4U9GPvyBcP2HPtkYh0CshKsNNKv1KaqcNGbCbiNmC3kbhKP7Q/MVnVtP/pLlO7/AKgkm11bgwPu+NU5W9SKLKrRfR6+NJqHa88kmcm6CcnwpNDo3RMaAct6Q0hz7pjSGGOtYyyyU6eVA0PjJz/CzDGYxWZcqRreTuWK7G/i2nnWZSpPLiu5M7OtP/T9Pbb7K8ZiTK7OeLEn9PdYeVek21FUKUaa8I8cr1XUqSn8s2bPxoy9FMueE8vrIftIeR7qz9S0eNzmceJGhper1LOa54+DbisWYwI5m6WGTqxTdv8AVSdjdhNcDXs505NNYa/7O6hUpXdNVaHDXaF+HZmHw7tiJJs9iSqm2bN3gak3p3UqTioRQUq9asvTxgG7vzWxKSuLNOz5F+4AWLeFxYeFbNpRljMel2VdTrwhGFBdmPfKQNjZGHMR8QQf4a8QeFdVp6/hI5K6+tmrZEpXKymxWxB7weNakoqUXF+TKb2yyj9A7IxongjlH11B8DbrDyN65KtTcKjg/B0lGe+CYP28vVqCRYgDcCdKrsNhDlS74A6OYYraiozgdazsL8vaNBHTpzeSz+bSjgF4rbUh4HKO79eNXqdhTgueytK6k+mJ+8W2JG+u178cx0Pb40bpQisJAKcm85Ok7m70vNAGlU5lORz9pgoNx5EetUK0XFl+hNTWDVJsXpWMknSyBtQoYqLdmmo9aHfwT7EnyXJu6lrmBEA1zMSzXHexJ7KaUn0E0sZOdfKFj+klVVNxbN43OVT/AITVu3p4WWZ9zUy8C9giRfxq6n8lNh7D8NaIZlxhHhTOCfY6k10Zl2xlJUXZe2qVxap9FmlcNdjzsuNmjVlUsrAEMtjceWtY847HhmjCe5ZNykjirj+yahwEmXpMnNgPHSlyLJZ00X219RS5FkPXrVM0jj5LRub2sjG/ZZTrUcuiahDdUiv3ELZrGPBtIx6+KfLfmY4zdj5tVnQrX1bre+oln8ZX22EbeLM1duuDzlcE4n1p9ueRJtkNp43J1XGeJwM6e8MvYw5Gs6/0+ndUspe5eTS06+qW1ZSi+PgXv5N+lOY3iA6QyD60ZOhH3jwt21x8KE3U9JLk9Gnq9N2zqpYbK5cczYqOQWS0iKg5It8oHleus/Jxt7Xav/pxKuZVq++RZvXf53Jcgmyajh7C0WntOkkvAN1BqWfk1bMPVHhWquFkxp/U0dW+S/aeZHgJ1Trr+EmzD1t61harSxJVF57NXTauU4PsZ9srdT4VjSRrwAeAOlV/JKT25ijHhZnHFY2t4nQe81JTWZkU+DjofTy95rVUcdMrNmad9DTNjpC88AZrnXXQULSY50z5Ltl9Ph8Sq/xInR1BPESIQVPZfohbvWq1enlE1GeyRsm2jLhywW+nFX0y9xrOcdppxnvLditPjRmkOWHW9tC48eQqenTz2Vq9bbwcu3inE2KldfZzkKOxE6iAeS1oRWEUG2+TEi9Ud5v76LAgzCdBRIFn2Nl0t5UmPHIKkdTovAcTwUW7T+VRSDR0PcHF5sMRr1JGA48CFI95NYt7HEso0bd8DL87t9Yjx0qo8k+SxMd94H0ptzHLPnY+76Cm3CCNahnGbb9zhZQOJjZR4sLD41FUeItlmzaVaLYl7XlUOIxosKiJezq+0fNr11eh2no2yk+5cnJ65du5upc9GVLnuHvPhWyzKLIWHCheR0Y94B1R4UUXhYDp/ULceLfL0eY5L3y30v21B+VpeoppcmpKrNw254KMebWPYQfQ014t1JjWz9wQ28g6VivCyd/FFNYmlV9s5U2dJqFpusoVo+Hh/wBzZso9UV0XjBxtRYmxm3Y2n83xMcnK+Vvwtof18qr3lL1aeCS2qbJ5Ot4/VSfSuVmsHSU3kXsEarMsAzf7EhcGVvYuwFu0DU/lU1vHLyQ1DlrPoPAfCtDJXwUk3FIcyRwC5psCYz7obdmwa4r5suaaVIFTTMFytLd8vOwagkssWeDXhMNiMQl5JWldgbtIASDzUm2gvy4d1WVbwksgfmJx6LsPvNNho58PIemAjcJKFAaOQiyI1hYrr5WHG+kEqcYsOM3Ls58kP77raUsDoqBu+Xkpt6f70w4QmmyISfAd5NE+BuwSjtK+UEhR7bD3ge+o+QujamGBAuLW1C8lHae+nwJMc/k8xAVZlH2lbXsta4rJ1COC/bMc1l7l8hb4VnFsuR15oPfSUgcFv0f2F9BT7kNyaWNaLKJi3ixfRYZ3te2WwPC+YW99j5VLQt/XqKHgirVXSg5rtHP4mvqdSdfM8a7eENkFH4OMqTzJyfZOOXWx/d6PA2TQvGmY5m26vUFKm8EkeJIUYzrT55NGXR9tAXU+FRVVmLQqHEjXNJ0mvbHH/piuLVV0rpSXeT0axoq506UP2f8Ak37J9kV28ZKaUkeYXENtRxfgMItxwp2RI6du5tPpsIgOrJ9G3boND6WrmL6hsqtLo6Gzq76efJTEcrNfkTWY1zhGi5LBzXfPbZmZ7klBpHYcF018bi/gRV+jT2rJVlJtirFiMyDuuPTh+VSAmhT1aIbJZEulIYc/knwYfFysfqJHp25jJ+lBMdDFvdGuCjncC6ycvvPx7+3geZqak20RTXIA3zRIcBDGmrTt0jtpdtL38PZoGsvkOKEBrKpJ4AX9NaZkhl2XB1cx4tqfOmQjNtya5Vb2AuaGTEi3A5Vj1IQE8eZ/WnWBGgAnRV6o7dL97fpTjIN7mzOuKCizBgc4I0CgXv3WNreNUL2KceS3btpnRSsZ4qR4GsVcl/klHhozwZx++40uB+S75iv/AFG9D+tLgWWbCa0mZ4D32f8Amh73Qe+/5VoaYs10U794osT4RpXXs5BnkwpMbyXQyXA7RTBo82vrH600SVfUhOj4mkuzSfRbMLqb9lKfQEHiSK9lyXUd2nppXC38dtaR6hoDxbIN7LOh8a7Ky5oRf7HmmsR23tRL5DGGNWWZyGfcrH5JzHykH+NdR8WFZeo0t1PcvBo2FXZU2vop3s23laSOPiTZm7BzUVh06GHlmzOeRCxZJFm9at+MEIBjGVyOR6w+BoOgzfFJwFEgWblohh4+SWdY5MZI3BVgHmOm0HqKCSyLoJ76oZ4QXFi2t9NRrlXQ30tfX7XpPRRDJnP9t49pEgjb+hQp/iNv8IShqLEiSn0BNpeyEH1yB5DVvhbzqNkiLJGCi3ZTDi9tSTrA/vWopMdG7Z0Jazvy0Udnfbto48jMPxLpwsOz8z31IgSODxBilWQX0PLmOY/fdVevT3xZNSnhnRMMyuoZZGswBHn61z9SOyWDUhLKNkWHJ9mQeY/9UHYWTR80k+2np/vT7Rsmlq0mUADvsf5qP+4n51oaSs3CKGov+AxThOldd4Rynk8ka9IEhE9jekEma9pC8N6CJNDsSyetTZ5NNdGtx1KeXRBH6zJsvQH8RridUWLhnqH4df8AtUGtlHj4mussH/Aied66v99U+4ZwzVbZlR5LGxHRMpBswOYHsI4GqF3VSjhF+0pNvLB08xJJPqTWUlwagJxeIAvcilkJIATYwZ1t229R/wCqjcgsGxJwCPEfGnTGCBYijEOXyYYbP07E9UOotyJVb3PhmoHywZDtvDDdACNB3KMtl1JsefHzqxT4K7OVbTUCZ+4mhn9RPFe0CyveUtyQZR4njUTDRknxFyaFscEY5rmgmOho2XEMi5SCLCpodAyCNtNaIEzYhaGQSGjdTEO0ZVQCEbnxsdbfGsS+ppSNK2k8DJC0oP8AD9D+oFUMFk19M/2D6r+tOLBqY1pMzxf32b+bqP61fga0tIX8fJn6l+ixVjFdZ5OUZ49IYhSHNTyXiK9nuHbQ4wSwfOBNvdiaj8mr1E3MPo71K1wV1+pgxbP4H8RriNVa9dnp/wCHM/lV/cM7L5+JrqdNy7eLOB/ECSvqiChlCgnn2cakuK6guDOtqDqMDY6aTiWkt3KP1rFnJyeWbkIqKwgXJiRzci/DMLel+NA2Fgw4jDg6lr0I5DZezBNMsa37Wb7Kjn+VV681TWSSnByeD3GKUYqeKNb+6aOEt0UwZxw8Bl5ABerCawBydD+SuH+alyL9JITbtBNh7h7qFdgSG/aS3U3F+Ibqr9J1QM3Hh+nhViJCzj+2ZQsspPJm91RzeGTw6F0SEjx19daiyGVSAAXvahEC8U9+HCgkEkGNkSyZRZlUeGvqakgwWG4pnPBgfFdD5ipASM2JINpEseTA5k9eI8xS7Y6DW6GIt0gIN7qdBy1FZGorLTNC1fA54LGi/wBYeRrNRbYT+ed599ECTY1oFEA70wmRYIxxknRR/a0/OtHTJbZt/sUNQjugkLs2HyOyA3yMy37cpIv7q6mnU3RjI5ipTxKSMstSERAUhGmFQQfCxpmFF4YrYuDJIV9PCgfPBrRlmGS3NeKw45rW/Ooq9ZUo5YqVLdWRRh4ctxe/O/jXD3tZVKjken6DScLZL7kTjnEgij0LHVjyvxIrbtLyUbaMYnI6zZxd/OUv/eBjgjygC5NuZ4ntJp3OU1yU1FR4xghNH+7Uhxc2vhANSbKeIGoHfblUckGgI8JHsWIPC3E9gtzNRMLB07Z27QwUMOYfTSqXlPYb9VPAAgeNzWVeSbeC9apJZFbezZMjTjoUeQyj2UUscy6HQDssasWVb2NMjuaeZJoz7f2Li8NGr4iCSNGtZmGl7cDa+U9xtV1VEys4NHVdycBNh4EQgFAL2ABJ6tyAD36edSwIJDNLFfgLEDQ5BomZboPID07qsohZxLe/qzTC2W72sdD1iONQVOyeHQILgC9AGY2jkk9kEjw09aFodGnD7tyMesVUdxuaSpi3BzZ2EWNcoWx79b94vUqjgDJ70QBvYC/1l0PnanEetIfZaxB4G1r9xHI9/OkOlwbd1sRklexydW3jrWZqH0ouWh0DZ+IzccrehrIL4UsPsr6CiBF7+XH7F9D+tW95D6SNGyJ+nxWHzAfRyGTTmURiL377VLTuXTT47IKtspY5FnEyDOx7WY+pvWxQ1dqmltM+voilPduMszA1ejqqf/EqPQnniZUo76k/1OK7QD0Op4ki2NwONM9VpA/6HX8NGHbCLJYr7Q7uVNHVKL7J6Wl3EXiRniw9h3njWJe3criXfCNa3tFSXJQYGzE200+FZU4SZ12mXNKnDEpHkeFBdXbTKblu7sqa29SMseCvrErapSc0/cN+xdmrLD85mkEGFuFErAlpW5JDHxcmx17uBrVnVUejkduefI67E3Xwc8ZboMQovZWmfKzgfWCKeqPGxqtK5aJo0g8mHgwkbvHEqqo6xVRew43PE1VlNt5LEaYKm3ZwiP8AOYoIgzkNmCLxI0ZezytRb+BpwJvsVZ5EeTVI79X7TG1hfsqGccvIVNtcB6CIIAFVUHIKBRqOAnyTxMIkUqwBBFiCLg91jxp+hsIAy4ZkFkNlFxlIBseVv96mpV9rIqlqp8pgPam34oZhC6MC9itkXL0hLdYtfS5I1PYe+rsLuLKbtJp9irv1uwpePE5i8c4BuBkyyILMhAJ7L8e3sp4T9R5Ft2cC9DgEXgB3G16kwCy0hdQQPLS9IREOALU+BEHc86Q5SslhTCKmkFM3wOb91X6zsQG4DX/asnUJZwi9aofdmxRt9Sx7qzS4Eci/e9TT5Fghhdz3b6rHv0A9da0VRKTrm3A7tthpWkLpZYpCOuC18h1ItwoKkNvkNVNyxg5/iogGIzA2PEcD4UoNotYW1IyNH31aiyNwWSPRU7YtmTVg9izTMqxozZiADbTU8SToB30yjujnIEq0KfGRjTcPoC5xDo9lsiqxW8jXC9a4NwbaW51TuZbO+QoVt/QlzYSRGKsLMNCDSi4tJlmTeCsxNU0GRyz4K8SwQK0i50DjMvDqsCpN+RsTVqDKlxHKGj+U4sVtDCdCwfDYVREsdtEZ41cTEdhvlvpYrbnUdX9iCgvdydWXF3VSNQSBpyvwqtnJbaSZVBKGeSJjf6wGmqOPfqG9RTD9ALZlkwE0MjhWw4lj9sZlVSTCb30OXJxp8DvlktgbagkEMUcwkPR5jdutmA1Bvz1b0pmFhIMiVivUsS9zc8FS/E27BbTtp3yB7T044RkKTqRx0F+0gUmJRRixGILN1Rzux+FAPtS5CWwiuaUHLe6m54lcvee0mpKKj5K9eLXKA28MEWJjxmHjILR5J1y2sJCvWUW7bC/4zVyjJKRWkuMs5GDbThV37EJnnGuhpCwzFiJgdG6p7aFsLBhkxciaXBHbQZHwUfylc2JFM5D7WRkxg5Ghc1jsJQl8BbdqQliWDBDzHJh2i9Zt3JS6LlCEkP2ypI116UjuOnxvWey4osL/ADuP/qL/AHh+lMPtZmxO8GJkFmne3dZf8oFXnXkQK3gj3Y98mJcsSRAwv+I2qOTbHcUmhdmh8KkiyZoztD3VYjICSNGBwgMiiQFVGrXuNBrz7dKNPLIpy2xyhs2ZvjDEXdrLFfKoA64swTReYFr9ut6lprL2mZWpZe7JVvlvJhZ8oQ3WQZeuGjQ62zhgOtxJzfdBFDKjnOSanJoX9rSifKytnZXMRIB61vZOvHQgX52rKgnGbTNSEsxyDHUBmUHNlJBNrajjVtDJ5IYyDMlrXF9aJyYsJ9g87IVGzoCjcVKkgg27R8KFzYPpx8D1ubtHFJhv4M2LEjOtolA6LL9ok3Oa4IIHbSjDJDUkkz2feTaYkjb+TcUFUkSBYj10PMHXXTnUnpkbqLPAq7a2XjsZipJosJNBEQoczXQdX6zfaOvsqCe6lsCdVZKvmk2HZWiSd3U3z9DIiA9wIzHnxtUcqbySqqjZgN88XAsgkTFFiLxMqGyt2MjAqV1HK/hTxpsjnLyhOxeOxsshlbp2cknNlkBFzcgW4DuGlTKCA9SY07M3uxcQtIpzcestj42NQzjHJNTlKXGDBvPvDjMSAotGvahIZudib8KScI8hSpzlwfbtbTx2HVhCIzmBDlgS5HjepKdaKfRDUtZ47AkuIxTE3yjU/GpfzS8ESspvtkFw+IPFwP340LumSKyfyevst29pyfKgdyw1ZxJDZXaxPmaB1pMNWsD5NkjsFD6jDVFIvGCtwA8jS7H2/sEtmIRprVeokSroLJf9ioAlkszHv9BTD8jzvZsjCQKDFJlkJsIy2a44Ei+otV+pT+DMpVHnkHYBCuFxJ1GYRqPAtfT0qu8/BYcsvgzYeCKRVRY5Wk1zFGv52IsBRNteApOSeS47KiicFzOhRl0KKRfiLsNOykqzeeBOTaMG8cvSyk6jOpW5YsfZy8alozz2C4Nx5JbBw8MuAaKdBFJd8zAC4cEqH/fKlKrKNbgqqCWcnO4cSuGxKLM4lSJieqWdQ31bLwI0B07q0ZT3QyQSb8DTHtR2RpCl3c3jHCwICh2HLTMfSsnHuNGhF7SvCplAHqe08zUsctkvCGfYm7c+IsUjIU/XcZVt2jt8ql2MgnWjEfNj7kQxWaX6VhyI6gPhz86NU0VZV5eBnWBRYAAAcgLCjwQ5ZJRTjE7U4jylgRXMVUEtlAHEm1vWm4HWX0Im8W/ka3jwihn1HSleop7hxb4VDUrJcIt0reT5kc6liMjl5XLsxuWa5JNVG3Ls0IpRWEE8JgEYWYA0tuQJSJHBrHmygai3KrEVwQN5YpzYY5joONCydLgrMRHKmyhYIMD2GlhDnl+40hHwb92pCPgaQjThT4VBMNMIoagYaZZ++JpDnadn7rYSJi6QJnJJLMM7am/Fr2Fa8I8GB6kmjZKy9Kq2HMWt2i49wqNtbsBLO0o2njEgIsgzPoLBbnt04k/vShuJqIVNSl2wRtvaLRxlxCrIbZ429q5IUMLAg27Kpev/AMV2WadN55Zj3O2ZDOsvTRI5BBGZQbA37atW2GnkjrylB4TAXyi7EwDaCcQZUICQ5mYvfTMoNgLXHHnUs0oy3AwUpPGBLxu6scEcLPAgNtHubPbmVyju41W/MSk8FmNCOQzsLdqXFdYPDGl7ZnkAOn2VGvwHfR04N8sOpVUOEdF2DubhIbFis7jm5BXyS9vW9WoxSKNStOQ2Jblw7qMheT2nGPr0hH16Qj4tSYhY2/vhFCCsZEknYPZHezfkKhlVRPToSl30Iu1NuTYj+I9xyUaKPL9arym2X4UIw5QFEWt6DBLkg1PnI3RrwshFSRwRSIY2Y2NH0Coi7PxoGTIrJ8aHgLDI5vGmwOfBu8++kIlm7xSEfA9wpCwXwnu+FRSCRrVx2GocDrB7mHYaYcbsdvbi45XBmIAc6BUsAToBcdhFacXUk8IzalGMQt/8hzxCbO6sHC9IUAU9W2W4vY61HUp1NxGtuMGRd7LyAmQty6yMQL8bZRpUVehOSyFBpGjae2VddMQi21sodW05Xa1VaVGSnlokc1gF46VWCpDOcpUFwJwt25huF+NX7fMZN44I6jQtPsppJBHDMoY3JaTLkVRxubelWXOjhyceAYzq4+oP7a2EThkKvlZQSzPIpVuFjkzd3LhWZDfv3Y4LEJxX3EGPaZD5WCsovd10AI8fKtaFopw3kMrlqWMB2BuB/WqbbUsFtKLjnAQw8hH1iPM0+5oBxi/AQixkg4SOP7bfrS3sDZE1xbUnH9NL/wDo3603qMf0o/BJtuYkf00n940PqsdUY/AM2ltOeRcrySMvHKXJHmOdM6rYUaMV4ApJvTEuEWZz30w54ZT30hEemPbToZmiFyeGvdUqQD4HHYW5Dy2fE/Rp9j67eP2R7/CpIw+SpUr46GqTczBMADAmgtcXB87HU1JsRAq810zHJ8nmBP8ARsPB2pvTQX5mp8meT5M8EeAkXwkJ+NN6KCV3UMj/ACV4blLMP7h+K0zooL85PyUSfJRFyxEg8UU/C1N6I/51/Bmf5KD9XEjzhPxD0Lt8+Q1e/sVN8mEi69PFYaklWGlA7X9w1fL+kUsZhVjcoriQLpnW4Unna9UZR2PBeg90clWSh3hbT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921" name="AutoShape 4" descr="data:image/jpeg;base64,/9j/4AAQSkZJRgABAQAAAQABAAD/2wCEAAkGBxQTEhQUEhQWFBUVFRcVFBQUGBcVFBcUFRUXFhgVFxQYHSggGBolHRcUITEhJSkrLi4uFx8zODMsNygtLiwBCgoKDg0OGBAQGCwcHCQsLCwsLCwsLCwsLCwsLCwsLCwsLCwsLCwsLCwsLCwsLCwsLCwsLCwtLCwsLCwtLCwsLP/AABEIAQMAwgMBIgACEQEDEQH/xAAbAAABBQEBAAAAAAAAAAAAAAAAAgMEBQYHAf/EAEQQAAIBAgQDBAcEBgkEAwAAAAECAAMRBBIhMQVBUQZhcYETIjJSkaGxQnKywRQjkqLR4SRDYnOCwtLw8RU0U5MHFjP/xAAYAQEBAQEBAAAAAAAAAAAAAAAAAQIDBP/EAB8RAQEAAgIDAAMAAAAAAAAAAAABAhEhMQMSQRNRYf/aAAwDAQACEQMRAD8A7jCEIBCEIBCJdwBcmwG5MzeO7W00rpT5Hc29W/IMx2Jvp5XmcspO1k200JFr40LSNQesNNL23IHlvK7/AOwD3P3v5Rc8Yaq7hMxQ7WLUYZLZftKT6/iL22nvFuNM6FaQtfcsbeWnL6zN8uOtxfWo3azj5saNCxY765b9RfpofG3S5jnZDtQKyqlS4ewsW3NxcXPO/I8/HfNtw6q62sCT7RB0YjZrkXU+HQDwkYfs3UKoWqBHX7QF9PdKiwI8555ln7bdNY606PEu4AJJAAFyToABzJmUqdqBhVZcQc2X2HuBfTQOTse/X47867Wdtq2JORLqt9FXpf2sp1Y97adAJ2vmnztiYOjUu2tN8ZToJ7DXTOedQi6+F7WHW/hNZOE4zgmIw5RvbVTmWqumVhqC43BvYcxpvedq4RjhXoU6q7VEDeBI1HkbjyjxZ22zLtc5NSxMhCNYjELTXM7BV0F2NhrpvOzmdhPAZ7AIQhAIQhAIQhAIQhAImq9gTa9gTYbm3IQqXsctr2Nr7X5X7py3Hdva+coLhgcrBEUAN0u5NjM5ZaamO0jjXampiGKULne2W242A6DX2zt3RnAYWlmy1bOzZjlPrU1vqdW9rpm25C2t6BsfUuSKBudyWA69Aep+Jkatjq/JKa+JJ+lp5rt09W+TH5FajnDKwGXXMRlN8p79NDz56zMYtnDNmqH1mbKoY6LfYja1rad8i4JKuQE3zMASVGUZSdgzH3det5XYlSmZ2ILKjDQltSSRqe4IPKZrN1tA/SKrYhhScAX2b1lAUAXA7+62pmjw/HK9L29R7ygVB8CMw+cymAuquxtuFU3tfQOxuetwPKX+Cq3UXPrADNpbWwO3nLeCLmn2jrMQVqBluM1gpt1uAAfLeWS8SZ9yzaHnkS9iNDYc7WuDp0mWqYdGNyLN7ynK3xEdpelT2WFQdG9V/wBoCx+EY3SWFdtHApA1BlV39R6ey1AMwB6EgNrKHszT9JiqNO1lLgkDUsFU1PWbmCBLvj3ElxVH9GrAUnLK6kj0dyhHMeq2lxoee0R2W4U9GvVrOAFSj+rNwQXyKg7/AHhr1i9tS6jV0ce5LA2canLoCFOoAPPQ8+h1lp2f7QUaNNktZFJbKPaQnUrk6E7W5nSZetjBQosVf0gAAVxbW+rG47iPhKfs3imqLUxFQD1D+rU6Fqh231yg6+QnS3XMc8ZtrcX2jdqno6gLHdgmmQls4Rcu5X1Neo7pB7WYjEVaAyP6WmtRqtx7YOW2VlA9kXbl9rUWEfwWRNAQxBuzixa5JYtfUMpN+8Xt3xjGcSpU2DU3s/2gozB/vIvPv0nLddtRoewuPZKQSpVWpTIBpsNchtrTvrdeh5beGzRgRcEEHYjUTjA4whc1MPSbO2hCsQp6saaE38f+ZM4LxWuKz+mugQJUQEWUDMQW532/4nfHOyOVjrkJWcP4urqCxAJ5j2T58vOWQM6y7ZewhCUEIQgEIQgE4322w/osZWQF1FS1VQoUhmYc7gkWIGxG07E7gAkkADcnQDznKf8A5YxlJ2p1KThmRWpuVJFlJBWx8ek5+TpvC8qAY8ZinRc99LFTsb/CeYtT6Mt1OVb82sWt8FMp8Nh2xBpinezKVckkZADcZiPh3275pOIYShlVa+Isi7IgAvpbXRiT/Ezz3W3S3hMxWLC0qeXQMgPgLTPcSVmRFQXLHM29gOh+XwljUxdMqlOij1FQEBnFtze2o1+EbNGq27BB0Xf4zO+WFbSwTCmquVpqAb6n7W40IFtx4AeMdw9WkFIRgQpuSNLZjp5cr90VxHAFEz01zsLFgwLkrsbC9+d/KU4Iw7I5XJfRlN7vTPter3b+Q6zXaL4VdjuOR5fGI4njlFElWFycujWJ19YA8ja88wlFPXGtwvIgKxNyHy2ttbbvlbj6LFqam4W1mewYa6tcHawG8knIa4kpyKjAkqpsGJJzVWGRC45gAG3hobWmhw3E6WGUYckAqFJuQoJvm0O+jXmf4SrVMSllznWplFixP9WvkLHWXXFux1WnQavWb0tXNnqKo9lSdlO5y9el+mu7+iPKvaaivsnMeQprfUnq1tz0Bnn/AFhr+uPRs2wsarDYDNYZVNyNNTqNpV4zGnD01sqqxH2VCkd+nO3P6SR2Tx6VHCVD6Oo5/VsbtSJvojKT6rG+jDwtreTUVL/RKtQXNU1h0GnnlvYeFjtJNKiqCxo5nsVu3rXAsRanpcetrp9dLx8DSZyGIpuvMEB9ug1Gtx5ctLysPhKw9m9Rf7SFD+1z+EbyThHwVBh6xawucqAFQBqACNARsfZB+kTWKmqwY2U0gGI3ALtqNJYV3CD9YyJy9Z0GvTeUQx9NqrsGSooULlDjUhmJW42Ook9q1o//ANNr0rPRYMmX1fRnKT99CSrDvGu+nTVdh62IrFnf1KaHKLZlzuNGGU8gdL9RaJ4Dwr0iqqG1Mas4N7km5Ck7nXymyoUVRQqiygWAHSdvHLZus5cXguEITswIQhAJT9qOPLhKOcjMzHLTW9rt39wlxKPjXZ4YqtTaq36umuiDcux1N+QsF799pnLeuO1mvrEPxPEYlSzgmylyCLqoAuctMaAD3j5yrq8DWpS0IDMu/LUdBOtHh1JaL01UIjIym3QqQSTudOs53gGui+FvhOFwuN5u3WWXpTcLpegw/wCj1FKG5zVKBBLXN7+sBa40sNhpeWHD+HIQbejrnXLm9WoAeWR9Gtrrcbz3FJcyvrC20zYtkXVPB0QcrjITsGBS57jex57ExVTgBPsVNOQZb/MESrw3GKqjK1qi81fXTx3llhMfSPsO2Hb3W9akfI6AeGWZ1E1SKnCSmhYaDMzWyqB5mZXtNw8NlDC5GVwNvVJINyOoB25qPPdYrGFFJrICND6RAXTQ3BZQMwtvsR3zIVKy18SRTa4qNmUncXPtf4RqB0AGl5Zj9ZqHwnhdcoCKZIUtTU3X1qYPqnU8tRJnFeF4ioi0qdEhnOVnOiqp3LNy0uNOs1RNrBRZV0UdwFhHVY981Mfq6ROC8FTA02NJGr13F2qWvtso6KOQ1J53nmGpVVdqtQXSrZKgb2+gYLb2QSRboSZbUWMnJVM16ppyrjHZDFVsQ7BAEU2R6jBQR1y6t8pXVOzORrVavkmnw3J+E7Rn7hFCpJ6f0YvB9q1RNKJq1lWzVW9XMFsoLE+sWsR4yBiuOYrEWvmVW2SmpJ6a93jedIVx0i79016I5y3Z1moDMjOc5JuhvlK3Hq26/SN9mMI61mJw9RUXKEzUyDf1szWIta2WdGapI9ZjJ+ONSr7hVamUtTGULutgCCdbkDrqbyZMrwKsRiAOTBgfIX/Kaqd5050QhCVBCEIBCEICKtMMpU7EEHwItOXcNTLdT9lmHwJnVJynCVMxqP7zu3xYzj5e46YfQwuYxVpyUo0iGE5uiA1CR6uFJloEkjD0xeTQhcLWomisQOm4+HKWNLhqek9LlUPYi4Fib23GxPfvLbD4dbRdSnLMU2irTGu0cpU44U1sI+adppkhFF5JprIwWPUnlEoJFeiiUaSEMqGAkWBFOsBKGnWRawkmsZErGArs6l8Rf3UY/EgfmZq5l+zB/XP9z/MJqJvHpnLsQhCaZEIQgEIQgRuJVSlGqy7rTdh4hSROZ4anlS3+9Z1UiYPtYiU66pTQC6ZmtoLkkCw2G3znLyT66YX4qwIho3XxQU63iVxaH7Q89PrOLoWTFUzC09tKi5wbaSWhvKzA3taWKbTSPKI1JkhTeN07DpPQwEIWacSacDXE8OIEodWPq0irXEdWqOsolZ9Im88Uz20qGqkgV2k6rKbiGMUaX1On/PSFTOAVsuIW/wBsFfzH0mxmd4X2dIZXqtqpzBF2uNRdufhNFN4sZCEITTIhCEAhCEAnNuN18+LxB90hB/hGX6gzpM5bjFtWrt79aofLO1py8vTeCFitTINajLBlvGzTnF1N4KmRtLEKbXjeHS0l0tjEgn8Nplh/L85ZLw++7t8v4Su4dVtLqlWm4ygvwhuTn5RpuFVPfPyl5Ta8dy6R6m2ZPDKnvn5fwiW4Y/vGaAnWeOI0bZt+FP75HnGxwlr61H/aP8Zo/Rz30UnqeylpYBhs7+bGSa9F1X1Sc3LXTzlilK0WovNSG1UKFR/bbyGgjGLwC2taXuW0rsTvLpNtTgquamjdVBPjbWPSu4BUvSA91mHzv9CJYzrHOiEISoIQhAIQhAJyzEtd2P8Aab6mdSM5TOXk+OmDzLHVpzy09DTk2cyT1dLxpq0batAn0KlpY0MTKOk0l0qkqLuliZZ0MQCJla2LVBmcgDqT/u8gN2spLoM7ctBYfMiXaNdQxtOrc0nDWte3K+2/gZIBnO+y/HVoZw4Yhsvs62K37x1mtwfGqVQ2V9fdOh8r7+UsRbF4ktGC8SGlVJBiqW8YUx9DpCPXldiBvLFzIFbnCrHs3U9tfusPmD9BLuZns/UtWt1Uj6H8jNNOmPTGXYhCE0yIQhAIQhARXqZVZjyBPwF5y22gnSeMG2Hrf3T/AITOb09py8jpg9G0bae3nhnJs008SPAXgacoKRi6+ICKWbYf7t4xkCxkHtHWuqL1ux8rAfUwlUuNxjVGLMfAcgOgkUNPCNQBzNvjN1gsGlMWVRoN7XJ7yYZY6m8fFWWfY5QWq3AIyruLjc9YjtHglpVAU0VwTYbAje3dqIF32Z46zEUqhvf2GO9/dP5GaUNOW06pUhl0IIIPeNROlUKmZVa3tAN8ReahEtXkim0hoY+hlU+5kSvtHiZGrtATwhv6QnifwsJsJjeFf9xT8T+EzZTpixkIQhNMiEIQCEIQIfGEvQqgbmm/4TOa0mnVWHWclB9Y225eHKcvJ8dMDl55PKZg05Ni8UrxETeUPZ7yj7SH1k+6R8/5y1zSDxugXp3G6a+Knf8AI+UJWZZ9Qehv8J0DB4kVEDKbhh8+njOfmSMHjHpG6MV6jkfEbQztf9jH9aoOdlPwJ/iJoeI8LSvlDFhlJtltzt1v0ExfBeJehqFyCQwIIGm5BuBtym14fxelU9lxf3W9U/A7ywJw3Zygu6lj/aJPyFgfhLhRARYM0pIkikYwYBoEh2kWsY4XjNRoDeFP66l/eJ+ITcTC4U/rqX94n4hN1OmLGQhCE0yIQhAIQhAicWr5KNVuiNbxtp87TltTQ+Q+k6P2qP8ARan+H8aznFQa3nHydumHT0RxogRQmGyCZ4DPWiIDhSeZIpDHBCKjG8BD607K3NT7J8OkpcTgKlP20IHXdf2hpNqskI8qac9QR5Ull2cwiVGdXF7LcWNra25GOcY4b6Egg3Rtr7gjkZES+zvGGRhTqElDoCfsHl5fSbLNOZib/g1bPRRjuRY+IOUn5TUInxLNPbxDSqLxt4HSJZoU3Qa1RD0dT+8Jv5zw+0v3h9Z0ObxYyEIQm2BCEIBCEIFD20q2w9vedV+rf5Zg+U2Xb0n0VLp6TXxym35zGnTScM+3XDp5eF4mFOZaKJibz0iIIgKFpluK13TEPlYrtsSPsiaYTPdpcOQ4fkwsfvD+VvhCUvh3GqudFZrqWANwL2JtvNehnN1aazhvaFCoFU5WHPUqe/TYyoZ7Ij9bU+7/AJhLTtU36lf7wfhaUvZnGJSZy5tcADQm+vdPOOcU9MwCiyLtfck7kwnxGVpueyw/oyeLfiMwtFSbAak6Ad5nSOH4f0dNE91QCe/n87xCJF4lo4BALNKjtGGk5lkSsLQqOzag94+s6JObVzpOkLsJvFjJ7CEJtgQhCAQhCBm+3g/o6d1VfwPMQ2s3Pbv/ALW/Sov5j85haRvOOfbrh0Ree25xxki1pXmGjbRBkn0E89FAimNYrDiohRtj8Qeok1qUZZYGRxnDXpnUXXkw1H8vOR1m4pNE4rBUijM1NdFJvax0B5iGdMjStJVCiWNlBY9ALn5Sx7KYNHFQuoa2UC/mT+U1uFpKosqhR0At9JU0hdneAZCKlT2vsruF7z1P0mnRBI1Ix0PNKeIEbJgXjbNCk1HkOsZIqGRahlDnD8Aa1QINt2PRQRfz1+c3kw3CcX6OqpO17N4HT5b+U3M3ixmIQhNMCEIQCEIQKztNhhUwtVT7uYeKesPpbznLqJI0nS+1tYLhagLZS9lHU3IuB5XnO3p3E4+Tt1w6Po1xPFOvhI9N7SQmomGzwqTxmjTGJzQhZaJLXiWaJJhHtoupTzoyk2zAi46EWiFj9OUJ4TgRRUqCTc3132A/KWlJpESP0zKJ9J48KsiIYsNKJDPG2MaLwvA8dpFN9/hJeS8RWp6SiuL6zovDauelTbqik+NtfnOevRN5tey9W9BRzUlT8bj5ERh2mfS2hCE6uQhCEAjGNxS00LtsPmeQEfmM7cYs+kSnewCZ/Mlh/l+ZkyuouM3VVx3HPWa5N7bAeyvh/GV1AaRaNF6AXnn+uxtqQjY0MWlSKJEBD6xuLZ43KC0AIWnoEIUsfSMARwGUPC8dR5HV44rQJ9N4uMUGkgGUJKGO0lgDFIekqPWe08Mc9GIkwqPWYCXPZPEa1FYgE5Sq36Xv57aSrK2BY+UhMMosJJeSzcdGhMpwLjxAy1SWXk25Hj1E1NOoGAKkEHYjadZduVmioQhKivxPGKSaXub2069LzB9qceK1XPbZQo56Ak/UmXvGuDsmYorOpNwFGYi/Ije3fMpiBrZtD0Oh+BnHK3qu2MncN4eryMW8YIjyG4sZmNC0CIm0UJUeWnlouFoQieiKtPbQPIq8IQPQZ6GibQtKH6dSPJiZEE8ywLmlrJSm0qKOKIFov9MMqLNnjeeVxxUDVNoVY1nFhrIGIe+0ZWtrdj5cpIWk7+zTdvuox+ghDVFbCXHBuKtSNjqh3HTvHfI9Lg2IbakR3sVX5E3+UsqHZmofbdV8LsfymtVNxpUxCkAhhYi415GErl7P0wBq/wAf5QmuWOFtEVaKsLMoYdGAI+BnkJUV2J7PYZhrRUfcun4CJjOJYNEZgosB3k/UwhM5RrGqGtWIO/0iKVdid+fdCExG62vAeDUaoJdSf8Tj6ES6HZbC/wDjP/sq/wCqEJ01HPdLXs1hR/VfFnP1aeN2Ywp/qvg9QfRoQjUN01U7K4W3/wCZ/wDZV/1yFV7P4cbIf26n+qEI1DdV+J4VSXZf3m/jKx8OoOg+ZhCZsalRa622kV3N94QkaWODoK24v5mXOH4ZSO6/vN/GEJZGbVthOA0Dun7z/wCqWFPgdBdqYP3iW/ETCE1pm2plHDInsIq/dUD6R2EJUEIQgEIQgf/Z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923" name="AutoShape 8" descr="data:image/jpeg;base64,/9j/4AAQSkZJRgABAQAAAQABAAD/2wCEAAkGBxQTEhQUEhQWFBUVFRcVFBQUGBcVFBcUFRUXFhgVFxQYHSggGBolHRcUITEhJSkrLi4uFx8zODMsNygtLiwBCgoKDg0OGBAQGCwcHCQsLCwsLCwsLCwsLCwsLCwsLCwsLCwsLCwsLCwsLCwsLCwsLCwsLCwtLCwsLCwtLCwsLP/AABEIAQMAwgMBIgACEQEDEQH/xAAbAAABBQEBAAAAAAAAAAAAAAAAAgMEBQYHAf/EAEQQAAIBAgQDBAcEBgkEAwAAAAECAAMRBBIhMQVBUQZhcYETIjJSkaGxQnKywRQjkqLR4SRDYnOCwtLw8RU0U5MHFjP/xAAYAQEBAQEBAAAAAAAAAAAAAAAAAQIDBP/EAB8RAQEAAgIDAAMAAAAAAAAAAAABAhEhMQMSQRNRYf/aAAwDAQACEQMRAD8A7jCEIBCEIBCJdwBcmwG5MzeO7W00rpT5Hc29W/IMx2Jvp5XmcspO1k200JFr40LSNQesNNL23IHlvK7/AOwD3P3v5Rc8Yaq7hMxQ7WLUYZLZftKT6/iL22nvFuNM6FaQtfcsbeWnL6zN8uOtxfWo3azj5saNCxY765b9RfpofG3S5jnZDtQKyqlS4ewsW3NxcXPO/I8/HfNtw6q62sCT7RB0YjZrkXU+HQDwkYfs3UKoWqBHX7QF9PdKiwI8555ln7bdNY606PEu4AJJAAFyToABzJmUqdqBhVZcQc2X2HuBfTQOTse/X47867Wdtq2JORLqt9FXpf2sp1Y97adAJ2vmnztiYOjUu2tN8ZToJ7DXTOedQi6+F7WHW/hNZOE4zgmIw5RvbVTmWqumVhqC43BvYcxpvedq4RjhXoU6q7VEDeBI1HkbjyjxZ22zLtc5NSxMhCNYjELTXM7BV0F2NhrpvOzmdhPAZ7AIQhAIQhAIQhAIQhAImq9gTa9gTYbm3IQqXsctr2Nr7X5X7py3Hdva+coLhgcrBEUAN0u5NjM5ZaamO0jjXampiGKULne2W242A6DX2zt3RnAYWlmy1bOzZjlPrU1vqdW9rpm25C2t6BsfUuSKBudyWA69Aep+Jkatjq/JKa+JJ+lp5rt09W+TH5FajnDKwGXXMRlN8p79NDz56zMYtnDNmqH1mbKoY6LfYja1rad8i4JKuQE3zMASVGUZSdgzH3det5XYlSmZ2ILKjDQltSSRqe4IPKZrN1tA/SKrYhhScAX2b1lAUAXA7+62pmjw/HK9L29R7ygVB8CMw+cymAuquxtuFU3tfQOxuetwPKX+Cq3UXPrADNpbWwO3nLeCLmn2jrMQVqBluM1gpt1uAAfLeWS8SZ9yzaHnkS9iNDYc7WuDp0mWqYdGNyLN7ynK3xEdpelT2WFQdG9V/wBoCx+EY3SWFdtHApA1BlV39R6ey1AMwB6EgNrKHszT9JiqNO1lLgkDUsFU1PWbmCBLvj3ElxVH9GrAUnLK6kj0dyhHMeq2lxoee0R2W4U9GvVrOAFSj+rNwQXyKg7/AHhr1i9tS6jV0ce5LA2canLoCFOoAPPQ8+h1lp2f7QUaNNktZFJbKPaQnUrk6E7W5nSZetjBQosVf0gAAVxbW+rG47iPhKfs3imqLUxFQD1D+rU6Fqh231yg6+QnS3XMc8ZtrcX2jdqno6gLHdgmmQls4Rcu5X1Neo7pB7WYjEVaAyP6WmtRqtx7YOW2VlA9kXbl9rUWEfwWRNAQxBuzixa5JYtfUMpN+8Xt3xjGcSpU2DU3s/2gozB/vIvPv0nLddtRoewuPZKQSpVWpTIBpsNchtrTvrdeh5beGzRgRcEEHYjUTjA4whc1MPSbO2hCsQp6saaE38f+ZM4LxWuKz+mugQJUQEWUDMQW532/4nfHOyOVjrkJWcP4urqCxAJ5j2T58vOWQM6y7ZewhCUEIQgEIQgE4322w/osZWQF1FS1VQoUhmYc7gkWIGxG07E7gAkkADcnQDznKf8A5YxlJ2p1KThmRWpuVJFlJBWx8ek5+TpvC8qAY8ZinRc99LFTsb/CeYtT6Mt1OVb82sWt8FMp8Nh2xBpinezKVckkZADcZiPh3275pOIYShlVa+Isi7IgAvpbXRiT/Ezz3W3S3hMxWLC0qeXQMgPgLTPcSVmRFQXLHM29gOh+XwljUxdMqlOij1FQEBnFtze2o1+EbNGq27BB0Xf4zO+WFbSwTCmquVpqAb6n7W40IFtx4AeMdw9WkFIRgQpuSNLZjp5cr90VxHAFEz01zsLFgwLkrsbC9+d/KU4Iw7I5XJfRlN7vTPter3b+Q6zXaL4VdjuOR5fGI4njlFElWFycujWJ19YA8ja88wlFPXGtwvIgKxNyHy2ttbbvlbj6LFqam4W1mewYa6tcHawG8knIa4kpyKjAkqpsGJJzVWGRC45gAG3hobWmhw3E6WGUYckAqFJuQoJvm0O+jXmf4SrVMSllznWplFixP9WvkLHWXXFux1WnQavWb0tXNnqKo9lSdlO5y9el+mu7+iPKvaaivsnMeQprfUnq1tz0Bnn/AFhr+uPRs2wsarDYDNYZVNyNNTqNpV4zGnD01sqqxH2VCkd+nO3P6SR2Tx6VHCVD6Oo5/VsbtSJvojKT6rG+jDwtreTUVL/RKtQXNU1h0GnnlvYeFjtJNKiqCxo5nsVu3rXAsRanpcetrp9dLx8DSZyGIpuvMEB9ug1Gtx5ctLysPhKw9m9Rf7SFD+1z+EbyThHwVBh6xawucqAFQBqACNARsfZB+kTWKmqwY2U0gGI3ALtqNJYV3CD9YyJy9Z0GvTeUQx9NqrsGSooULlDjUhmJW42Ook9q1o//ANNr0rPRYMmX1fRnKT99CSrDvGu+nTVdh62IrFnf1KaHKLZlzuNGGU8gdL9RaJ4Dwr0iqqG1Mas4N7km5Ck7nXymyoUVRQqiygWAHSdvHLZus5cXguEITswIQhAJT9qOPLhKOcjMzHLTW9rt39wlxKPjXZ4YqtTaq36umuiDcux1N+QsF799pnLeuO1mvrEPxPEYlSzgmylyCLqoAuctMaAD3j5yrq8DWpS0IDMu/LUdBOtHh1JaL01UIjIym3QqQSTudOs53gGui+FvhOFwuN5u3WWXpTcLpegw/wCj1FKG5zVKBBLXN7+sBa40sNhpeWHD+HIQbejrnXLm9WoAeWR9Gtrrcbz3FJcyvrC20zYtkXVPB0QcrjITsGBS57jex57ExVTgBPsVNOQZb/MESrw3GKqjK1qi81fXTx3llhMfSPsO2Hb3W9akfI6AeGWZ1E1SKnCSmhYaDMzWyqB5mZXtNw8NlDC5GVwNvVJINyOoB25qPPdYrGFFJrICND6RAXTQ3BZQMwtvsR3zIVKy18SRTa4qNmUncXPtf4RqB0AGl5Zj9ZqHwnhdcoCKZIUtTU3X1qYPqnU8tRJnFeF4ioi0qdEhnOVnOiqp3LNy0uNOs1RNrBRZV0UdwFhHVY981Mfq6ROC8FTA02NJGr13F2qWvtso6KOQ1J53nmGpVVdqtQXSrZKgb2+gYLb2QSRboSZbUWMnJVM16ppyrjHZDFVsQ7BAEU2R6jBQR1y6t8pXVOzORrVavkmnw3J+E7Rn7hFCpJ6f0YvB9q1RNKJq1lWzVW9XMFsoLE+sWsR4yBiuOYrEWvmVW2SmpJ6a93jedIVx0i79016I5y3Z1moDMjOc5JuhvlK3Hq26/SN9mMI61mJw9RUXKEzUyDf1szWIta2WdGapI9ZjJ+ONSr7hVamUtTGULutgCCdbkDrqbyZMrwKsRiAOTBgfIX/Kaqd5050QhCVBCEIBCEICKtMMpU7EEHwItOXcNTLdT9lmHwJnVJynCVMxqP7zu3xYzj5e46YfQwuYxVpyUo0iGE5uiA1CR6uFJloEkjD0xeTQhcLWomisQOm4+HKWNLhqek9LlUPYi4Fib23GxPfvLbD4dbRdSnLMU2irTGu0cpU44U1sI+adppkhFF5JprIwWPUnlEoJFeiiUaSEMqGAkWBFOsBKGnWRawkmsZErGArs6l8Rf3UY/EgfmZq5l+zB/XP9z/MJqJvHpnLsQhCaZEIQgEIQgRuJVSlGqy7rTdh4hSROZ4anlS3+9Z1UiYPtYiU66pTQC6ZmtoLkkCw2G3znLyT66YX4qwIho3XxQU63iVxaH7Q89PrOLoWTFUzC09tKi5wbaSWhvKzA3taWKbTSPKI1JkhTeN07DpPQwEIWacSacDXE8OIEodWPq0irXEdWqOsolZ9Im88Uz20qGqkgV2k6rKbiGMUaX1On/PSFTOAVsuIW/wBsFfzH0mxmd4X2dIZXqtqpzBF2uNRdufhNFN4sZCEITTIhCEAhCEAnNuN18+LxB90hB/hGX6gzpM5bjFtWrt79aofLO1py8vTeCFitTINajLBlvGzTnF1N4KmRtLEKbXjeHS0l0tjEgn8Nplh/L85ZLw++7t8v4Su4dVtLqlWm4ygvwhuTn5RpuFVPfPyl5Ta8dy6R6m2ZPDKnvn5fwiW4Y/vGaAnWeOI0bZt+FP75HnGxwlr61H/aP8Zo/Rz30UnqeylpYBhs7+bGSa9F1X1Sc3LXTzlilK0WovNSG1UKFR/bbyGgjGLwC2taXuW0rsTvLpNtTgquamjdVBPjbWPSu4BUvSA91mHzv9CJYzrHOiEISoIQhAIQhAJyzEtd2P8Aab6mdSM5TOXk+OmDzLHVpzy09DTk2cyT1dLxpq0batAn0KlpY0MTKOk0l0qkqLuliZZ0MQCJla2LVBmcgDqT/u8gN2spLoM7ctBYfMiXaNdQxtOrc0nDWte3K+2/gZIBnO+y/HVoZw4Yhsvs62K37x1mtwfGqVQ2V9fdOh8r7+UsRbF4ktGC8SGlVJBiqW8YUx9DpCPXldiBvLFzIFbnCrHs3U9tfusPmD9BLuZns/UtWt1Uj6H8jNNOmPTGXYhCE0yIQhAIQhARXqZVZjyBPwF5y22gnSeMG2Hrf3T/AITOb09py8jpg9G0bae3nhnJs008SPAXgacoKRi6+ICKWbYf7t4xkCxkHtHWuqL1ux8rAfUwlUuNxjVGLMfAcgOgkUNPCNQBzNvjN1gsGlMWVRoN7XJ7yYZY6m8fFWWfY5QWq3AIyruLjc9YjtHglpVAU0VwTYbAje3dqIF32Z46zEUqhvf2GO9/dP5GaUNOW06pUhl0IIIPeNROlUKmZVa3tAN8ReahEtXkim0hoY+hlU+5kSvtHiZGrtATwhv6QnifwsJsJjeFf9xT8T+EzZTpixkIQhNMiEIQCEIQIfGEvQqgbmm/4TOa0mnVWHWclB9Y225eHKcvJ8dMDl55PKZg05Ni8UrxETeUPZ7yj7SH1k+6R8/5y1zSDxugXp3G6a+Knf8AI+UJWZZ9Qehv8J0DB4kVEDKbhh8+njOfmSMHjHpG6MV6jkfEbQztf9jH9aoOdlPwJ/iJoeI8LSvlDFhlJtltzt1v0ExfBeJehqFyCQwIIGm5BuBtym14fxelU9lxf3W9U/A7ywJw3Zygu6lj/aJPyFgfhLhRARYM0pIkikYwYBoEh2kWsY4XjNRoDeFP66l/eJ+ITcTC4U/rqX94n4hN1OmLGQhCE0yIQhAIQhAicWr5KNVuiNbxtp87TltTQ+Q+k6P2qP8ARan+H8aznFQa3nHydumHT0RxogRQmGyCZ4DPWiIDhSeZIpDHBCKjG8BD607K3NT7J8OkpcTgKlP20IHXdf2hpNqskI8qac9QR5Ull2cwiVGdXF7LcWNra25GOcY4b6Egg3Rtr7gjkZES+zvGGRhTqElDoCfsHl5fSbLNOZib/g1bPRRjuRY+IOUn5TUInxLNPbxDSqLxt4HSJZoU3Qa1RD0dT+8Jv5zw+0v3h9Z0ObxYyEIQm2BCEIBCEIFD20q2w9vedV+rf5Zg+U2Xb0n0VLp6TXxym35zGnTScM+3XDp5eF4mFOZaKJibz0iIIgKFpluK13TEPlYrtsSPsiaYTPdpcOQ4fkwsfvD+VvhCUvh3GqudFZrqWANwL2JtvNehnN1aazhvaFCoFU5WHPUqe/TYyoZ7Ij9bU+7/AJhLTtU36lf7wfhaUvZnGJSZy5tcADQm+vdPOOcU9MwCiyLtfck7kwnxGVpueyw/oyeLfiMwtFSbAak6Ad5nSOH4f0dNE91QCe/n87xCJF4lo4BALNKjtGGk5lkSsLQqOzag94+s6JObVzpOkLsJvFjJ7CEJtgQhCAQhCBm+3g/o6d1VfwPMQ2s3Pbv/ALW/Sov5j85haRvOOfbrh0Ree25xxki1pXmGjbRBkn0E89FAimNYrDiohRtj8Qeok1qUZZYGRxnDXpnUXXkw1H8vOR1m4pNE4rBUijM1NdFJvax0B5iGdMjStJVCiWNlBY9ALn5Sx7KYNHFQuoa2UC/mT+U1uFpKosqhR0At9JU0hdneAZCKlT2vsruF7z1P0mnRBI1Ix0PNKeIEbJgXjbNCk1HkOsZIqGRahlDnD8Aa1QINt2PRQRfz1+c3kw3CcX6OqpO17N4HT5b+U3M3ixmIQhNMCEIQCEIQKztNhhUwtVT7uYeKesPpbznLqJI0nS+1tYLhagLZS9lHU3IuB5XnO3p3E4+Tt1w6Po1xPFOvhI9N7SQmomGzwqTxmjTGJzQhZaJLXiWaJJhHtoupTzoyk2zAi46EWiFj9OUJ4TgRRUqCTc3132A/KWlJpESP0zKJ9J48KsiIYsNKJDPG2MaLwvA8dpFN9/hJeS8RWp6SiuL6zovDauelTbqik+NtfnOevRN5tey9W9BRzUlT8bj5ERh2mfS2hCE6uQhCEAjGNxS00LtsPmeQEfmM7cYs+kSnewCZ/Mlh/l+ZkyuouM3VVx3HPWa5N7bAeyvh/GV1AaRaNF6AXnn+uxtqQjY0MWlSKJEBD6xuLZ43KC0AIWnoEIUsfSMARwGUPC8dR5HV44rQJ9N4uMUGkgGUJKGO0lgDFIekqPWe08Mc9GIkwqPWYCXPZPEa1FYgE5Sq36Xv57aSrK2BY+UhMMosJJeSzcdGhMpwLjxAy1SWXk25Hj1E1NOoGAKkEHYjadZduVmioQhKivxPGKSaXub2069LzB9qceK1XPbZQo56Ak/UmXvGuDsmYorOpNwFGYi/Ije3fMpiBrZtD0Oh+BnHK3qu2MncN4eryMW8YIjyG4sZmNC0CIm0UJUeWnlouFoQieiKtPbQPIq8IQPQZ6GibQtKH6dSPJiZEE8ywLmlrJSm0qKOKIFov9MMqLNnjeeVxxUDVNoVY1nFhrIGIe+0ZWtrdj5cpIWk7+zTdvuox+ghDVFbCXHBuKtSNjqh3HTvHfI9Lg2IbakR3sVX5E3+UsqHZmofbdV8LsfymtVNxpUxCkAhhYi415GErl7P0wBq/wAf5QmuWOFtEVaKsLMoYdGAI+BnkJUV2J7PYZhrRUfcun4CJjOJYNEZgosB3k/UwhM5RrGqGtWIO/0iKVdid+fdCExG62vAeDUaoJdSf8Tj6ES6HZbC/wDjP/sq/wCqEJ01HPdLXs1hR/VfFnP1aeN2Ywp/qvg9QfRoQjUN01U7K4W3/wCZ/wDZV/1yFV7P4cbIf26n+qEI1DdV+J4VSXZf3m/jKx8OoOg+ZhCZsalRa622kV3N94QkaWODoK24v5mXOH4ZSO6/vN/GEJZGbVthOA0Dun7z/wCqWFPgdBdqYP3iW/ETCE1pm2plHDInsIq/dUD6R2EJUEIQgEIQgf/Z"/>
          <p:cNvSpPr>
            <a:spLocks noChangeAspect="1" noChangeArrowheads="1"/>
          </p:cNvSpPr>
          <p:nvPr/>
        </p:nvSpPr>
        <p:spPr bwMode="auto">
          <a:xfrm>
            <a:off x="612775" y="3127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643041" y="142852"/>
            <a:ext cx="4786347" cy="477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175" algn="ctr">
              <a:lnSpc>
                <a:spcPct val="100000"/>
              </a:lnSpc>
            </a:pPr>
            <a:r>
              <a:rPr lang="ru-RU" sz="2500" b="1" dirty="0" smtClean="0">
                <a:solidFill>
                  <a:srgbClr val="051C2B"/>
                </a:solidFill>
                <a:latin typeface="Times New Roman" pitchFamily="18" charset="0"/>
                <a:cs typeface="Times New Roman" pitchFamily="18" charset="0"/>
              </a:rPr>
              <a:t>Социальная</a:t>
            </a:r>
            <a:r>
              <a:rPr lang="ru-RU" sz="2500" b="1" spc="-65" dirty="0" smtClean="0">
                <a:solidFill>
                  <a:srgbClr val="051C2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b="1" spc="-5" dirty="0" smtClean="0">
                <a:solidFill>
                  <a:srgbClr val="051C2B"/>
                </a:solidFill>
                <a:latin typeface="Times New Roman" pitchFamily="18" charset="0"/>
                <a:cs typeface="Times New Roman" pitchFamily="18" charset="0"/>
              </a:rPr>
              <a:t>политика</a:t>
            </a:r>
            <a:endParaRPr lang="ru-RU" sz="2500" dirty="0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002445186"/>
              </p:ext>
            </p:extLst>
          </p:nvPr>
        </p:nvGraphicFramePr>
        <p:xfrm>
          <a:off x="-1" y="1128043"/>
          <a:ext cx="9144001" cy="2298980"/>
        </p:xfrm>
        <a:graphic>
          <a:graphicData uri="http://schemas.openxmlformats.org/drawingml/2006/table">
            <a:tbl>
              <a:tblPr firstRow="1" lastRow="1" bandRow="1"/>
              <a:tblGrid>
                <a:gridCol w="3505850"/>
                <a:gridCol w="1137589"/>
                <a:gridCol w="1143008"/>
                <a:gridCol w="1089810"/>
                <a:gridCol w="1152128"/>
                <a:gridCol w="1115616"/>
              </a:tblGrid>
              <a:tr h="1080120">
                <a:tc>
                  <a:txBody>
                    <a:bodyPr/>
                    <a:lstStyle/>
                    <a:p>
                      <a:pPr algn="l">
                        <a:lnSpc>
                          <a:spcPts val="915"/>
                        </a:lnSpc>
                      </a:pPr>
                      <a:r>
                        <a:rPr lang="ru-RU" sz="1200" b="1" spc="-5" dirty="0" smtClean="0">
                          <a:latin typeface="Times New Roman" pitchFamily="18" charset="0"/>
                          <a:cs typeface="Times New Roman" pitchFamily="18" charset="0"/>
                        </a:rPr>
                        <a:t>РАСХОДЫ </a:t>
                      </a: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(по</a:t>
                      </a:r>
                      <a:r>
                        <a:rPr lang="ru-RU" sz="1200" b="1" spc="-65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разделам,</a:t>
                      </a:r>
                    </a:p>
                    <a:p>
                      <a:pPr marL="4763" marR="179070" indent="0" algn="l">
                        <a:lnSpc>
                          <a:spcPct val="100000"/>
                        </a:lnSpc>
                        <a:tabLst/>
                      </a:pP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подразделам</a:t>
                      </a:r>
                      <a:r>
                        <a:rPr lang="ru-RU" sz="1200" b="1" spc="-7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spc="-5" dirty="0" smtClean="0">
                          <a:latin typeface="Times New Roman" pitchFamily="18" charset="0"/>
                          <a:cs typeface="Times New Roman" pitchFamily="18" charset="0"/>
                        </a:rPr>
                        <a:t>расходов  бюджета</a:t>
                      </a:r>
                      <a:endParaRPr lang="ru-RU" sz="12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2017 год уточнения  бюджета №2          (</a:t>
                      </a:r>
                      <a:r>
                        <a:rPr lang="ru-RU" sz="11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РСД №57/8 от 21.06.2017)</a:t>
                      </a:r>
                      <a:endParaRPr lang="ru-RU" sz="1100" b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vert="vert27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2017 год уточнения  бюджета №3        (</a:t>
                      </a:r>
                      <a:r>
                        <a:rPr lang="ru-RU" sz="11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РСД №116/11 от 13.09.2017)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vert="vert27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Отклонения уточнения №3 от уточнения №2 бюджета 2017 </a:t>
                      </a:r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года</a:t>
                      </a:r>
                      <a:endParaRPr lang="ru-RU" sz="1100" b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vert="vert27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2018 </a:t>
                      </a:r>
                      <a:r>
                        <a:rPr lang="ru-RU" sz="1100" b="1" spc="-5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года </a:t>
                      </a: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первоначальный принятый бюджет (РСД № 167/26 от 08.12.2016 )</a:t>
                      </a:r>
                    </a:p>
                  </a:txBody>
                  <a:tcPr vert="vert27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2019 </a:t>
                      </a:r>
                      <a:r>
                        <a:rPr lang="ru-RU" sz="1100" b="1" spc="-5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года </a:t>
                      </a: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первоначальный принятый бюджет (РСД № 167/26 от 08.12.2016 )</a:t>
                      </a:r>
                    </a:p>
                  </a:txBody>
                  <a:tcPr vert="vert270">
                    <a:solidFill>
                      <a:schemeClr val="accent1"/>
                    </a:solidFill>
                  </a:tcPr>
                </a:tc>
              </a:tr>
              <a:tr h="16226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Пенсионное обеспечение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12,8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257896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Социальное обслуживание население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71,9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71,9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257896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Социальное обеспечение населения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119,1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133,5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14,4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124,3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144016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Охрана семьи и детства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289,6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297,3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7,7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230,8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229,9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18258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Итого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420,7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514,7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94,0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367,9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372,9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6876256" y="836712"/>
            <a:ext cx="1500199" cy="1428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млн.рублей</a:t>
            </a:r>
            <a:endParaRPr lang="ru-RU" sz="15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Номер слайда 16"/>
          <p:cNvSpPr>
            <a:spLocks noGrp="1"/>
          </p:cNvSpPr>
          <p:nvPr>
            <p:ph type="sldNum" sz="quarter" idx="12"/>
          </p:nvPr>
        </p:nvSpPr>
        <p:spPr>
          <a:xfrm>
            <a:off x="7010400" y="6577881"/>
            <a:ext cx="2133600" cy="280119"/>
          </a:xfrm>
        </p:spPr>
        <p:txBody>
          <a:bodyPr/>
          <a:lstStyle/>
          <a:p>
            <a:pPr>
              <a:defRPr/>
            </a:pPr>
            <a:fld id="{60707C3E-EA26-4ADE-B158-97DC83AF1FAF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auto">
          <a:xfrm>
            <a:off x="2195736" y="3338802"/>
            <a:ext cx="5771055" cy="477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588">
              <a:lnSpc>
                <a:spcPct val="100000"/>
              </a:lnSpc>
            </a:pPr>
            <a:r>
              <a:rPr lang="ru-RU" sz="2500" b="1" spc="-5" dirty="0" smtClean="0">
                <a:solidFill>
                  <a:srgbClr val="051C2B"/>
                </a:solidFill>
                <a:latin typeface="Times New Roman" pitchFamily="18" charset="0"/>
                <a:cs typeface="Times New Roman" pitchFamily="18" charset="0"/>
              </a:rPr>
              <a:t>Физическая культура и</a:t>
            </a:r>
            <a:r>
              <a:rPr lang="ru-RU" sz="2500" b="1" spc="20" dirty="0" smtClean="0">
                <a:solidFill>
                  <a:srgbClr val="051C2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b="1" spc="-5" dirty="0" smtClean="0">
                <a:solidFill>
                  <a:srgbClr val="051C2B"/>
                </a:solidFill>
                <a:latin typeface="Times New Roman" pitchFamily="18" charset="0"/>
                <a:cs typeface="Times New Roman" pitchFamily="18" charset="0"/>
              </a:rPr>
              <a:t>спорт</a:t>
            </a:r>
            <a:endParaRPr lang="ru-RU" sz="2500" dirty="0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8" name="Таблица 17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779854342"/>
              </p:ext>
            </p:extLst>
          </p:nvPr>
        </p:nvGraphicFramePr>
        <p:xfrm>
          <a:off x="0" y="3933056"/>
          <a:ext cx="9144001" cy="2242988"/>
        </p:xfrm>
        <a:graphic>
          <a:graphicData uri="http://schemas.openxmlformats.org/drawingml/2006/table">
            <a:tbl>
              <a:tblPr firstRow="1" lastRow="1" bandRow="1"/>
              <a:tblGrid>
                <a:gridCol w="3851920"/>
                <a:gridCol w="1008112"/>
                <a:gridCol w="1008112"/>
                <a:gridCol w="864096"/>
                <a:gridCol w="1224136"/>
                <a:gridCol w="1187625"/>
              </a:tblGrid>
              <a:tr h="1224136">
                <a:tc>
                  <a:txBody>
                    <a:bodyPr/>
                    <a:lstStyle/>
                    <a:p>
                      <a:pPr algn="l">
                        <a:lnSpc>
                          <a:spcPts val="915"/>
                        </a:lnSpc>
                      </a:pPr>
                      <a:r>
                        <a:rPr lang="ru-RU" sz="1200" b="1" spc="-5" dirty="0" smtClean="0">
                          <a:latin typeface="Times New Roman" pitchFamily="18" charset="0"/>
                          <a:cs typeface="Times New Roman" pitchFamily="18" charset="0"/>
                        </a:rPr>
                        <a:t>РАСХОДЫ </a:t>
                      </a: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(по</a:t>
                      </a:r>
                      <a:r>
                        <a:rPr lang="ru-RU" sz="1200" b="1" spc="-65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разделам,</a:t>
                      </a:r>
                    </a:p>
                    <a:p>
                      <a:pPr marL="4763" marR="179070" indent="0" algn="l">
                        <a:lnSpc>
                          <a:spcPct val="100000"/>
                        </a:lnSpc>
                        <a:tabLst/>
                      </a:pP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подразделам</a:t>
                      </a:r>
                      <a:r>
                        <a:rPr lang="ru-RU" sz="1200" b="1" spc="-7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spc="-5" dirty="0" smtClean="0">
                          <a:latin typeface="Times New Roman" pitchFamily="18" charset="0"/>
                          <a:cs typeface="Times New Roman" pitchFamily="18" charset="0"/>
                        </a:rPr>
                        <a:t>расходов  бюджета</a:t>
                      </a:r>
                      <a:endParaRPr lang="ru-RU" sz="12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2017 год уточнения  бюджета №2          (</a:t>
                      </a:r>
                      <a:r>
                        <a:rPr lang="ru-RU" sz="11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РСД №57/8 от 21.06.2017)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vert="vert27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2017 год уточнения бюджета №3</a:t>
                      </a:r>
                      <a:r>
                        <a:rPr lang="ru-RU" sz="11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 </a:t>
                      </a:r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(</a:t>
                      </a:r>
                      <a:r>
                        <a:rPr lang="ru-RU" sz="11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РСД №  от 21.09.2017)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vert="vert27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Отклонения уточнения №3 от уточнения №2 бюджета </a:t>
                      </a:r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2017г.</a:t>
                      </a:r>
                      <a:endParaRPr lang="ru-RU" sz="1100" b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vert="vert27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2018 </a:t>
                      </a:r>
                      <a:r>
                        <a:rPr lang="ru-RU" sz="1100" b="1" spc="-5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года </a:t>
                      </a: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первоначальный принятый бюджет (РСД № 167/26 от 08.12.2016 )</a:t>
                      </a:r>
                    </a:p>
                  </a:txBody>
                  <a:tcPr vert="vert27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2019 </a:t>
                      </a:r>
                      <a:r>
                        <a:rPr lang="ru-RU" sz="1100" b="1" spc="-5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года </a:t>
                      </a: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первоначальный принятый бюджет (РСД № 167/26 от 08.12.2016 )</a:t>
                      </a:r>
                    </a:p>
                  </a:txBody>
                  <a:tcPr vert="vert270">
                    <a:solidFill>
                      <a:schemeClr val="accent1"/>
                    </a:solidFill>
                  </a:tcPr>
                </a:tc>
              </a:tr>
              <a:tr h="28570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Физическая культура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210,9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215,7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4,8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223,3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229,6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240842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Массовый спорт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5,5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5,5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5,5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5,5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206592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Другие вопросы в области физической культуры и спорта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17,6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17,6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16,9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16,9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285709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Итого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234,0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238,8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4,8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245,7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252,1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pic>
        <p:nvPicPr>
          <p:cNvPr id="19" name="Picture 2" descr="Похожее изображение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214290"/>
            <a:ext cx="1093372" cy="8407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Прямоугольник 7"/>
          <p:cNvSpPr>
            <a:spLocks noChangeArrowheads="1"/>
          </p:cNvSpPr>
          <p:nvPr/>
        </p:nvSpPr>
        <p:spPr bwMode="auto">
          <a:xfrm>
            <a:off x="1403351" y="760415"/>
            <a:ext cx="977900" cy="415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0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Люберецкий район</a:t>
            </a:r>
          </a:p>
        </p:txBody>
      </p:sp>
      <p:sp>
        <p:nvSpPr>
          <p:cNvPr id="38916" name="AutoShape 2" descr="data:image/jpeg;base64,/9j/4AAQSkZJRgABAQAAAQABAAD/2wCEAAkGBxQSEhUUEhQUFBUUFRUVFhQVFBQVFhcUFBQXFxQUFxUYHCggGBwlHBQUITEhJSkrLi4uFx8zODMsNygtLisBCgoKDg0OGhAQGiwkHCQsLCwsLCwsLCwsLCwsLCwsLCwsLCwsLCwsLCwsLCwsLCwsLCwsLCwsLCwsLCwsLCwsLP/AABEIAOAA4QMBEQACEQEDEQH/xAAcAAACAwEBAQEAAAAAAAAAAAAFBgIDBAcBAAj/xABHEAACAQIDBAcDCgEKBgMAAAABAgMAEQQSIQUGMUETIlFhcYGRMqGxBxQjQlJicsHR8DMVJENjgpKisrPhNDVTc4PxFiWT/8QAGwEAAQUBAQAAAAAAAAAAAAAAAgABAwQFBgf/xAAzEQACAQMEAQMCBAUEAwAAAAAAAQIDBBEFEiExQRMiUTJxBhQzYSM0UoGRFSRCodHw8f/aAAwDAQACEQMRAD8AfLVRLJEinGyVtSim5cDviOTlMJvK57XY/wCI12tqpRox+xx1691Z/c07QHCrKWCs+w38nU1mmT8Dj3g/AVga1D3RkdBpM+JIezWEa76PY+FECXYTiv4qmh0DINzr1aJjIBJxPjVeRIy4UwJ7akIVt4l+nHeg/wAzVRuey/b9GZaqllHmJHUbwNOhvIL3a/h08gg0FpgTzL1h4GnFEg2hpEqZOhGIJSDPCnZTjnqimEz5xpTgnkdMEyTLenGRUaZjluUUwhjArVMYjakIpnNgT2A00pNcoKMdzUfk5tJh0DI6AhJUEgBNyCSQwv4g11OiXbrUG34eDmdatXbXLps+2iugrWp+cmU+MM0bkTZcXb7aMPSxHwrL1iOaG74NbS5+9o6UOFcydAyUXA04JbhR7P4qmh0Aw846tH4GADizGq8iXssU0IJYtIQsbzD6ZPwH3GqVz2XrZ8GOMVULR7OOqfA04PkDbrjqsOxj8TTyDfCD1MAROjDzp0PE9nHCnYaPiKEcqB1pBnwbsphYJDjSEz6SnBwVxCmwGWSi1IZFTjWkOSzUwhmXhWqYx4wpDPoxbUfLFIexGPupp/SWLdZqx+4h4NM2Dw7c0aSM+F84+Naf4fre+dP+5V/GVsoXEZ/JXjx1RXVxOJkY9izZMVC39YFP9rq/nVe/p7qMl/cvWMttVHWhwrjjqGTi4Gn8AF2GGg/FU0OgWHrdWj8DADGCz+NQSJInyGgGLxSELe9C/SR+DfEVTuS7bA+OqZbZZILqfCnBAe7R1kHY7f5jTyJJdDDamZGVyDUU6HieyLY07JEe/pQiKJBrpSCR6iXpCbwSQWpheD5xSEiqI60gi6UXtSGRQy0hz61IQ0qNK1DFPDSHQI3nbLhZz/VOPUWoZv2l3Tlm4ghN3b62EnTnG0co8L5W+NHpFXZfRX9SLn41tnO3jUXgjjx1a7yOZdHl0wFOxWzDipDDxBuKVVZi4PyS0JYkmdlhcMoI4EA+R1riJrEmjr004ouipvAxdh+A/F+dTR+kBh9eFGMAtpixB76hmiSJVEajCaNIpmB5F7eoaxH8Q+B/Kqt30i5adsGJVMuFx4HwphgDu9/El/GfjRS6D8DFQkRXKbFfH8qJBRLJFvrTskI5aEcgRrSEfBgKQ6PQb0hmfGmEjMDThl2bSkIrakIlkoRDMgrVMU8pDoA75X+ZzW1JAHlmW/uvUVZ4jk0NK/mYCjuU30/RnhLG8fmVuvvX31Vp1PTqQmu00dT+I6Hq2Ml8EtpDq/vlXpVNpr7nh9RY48g6DZTygsLKg9qRzlQduvPyqne6nQtU1KWZeEXrDT691LFOJ0rYEqth4yrZhkADWtfLpe3LhXJ+p6jcjqJUXR9ku0E4aPHBH0e7OnDhwP6OXIfGyt8GFTJYSAfeBlThRDAbay6VHNEkTFh2qENmxaZggLexdIz94/Cq10spFm24bBEdUS6XW0pxgFsMWmlH3j8RTy6D8DEKEiITL7PjRIdFzGwogyC0LCRXJxphyhxpThItg4UwLJkUwkZSKcNEgaYR9fWmETz0sCGVK1TFPGpxLGeQHvdPkwshIzXstr2vmNvPjw7qq3GXBI0tKjvuYvOEhS3c2PiBJFL0ZRVdWLv1AADqetaq3M1sgss6rUtRto0ZQlJPgMbwyQYdiSvTO/0iqerGqvcqWPFtK1J6vcOkqMFtaWH8nF6X+GleTdWo/bngXIek2gzqzkFELxooAQZT7ITvHA9tZNSe175PL+fJ2FSjS0+inSivhj/sRkyEIQVzXBHCzANf31bsZt0/d2cjfuUqjlIKQmryKPaAG7OP/wDsMbAebRyr5Iqt+VaDh/BjIgUv4rR0ePhUD7DBm1V6poJBxBGENQEuAglMNgD71j6Nfxj4GoLjomt+wHHWei+zQlOAwBs02xco8/cKIk8DGKAiITcvEfGiQSIOxog8F0R0oWOVz0kIpK0mFknHTDMsBphGYoaQRORNKcSIBqEcttTiGNa1DFPGpxIWN+NovBEhjsGMgAJANuqdRfnVzTrSF1U2VFwVru4nQpZg8MSJMU8pvI7OfvEn/wBV11KzpUYJRivucnXrVKj9zbDko+c4S39Lhhp2vB+ZU28q4/XbJ0avrRXtfZ3v4P1hRat6j+xPdcOMOSUcqDmikhytJGSNVK8bHv7eVcvX2OaTf9jqNR2zrYTxnvPCf2Ce6uL+kmj4ECNzoASzg5yQNBy0rSsuUYupUkoxkvt/gaojWgvJieTnMOP6HbxJ4O/Rt4SRKB/iy1t04brNZ8FGb218o7hFwFZn7suMw7RXQ00goi9hTrbvquThSOmABW9I+h8HWoa/0k1H6hfiNZqL7NCUQDAODW2MfwpyTwMgoSIrn4eY+NEh0Q50RMXRcKFjEJeNOhFb0hH0dCOWCmEQ50455OKYSIqKYIllpxhjStQxj5qT6Ysidv7GHOGjZwgaVrueC9XifX31raXJwk5L4KF8t8FFn2M3ViXDdJCekGUMJbjVterlvYKdOGoNXY6jVVbMuusFSWnxdP29gKCY4Zs3F0Oq/VsdGU9ulxartxRd5ScX9L6+5QpT/J1E8+9GjAdDDK6dJiAs4DRCLgyNwXQXzDUeVec3dCcJbWlmPGT1GNxK+toVo44XOQlsWDo8TquQmMDLxATMWjU/eABv21JY1cvBQvpqdDC8DfFWv5MWUcYZyfbxtthj/Xw/BK6C05tf8mVXeK6P0JFwrIZeMuOXShkFEWotHYd9VywE4qYAG7zj6A9zL8f96hr/AEktH6hdirNRoM0R04DAiaYxvwiixwSeBhoURlc/DzHxokJE1UEU4Z7GthamY5CZadDlbCmYj2hHJCkIqHtUgvB7iKQkQRr0hFt6QhgStQxT1qTfAgfjMPCzr06K+jKhIBKuRoQDw4HWrFCc4L2gzpxqPB7jZpyipGi6FSM2UKVQ9YIAdOR1tUyeZZl2P6eGtvaA0OGw8LzZlE+YXXMV0ZrEJcmyt7Wp42PnpwqVqiilwkZNRUIyk3zJiVDjGKNkOSSAtJGRx6JzaRR+E2I86ztdsdm2r4ff3N38MXkZTlQqP2vo37v7wAyQo9yzOS8jG5Z26qqO61q52FHbNSidHqFjiLlDhHR4jp5VrR7OWaaRyfeX/mzf96D/ACx10Vn/ACv9mZNx+sj9DRcKx32X0U4saUMgois+khqCRYXQRhNMAYd5B/N3/s/5hUNde0lpfULMVZpfNMdOMwMYz880F7qOHnRJNhbkkM0eH7T5D9amjbtlV1sGLaOKijFmLX+6pb4C1SflsCjVyVYXaCMbKb+It51HKlgsKeTWpqFhpHklMOVFqTHPkphFi8aYRTfWkEeyjTWnGPlItTMfBHNTZEMaGtUxT1qccX9upLN0sGGIWboQQTf2WchsvY3VtfiKlxKMd40KijUwzBg/nUOz0iljIMTkPIDmIgLFuWt9beFXrFxqVG5L7ZKupzltcqRPEYiKWJgrA3Ui1wDpzsRe441txg4PGDmNzfnk55HijFKr8QD1h9pToy+YJqzeUI1qDhIu2dZ0qsZrtG6TDxYVwzEyOGDRoAVyrmBVpL8/u91cTZ6fVudzj9MXydtf/iFOEaaXL7Or4ZrgEcx8aPG2TTM3OUcr3o/5q3/dw/8AljrobL+W/szJueKyP0LDwrHfZfI4kaUzHQqYoWk8aryLEXwb8OabwCZd4B/N5Pw/Ag1HV+gkpfUKkJrLNA1RU8VkT6LenjS5A1OhbgW7geytCnFRRVbyyWDmaT2M3p+dSpjbMm+DYYvmkOY8gb6UMmySGEVY7ZqjrKApHMaVE5fJJt4yih2swU6Ei/ce2hrU1jKBpTecMqlNVMFkpIpZEepTCLRTCKJONILwTl4UhFSNpTMcjamHGZDWsYZNqTS8i8GDZ+JSPFTPIGCrDHmkZbRqqliAH5sS/Duq/Sg501t7yVqs4xeX8Hs+2UmLrg1bEFwRopCKWFuu7cPDsq1+WlD3TeGV/wAwqnthyKG9ezI8POY4jpkUsvHKxGo/PWtyyqyqwzMxb2nGlPC4b8C7FhhEpxMgFgSIUPB5B9a3NV4+NZOt6j6f8Cn35N78O6XK7qJyXtiYcPN84UxSNeTUxSMfrNxjJ7CdR31h2N47eWM+19/+Tptb0n1YKdKOHE6nu7MWgjJ0OQAg8iBYj3GjqNOo9piR+nns5rvc+XaTt2NC3oiH8q6Gx/lv8mVdfqn6HwjXQHtUH1FY8+y+iWIGlCEKu0xaQedQTJ49GvDGh8DFW2xeCX8DfCo6n0B0/qE+A6Vlmii52NrAXJ099T28csiqPgY4NiqFBkNzbW3DTlV6fCIKfZvw4VRYC3dQImZeXo2RpA3aCEjh51FOJPF8A5lDFO1Tr4EWNO+YEb4kbVwCcxf1qklkNz5J/MY/siltFvZ98xT7IpbRbmeNhE7BS2i3M8+YJ9kU2wf1GeNs5Dy95pbBvUZU2yE7/WmcA1VI/wAkJ3+tDsF6ppTjWoZhN6XAvAhbdkjTFu0pDB8qhdXCIiDMcgI6xbQdnGtS09erDFNfT/2Z166dNpzecg6Pbk0cZiicxx5maymzHNwuw46eFdHG0i8Sq8tIwXdTWY0+EX7EwQfNNMxEKe0x9p2P1FvxJqjqup07Okow+t9fsXdK02rf1UnygDvHtBp5bkBVUZUQcEQcAP1ricuUnKT5fZ7FbWdKypKlHjgtzrPhAiRWeADrgC7OTwFtdQCfKoVFxqNt8MypKVK43Z9r8DnuJj+lw6km5VmU95HP3itOjgwtQpKlVeOmIu/P/HTf+P8A0lrqNP8A0cHM3n6h3XcnGdNgsO/MxAH8S9VveDWZcw21GXKE90EGpRpVcmFfbK9YeNRVCWBbhTUa7HZLaQvE47UYeoNBNcMem/cI+HOgrK8mmjZFy8R8amovE0BUWYjYs+g7CLg1fk8orQ4YDxe9IicqEDjna5IF7XIHAd5pJhsLYDayzKWTgvEdnOlkLaJm1d5pXlKqQFAJEdmuQPrXCm3maT6GceQlsvENZekGV25W5Am/uqBvCYbQc+cVXyLB984pbhsHnziluHwROI19PzpbhYLFnpZGwTE9OmLBNZacFolnpCwZhVwpk3NOll4Fx0zm+2NjSSTzyw2lBc5lTWRCNLMnG2nEVvaZq9vGKoT9skZOq6ZcRaqqLcX0Zdl7NMrkHqIgzSORbIo43vz7BWnf6nTtqLqJ5b6X7mTZWNW7rqlFcmyfEfOZY4IhliUhI18TYyN2sdTXn1atOrJ1Z9nsVjp9LTLXKXKXIX3rx0WzkWGBFaRluSwvp9puZJ7Kz6UHXeW+DNt6dW/m6lVtR/YXMNtB5UvKEUHUBFygdjkX1PZ3D7wqxOmk8RHrUIU29rbDG5dkeZA17vmbSwD2AcA8/q61q2cnKBi6hLc02KW+/wDx83/j/wBJa6vTf0zm7z6zqXyPY7Nh3iPGNgwH3XH6g1X1SntkpBWFTMXEf2rLNF94Frbq8PGo6iJYM8wh0qEJmjEi6MO4/Cmk+GBHiQgYbgKy5dmrHo2wuRwNj2jiKaLw8jhbZ+IZ7pINFtZu0MP9q0E8xIdqTyVTbsQ5g9i1mDjXTMOBt5870S4ElkK7Nw4S4AAuNQLeV/Wn7CkYYYA3G1xxFDnAeAJvBtRIPpHOVFFr2J52HDtJFROm5cIGUlFZZ9s7bsc65o3DD3jxHKq9SnOHaBhKMllM2fPBUYbR4cXS5HwUvjdRSyNguXGUsiwXJjKWRYLkxdOpDFvzsU+4bBoU1omeWOaTY5yvageLFSEFlbOWUg62bUG4rOcotNHodiqVW0jGSzhDXi51MawYknPLEhlkUdZXDFo8wHtWBsa0bfTa1zab4f8AFvCZ5/X1WhY6nupx4AuFwcmFxUVwG64KMCMrqeBDeFZlVNJxlxL4O4d3RvrSUqb4aNvygbHMmJSXXo2WzcAQy8E7r348OPZVe3qKMGvJl6fdqFs6T7zwKW0sX9JHGn20J429oFVtyHP07KtQjiLk/gkcP4cpM37tzMm0pEHsEufAkjX8q0LRrajGv6adGM0C99j/AD+b/wAf+ktdVp36a+5yd39Y0/JhtHosUgJssimM+J1U+o99WNQpbqLfwU7SptqYO1mub6Zvdi9t9dKCoSwMuDOlQBM3ONDSa4BX1HPo9Ce4n41lz+pmpD6UaYzQBGtdoiMqGNszAKbfWOgB7BVui5SInjIcgfnVhDpoC7wbZkwqmRAsl7kodG0FhY8OVHGLBnURh2Dt/pMzTFQ7NoBoApGi68Tx9aUoiVRgH5UMQPm7JzYoB5OrH4U9GPvyBcP2HPtkYh0CshKsNNKv1KaqcNGbCbiNmC3kbhKP7Q/MVnVtP/pLlO7/AKgkm11bgwPu+NU5W9SKLKrRfR6+NJqHa88kmcm6CcnwpNDo3RMaAct6Q0hz7pjSGGOtYyyyU6eVA0PjJz/CzDGYxWZcqRreTuWK7G/i2nnWZSpPLiu5M7OtP/T9Pbb7K8ZiTK7OeLEn9PdYeVek21FUKUaa8I8cr1XUqSn8s2bPxoy9FMueE8vrIftIeR7qz9S0eNzmceJGhper1LOa54+DbisWYwI5m6WGTqxTdv8AVSdjdhNcDXs505NNYa/7O6hUpXdNVaHDXaF+HZmHw7tiJJs9iSqm2bN3gak3p3UqTioRQUq9asvTxgG7vzWxKSuLNOz5F+4AWLeFxYeFbNpRljMel2VdTrwhGFBdmPfKQNjZGHMR8QQf4a8QeFdVp6/hI5K6+tmrZEpXKymxWxB7weNakoqUXF+TKb2yyj9A7IxongjlH11B8DbrDyN65KtTcKjg/B0lGe+CYP28vVqCRYgDcCdKrsNhDlS74A6OYYraiozgdazsL8vaNBHTpzeSz+bSjgF4rbUh4HKO79eNXqdhTgueytK6k+mJ+8W2JG+u178cx0Pb40bpQisJAKcm85Ok7m70vNAGlU5lORz9pgoNx5EetUK0XFl+hNTWDVJsXpWMknSyBtQoYqLdmmo9aHfwT7EnyXJu6lrmBEA1zMSzXHexJ7KaUn0E0sZOdfKFj+klVVNxbN43OVT/AITVu3p4WWZ9zUy8C9giRfxq6n8lNh7D8NaIZlxhHhTOCfY6k10Zl2xlJUXZe2qVxap9FmlcNdjzsuNmjVlUsrAEMtjceWtY847HhmjCe5ZNykjirj+yahwEmXpMnNgPHSlyLJZ00X219RS5FkPXrVM0jj5LRub2sjG/ZZTrUcuiahDdUiv3ELZrGPBtIx6+KfLfmY4zdj5tVnQrX1bre+oln8ZX22EbeLM1duuDzlcE4n1p9ueRJtkNp43J1XGeJwM6e8MvYw5Gs6/0+ndUspe5eTS06+qW1ZSi+PgXv5N+lOY3iA6QyD60ZOhH3jwt21x8KE3U9JLk9Gnq9N2zqpYbK5cczYqOQWS0iKg5It8oHleus/Jxt7Xav/pxKuZVq++RZvXf53Jcgmyajh7C0WntOkkvAN1BqWfk1bMPVHhWquFkxp/U0dW+S/aeZHgJ1Trr+EmzD1t61harSxJVF57NXTauU4PsZ9srdT4VjSRrwAeAOlV/JKT25ijHhZnHFY2t4nQe81JTWZkU+DjofTy95rVUcdMrNmad9DTNjpC88AZrnXXQULSY50z5Ltl9Ph8Sq/xInR1BPESIQVPZfohbvWq1enlE1GeyRsm2jLhywW+nFX0y9xrOcdppxnvLditPjRmkOWHW9tC48eQqenTz2Vq9bbwcu3inE2KldfZzkKOxE6iAeS1oRWEUG2+TEi9Ud5v76LAgzCdBRIFn2Nl0t5UmPHIKkdTovAcTwUW7T+VRSDR0PcHF5sMRr1JGA48CFI95NYt7HEso0bd8DL87t9Yjx0qo8k+SxMd94H0ptzHLPnY+76Cm3CCNahnGbb9zhZQOJjZR4sLD41FUeItlmzaVaLYl7XlUOIxosKiJezq+0fNr11eh2no2yk+5cnJ65du5upc9GVLnuHvPhWyzKLIWHCheR0Y94B1R4UUXhYDp/ULceLfL0eY5L3y30v21B+VpeoppcmpKrNw254KMebWPYQfQ014t1JjWz9wQ28g6VivCyd/FFNYmlV9s5U2dJqFpusoVo+Hh/wBzZso9UV0XjBxtRYmxm3Y2n83xMcnK+Vvwtof18qr3lL1aeCS2qbJ5Ot4/VSfSuVmsHSU3kXsEarMsAzf7EhcGVvYuwFu0DU/lU1vHLyQ1DlrPoPAfCtDJXwUk3FIcyRwC5psCYz7obdmwa4r5suaaVIFTTMFytLd8vOwagkssWeDXhMNiMQl5JWldgbtIASDzUm2gvy4d1WVbwksgfmJx6LsPvNNho58PIemAjcJKFAaOQiyI1hYrr5WHG+kEqcYsOM3Ls58kP77raUsDoqBu+Xkpt6f70w4QmmyISfAd5NE+BuwSjtK+UEhR7bD3ge+o+QujamGBAuLW1C8lHae+nwJMc/k8xAVZlH2lbXsta4rJ1COC/bMc1l7l8hb4VnFsuR15oPfSUgcFv0f2F9BT7kNyaWNaLKJi3ixfRYZ3te2WwPC+YW99j5VLQt/XqKHgirVXSg5rtHP4mvqdSdfM8a7eENkFH4OMqTzJyfZOOXWx/d6PA2TQvGmY5m26vUFKm8EkeJIUYzrT55NGXR9tAXU+FRVVmLQqHEjXNJ0mvbHH/piuLVV0rpSXeT0axoq506UP2f8Ak37J9kV28ZKaUkeYXENtRxfgMItxwp2RI6du5tPpsIgOrJ9G3boND6WrmL6hsqtLo6Gzq76efJTEcrNfkTWY1zhGi5LBzXfPbZmZ7klBpHYcF018bi/gRV+jT2rJVlJtirFiMyDuuPTh+VSAmhT1aIbJZEulIYc/knwYfFysfqJHp25jJ+lBMdDFvdGuCjncC6ycvvPx7+3geZqak20RTXIA3zRIcBDGmrTt0jtpdtL38PZoGsvkOKEBrKpJ4AX9NaZkhl2XB1cx4tqfOmQjNtya5Vb2AuaGTEi3A5Vj1IQE8eZ/WnWBGgAnRV6o7dL97fpTjIN7mzOuKCizBgc4I0CgXv3WNreNUL2KceS3btpnRSsZ4qR4GsVcl/klHhozwZx++40uB+S75iv/AFG9D+tLgWWbCa0mZ4D32f8Amh73Qe+/5VoaYs10U794osT4RpXXs5BnkwpMbyXQyXA7RTBo82vrH600SVfUhOj4mkuzSfRbMLqb9lKfQEHiSK9lyXUd2nppXC38dtaR6hoDxbIN7LOh8a7Ky5oRf7HmmsR23tRL5DGGNWWZyGfcrH5JzHykH+NdR8WFZeo0t1PcvBo2FXZU2vop3s23laSOPiTZm7BzUVh06GHlmzOeRCxZJFm9at+MEIBjGVyOR6w+BoOgzfFJwFEgWblohh4+SWdY5MZI3BVgHmOm0HqKCSyLoJ76oZ4QXFi2t9NRrlXQ30tfX7XpPRRDJnP9t49pEgjb+hQp/iNv8IShqLEiSn0BNpeyEH1yB5DVvhbzqNkiLJGCi3ZTDi9tSTrA/vWopMdG7Z0Jazvy0Udnfbto48jMPxLpwsOz8z31IgSODxBilWQX0PLmOY/fdVevT3xZNSnhnRMMyuoZZGswBHn61z9SOyWDUhLKNkWHJ9mQeY/9UHYWTR80k+2np/vT7Rsmlq0mUADvsf5qP+4n51oaSs3CKGov+AxThOldd4Rynk8ka9IEhE9jekEma9pC8N6CJNDsSyetTZ5NNdGtx1KeXRBH6zJsvQH8RridUWLhnqH4df8AtUGtlHj4mussH/Aied66v99U+4ZwzVbZlR5LGxHRMpBswOYHsI4GqF3VSjhF+0pNvLB08xJJPqTWUlwagJxeIAvcilkJIATYwZ1t229R/wCqjcgsGxJwCPEfGnTGCBYijEOXyYYbP07E9UOotyJVb3PhmoHywZDtvDDdACNB3KMtl1JsefHzqxT4K7OVbTUCZ+4mhn9RPFe0CyveUtyQZR4njUTDRknxFyaFscEY5rmgmOho2XEMi5SCLCpodAyCNtNaIEzYhaGQSGjdTEO0ZVQCEbnxsdbfGsS+ppSNK2k8DJC0oP8AD9D+oFUMFk19M/2D6r+tOLBqY1pMzxf32b+bqP61fga0tIX8fJn6l+ixVjFdZ5OUZ49IYhSHNTyXiK9nuHbQ4wSwfOBNvdiaj8mr1E3MPo71K1wV1+pgxbP4H8RriNVa9dnp/wCHM/lV/cM7L5+JrqdNy7eLOB/ECSvqiChlCgnn2cakuK6guDOtqDqMDY6aTiWkt3KP1rFnJyeWbkIqKwgXJiRzci/DMLel+NA2Fgw4jDg6lr0I5DZezBNMsa37Wb7Kjn+VV681TWSSnByeD3GKUYqeKNb+6aOEt0UwZxw8Bl5ABerCawBydD+SuH+alyL9JITbtBNh7h7qFdgSG/aS3U3F+Ibqr9J1QM3Hh+nhViJCzj+2ZQsspPJm91RzeGTw6F0SEjx19daiyGVSAAXvahEC8U9+HCgkEkGNkSyZRZlUeGvqakgwWG4pnPBgfFdD5ipASM2JINpEseTA5k9eI8xS7Y6DW6GIt0gIN7qdBy1FZGorLTNC1fA54LGi/wBYeRrNRbYT+ed599ECTY1oFEA70wmRYIxxknRR/a0/OtHTJbZt/sUNQjugkLs2HyOyA3yMy37cpIv7q6mnU3RjI5ipTxKSMstSERAUhGmFQQfCxpmFF4YrYuDJIV9PCgfPBrRlmGS3NeKw45rW/Ooq9ZUo5YqVLdWRRh4ctxe/O/jXD3tZVKjken6DScLZL7kTjnEgij0LHVjyvxIrbtLyUbaMYnI6zZxd/OUv/eBjgjygC5NuZ4ntJp3OU1yU1FR4xghNH+7Uhxc2vhANSbKeIGoHfblUckGgI8JHsWIPC3E9gtzNRMLB07Z27QwUMOYfTSqXlPYb9VPAAgeNzWVeSbeC9apJZFbezZMjTjoUeQyj2UUscy6HQDssasWVb2NMjuaeZJoz7f2Li8NGr4iCSNGtZmGl7cDa+U9xtV1VEys4NHVdycBNh4EQgFAL2ABJ6tyAD36edSwIJDNLFfgLEDQ5BomZboPID07qsohZxLe/qzTC2W72sdD1iONQVOyeHQILgC9AGY2jkk9kEjw09aFodGnD7tyMesVUdxuaSpi3BzZ2EWNcoWx79b94vUqjgDJ70QBvYC/1l0PnanEetIfZaxB4G1r9xHI9/OkOlwbd1sRklexydW3jrWZqH0ouWh0DZ+IzccrehrIL4UsPsr6CiBF7+XH7F9D+tW95D6SNGyJ+nxWHzAfRyGTTmURiL377VLTuXTT47IKtspY5FnEyDOx7WY+pvWxQ1dqmltM+voilPduMszA1ejqqf/EqPQnniZUo76k/1OK7QD0Op4ki2NwONM9VpA/6HX8NGHbCLJYr7Q7uVNHVKL7J6Wl3EXiRniw9h3njWJe3criXfCNa3tFSXJQYGzE200+FZU4SZ12mXNKnDEpHkeFBdXbTKblu7sqa29SMseCvrErapSc0/cN+xdmrLD85mkEGFuFErAlpW5JDHxcmx17uBrVnVUejkduefI67E3Xwc8ZboMQovZWmfKzgfWCKeqPGxqtK5aJo0g8mHgwkbvHEqqo6xVRew43PE1VlNt5LEaYKm3ZwiP8AOYoIgzkNmCLxI0ZezytRb+BpwJvsVZ5EeTVI79X7TG1hfsqGccvIVNtcB6CIIAFVUHIKBRqOAnyTxMIkUqwBBFiCLg91jxp+hsIAy4ZkFkNlFxlIBseVv96mpV9rIqlqp8pgPam34oZhC6MC9itkXL0hLdYtfS5I1PYe+rsLuLKbtJp9irv1uwpePE5i8c4BuBkyyILMhAJ7L8e3sp4T9R5Ft2cC9DgEXgB3G16kwCy0hdQQPLS9IREOALU+BEHc86Q5SslhTCKmkFM3wOb91X6zsQG4DX/asnUJZwi9aofdmxRt9Sx7qzS4Eci/e9TT5Fghhdz3b6rHv0A9da0VRKTrm3A7tthpWkLpZYpCOuC18h1ItwoKkNvkNVNyxg5/iogGIzA2PEcD4UoNotYW1IyNH31aiyNwWSPRU7YtmTVg9izTMqxozZiADbTU8SToB30yjujnIEq0KfGRjTcPoC5xDo9lsiqxW8jXC9a4NwbaW51TuZbO+QoVt/QlzYSRGKsLMNCDSi4tJlmTeCsxNU0GRyz4K8SwQK0i50DjMvDqsCpN+RsTVqDKlxHKGj+U4sVtDCdCwfDYVREsdtEZ41cTEdhvlvpYrbnUdX9iCgvdydWXF3VSNQSBpyvwqtnJbaSZVBKGeSJjf6wGmqOPfqG9RTD9ALZlkwE0MjhWw4lj9sZlVSTCb30OXJxp8DvlktgbagkEMUcwkPR5jdutmA1Bvz1b0pmFhIMiVivUsS9zc8FS/E27BbTtp3yB7T044RkKTqRx0F+0gUmJRRixGILN1Rzux+FAPtS5CWwiuaUHLe6m54lcvee0mpKKj5K9eLXKA28MEWJjxmHjILR5J1y2sJCvWUW7bC/4zVyjJKRWkuMs5GDbThV37EJnnGuhpCwzFiJgdG6p7aFsLBhkxciaXBHbQZHwUfylc2JFM5D7WRkxg5Ghc1jsJQl8BbdqQliWDBDzHJh2i9Zt3JS6LlCEkP2ypI116UjuOnxvWey4osL/ADuP/qL/AHh+lMPtZmxO8GJkFmne3dZf8oFXnXkQK3gj3Y98mJcsSRAwv+I2qOTbHcUmhdmh8KkiyZoztD3VYjICSNGBwgMiiQFVGrXuNBrz7dKNPLIpy2xyhs2ZvjDEXdrLFfKoA64swTReYFr9ut6lprL2mZWpZe7JVvlvJhZ8oQ3WQZeuGjQ62zhgOtxJzfdBFDKjnOSanJoX9rSifKytnZXMRIB61vZOvHQgX52rKgnGbTNSEsxyDHUBmUHNlJBNrajjVtDJ5IYyDMlrXF9aJyYsJ9g87IVGzoCjcVKkgg27R8KFzYPpx8D1ubtHFJhv4M2LEjOtolA6LL9ok3Oa4IIHbSjDJDUkkz2feTaYkjb+TcUFUkSBYj10PMHXXTnUnpkbqLPAq7a2XjsZipJosJNBEQoczXQdX6zfaOvsqCe6lsCdVZKvmk2HZWiSd3U3z9DIiA9wIzHnxtUcqbySqqjZgN88XAsgkTFFiLxMqGyt2MjAqV1HK/hTxpsjnLyhOxeOxsshlbp2cknNlkBFzcgW4DuGlTKCA9SY07M3uxcQtIpzcestj42NQzjHJNTlKXGDBvPvDjMSAotGvahIZudib8KScI8hSpzlwfbtbTx2HVhCIzmBDlgS5HjepKdaKfRDUtZ47AkuIxTE3yjU/GpfzS8ESspvtkFw+IPFwP340LumSKyfyevst29pyfKgdyw1ZxJDZXaxPmaB1pMNWsD5NkjsFD6jDVFIvGCtwA8jS7H2/sEtmIRprVeokSroLJf9ioAlkszHv9BTD8jzvZsjCQKDFJlkJsIy2a44Ei+otV+pT+DMpVHnkHYBCuFxJ1GYRqPAtfT0qu8/BYcsvgzYeCKRVRY5Wk1zFGv52IsBRNteApOSeS47KiicFzOhRl0KKRfiLsNOykqzeeBOTaMG8cvSyk6jOpW5YsfZy8alozz2C4Nx5JbBw8MuAaKdBFJd8zAC4cEqH/fKlKrKNbgqqCWcnO4cSuGxKLM4lSJieqWdQ31bLwI0B07q0ZT3QyQSb8DTHtR2RpCl3c3jHCwICh2HLTMfSsnHuNGhF7SvCplAHqe08zUsctkvCGfYm7c+IsUjIU/XcZVt2jt8ql2MgnWjEfNj7kQxWaX6VhyI6gPhz86NU0VZV5eBnWBRYAAAcgLCjwQ5ZJRTjE7U4jylgRXMVUEtlAHEm1vWm4HWX0Im8W/ka3jwihn1HSleop7hxb4VDUrJcIt0reT5kc6liMjl5XLsxuWa5JNVG3Ls0IpRWEE8JgEYWYA0tuQJSJHBrHmygai3KrEVwQN5YpzYY5joONCydLgrMRHKmyhYIMD2GlhDnl+40hHwb92pCPgaQjThT4VBMNMIoagYaZZ++JpDnadn7rYSJi6QJnJJLMM7am/Fr2Fa8I8GB6kmjZKy9Kq2HMWt2i49wqNtbsBLO0o2njEgIsgzPoLBbnt04k/vShuJqIVNSl2wRtvaLRxlxCrIbZ429q5IUMLAg27Kpev/AMV2WadN55Zj3O2ZDOsvTRI5BBGZQbA37atW2GnkjrylB4TAXyi7EwDaCcQZUICQ5mYvfTMoNgLXHHnUs0oy3AwUpPGBLxu6scEcLPAgNtHubPbmVyju41W/MSk8FmNCOQzsLdqXFdYPDGl7ZnkAOn2VGvwHfR04N8sOpVUOEdF2DubhIbFis7jm5BXyS9vW9WoxSKNStOQ2Jblw7qMheT2nGPr0hH16Qj4tSYhY2/vhFCCsZEknYPZHezfkKhlVRPToSl30Iu1NuTYj+I9xyUaKPL9arym2X4UIw5QFEWt6DBLkg1PnI3RrwshFSRwRSIY2Y2NH0Coi7PxoGTIrJ8aHgLDI5vGmwOfBu8++kIlm7xSEfA9wpCwXwnu+FRSCRrVx2GocDrB7mHYaYcbsdvbi45XBmIAc6BUsAToBcdhFacXUk8IzalGMQt/8hzxCbO6sHC9IUAU9W2W4vY61HUp1NxGtuMGRd7LyAmQty6yMQL8bZRpUVehOSyFBpGjae2VddMQi21sodW05Xa1VaVGSnlokc1gF46VWCpDOcpUFwJwt25huF+NX7fMZN44I6jQtPsppJBHDMoY3JaTLkVRxubelWXOjhyceAYzq4+oP7a2EThkKvlZQSzPIpVuFjkzd3LhWZDfv3Y4LEJxX3EGPaZD5WCsovd10AI8fKtaFopw3kMrlqWMB2BuB/WqbbUsFtKLjnAQw8hH1iPM0+5oBxi/AQixkg4SOP7bfrS3sDZE1xbUnH9NL/wDo3603qMf0o/BJtuYkf00n940PqsdUY/AM2ltOeRcrySMvHKXJHmOdM6rYUaMV4ApJvTEuEWZz30w54ZT30hEemPbToZmiFyeGvdUqQD4HHYW5Dy2fE/Rp9j67eP2R7/CpIw+SpUr46GqTczBMADAmgtcXB87HU1JsRAq810zHJ8nmBP8ARsPB2pvTQX5mp8meT5M8EeAkXwkJ+NN6KCV3UMj/ACV4blLMP7h+K0zooL85PyUSfJRFyxEg8UU/C1N6I/51/Bmf5KD9XEjzhPxD0Lt8+Q1e/sVN8mEi69PFYaklWGlA7X9w1fL+kUsZhVjcoriQLpnW4Unna9UZR2PBeg90clWSh3hbT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921" name="AutoShape 4" descr="data:image/jpeg;base64,/9j/4AAQSkZJRgABAQAAAQABAAD/2wCEAAkGBxQTEhQUEhQWFBUVFRcVFBQUGBcVFBcUFRUXFhgVFxQYHSggGBolHRcUITEhJSkrLi4uFx8zODMsNygtLiwBCgoKDg0OGBAQGCwcHCQsLCwsLCwsLCwsLCwsLCwsLCwsLCwsLCwsLCwsLCwsLCwsLCwsLCwtLCwsLCwtLCwsLP/AABEIAQMAwgMBIgACEQEDEQH/xAAbAAABBQEBAAAAAAAAAAAAAAAAAgMEBQYHAf/EAEQQAAIBAgQDBAcEBgkEAwAAAAECAAMRBBIhMQVBUQZhcYETIjJSkaGxQnKywRQjkqLR4SRDYnOCwtLw8RU0U5MHFjP/xAAYAQEBAQEBAAAAAAAAAAAAAAAAAQIDBP/EAB8RAQEAAgIDAAMAAAAAAAAAAAABAhEhMQMSQRNRYf/aAAwDAQACEQMRAD8A7jCEIBCEIBCJdwBcmwG5MzeO7W00rpT5Hc29W/IMx2Jvp5XmcspO1k200JFr40LSNQesNNL23IHlvK7/AOwD3P3v5Rc8Yaq7hMxQ7WLUYZLZftKT6/iL22nvFuNM6FaQtfcsbeWnL6zN8uOtxfWo3azj5saNCxY765b9RfpofG3S5jnZDtQKyqlS4ewsW3NxcXPO/I8/HfNtw6q62sCT7RB0YjZrkXU+HQDwkYfs3UKoWqBHX7QF9PdKiwI8555ln7bdNY606PEu4AJJAAFyToABzJmUqdqBhVZcQc2X2HuBfTQOTse/X47867Wdtq2JORLqt9FXpf2sp1Y97adAJ2vmnztiYOjUu2tN8ZToJ7DXTOedQi6+F7WHW/hNZOE4zgmIw5RvbVTmWqumVhqC43BvYcxpvedq4RjhXoU6q7VEDeBI1HkbjyjxZ22zLtc5NSxMhCNYjELTXM7BV0F2NhrpvOzmdhPAZ7AIQhAIQhAIQhAIQhAImq9gTa9gTYbm3IQqXsctr2Nr7X5X7py3Hdva+coLhgcrBEUAN0u5NjM5ZaamO0jjXampiGKULne2W242A6DX2zt3RnAYWlmy1bOzZjlPrU1vqdW9rpm25C2t6BsfUuSKBudyWA69Aep+Jkatjq/JKa+JJ+lp5rt09W+TH5FajnDKwGXXMRlN8p79NDz56zMYtnDNmqH1mbKoY6LfYja1rad8i4JKuQE3zMASVGUZSdgzH3det5XYlSmZ2ILKjDQltSSRqe4IPKZrN1tA/SKrYhhScAX2b1lAUAXA7+62pmjw/HK9L29R7ygVB8CMw+cymAuquxtuFU3tfQOxuetwPKX+Cq3UXPrADNpbWwO3nLeCLmn2jrMQVqBluM1gpt1uAAfLeWS8SZ9yzaHnkS9iNDYc7WuDp0mWqYdGNyLN7ynK3xEdpelT2WFQdG9V/wBoCx+EY3SWFdtHApA1BlV39R6ey1AMwB6EgNrKHszT9JiqNO1lLgkDUsFU1PWbmCBLvj3ElxVH9GrAUnLK6kj0dyhHMeq2lxoee0R2W4U9GvVrOAFSj+rNwQXyKg7/AHhr1i9tS6jV0ce5LA2canLoCFOoAPPQ8+h1lp2f7QUaNNktZFJbKPaQnUrk6E7W5nSZetjBQosVf0gAAVxbW+rG47iPhKfs3imqLUxFQD1D+rU6Fqh231yg6+QnS3XMc8ZtrcX2jdqno6gLHdgmmQls4Rcu5X1Neo7pB7WYjEVaAyP6WmtRqtx7YOW2VlA9kXbl9rUWEfwWRNAQxBuzixa5JYtfUMpN+8Xt3xjGcSpU2DU3s/2gozB/vIvPv0nLddtRoewuPZKQSpVWpTIBpsNchtrTvrdeh5beGzRgRcEEHYjUTjA4whc1MPSbO2hCsQp6saaE38f+ZM4LxWuKz+mugQJUQEWUDMQW532/4nfHOyOVjrkJWcP4urqCxAJ5j2T58vOWQM6y7ZewhCUEIQgEIQgE4322w/osZWQF1FS1VQoUhmYc7gkWIGxG07E7gAkkADcnQDznKf8A5YxlJ2p1KThmRWpuVJFlJBWx8ek5+TpvC8qAY8ZinRc99LFTsb/CeYtT6Mt1OVb82sWt8FMp8Nh2xBpinezKVckkZADcZiPh3275pOIYShlVa+Isi7IgAvpbXRiT/Ezz3W3S3hMxWLC0qeXQMgPgLTPcSVmRFQXLHM29gOh+XwljUxdMqlOij1FQEBnFtze2o1+EbNGq27BB0Xf4zO+WFbSwTCmquVpqAb6n7W40IFtx4AeMdw9WkFIRgQpuSNLZjp5cr90VxHAFEz01zsLFgwLkrsbC9+d/KU4Iw7I5XJfRlN7vTPter3b+Q6zXaL4VdjuOR5fGI4njlFElWFycujWJ19YA8ja88wlFPXGtwvIgKxNyHy2ttbbvlbj6LFqam4W1mewYa6tcHawG8knIa4kpyKjAkqpsGJJzVWGRC45gAG3hobWmhw3E6WGUYckAqFJuQoJvm0O+jXmf4SrVMSllznWplFixP9WvkLHWXXFux1WnQavWb0tXNnqKo9lSdlO5y9el+mu7+iPKvaaivsnMeQprfUnq1tz0Bnn/AFhr+uPRs2wsarDYDNYZVNyNNTqNpV4zGnD01sqqxH2VCkd+nO3P6SR2Tx6VHCVD6Oo5/VsbtSJvojKT6rG+jDwtreTUVL/RKtQXNU1h0GnnlvYeFjtJNKiqCxo5nsVu3rXAsRanpcetrp9dLx8DSZyGIpuvMEB9ug1Gtx5ctLysPhKw9m9Rf7SFD+1z+EbyThHwVBh6xawucqAFQBqACNARsfZB+kTWKmqwY2U0gGI3ALtqNJYV3CD9YyJy9Z0GvTeUQx9NqrsGSooULlDjUhmJW42Ook9q1o//ANNr0rPRYMmX1fRnKT99CSrDvGu+nTVdh62IrFnf1KaHKLZlzuNGGU8gdL9RaJ4Dwr0iqqG1Mas4N7km5Ck7nXymyoUVRQqiygWAHSdvHLZus5cXguEITswIQhAJT9qOPLhKOcjMzHLTW9rt39wlxKPjXZ4YqtTaq36umuiDcux1N+QsF799pnLeuO1mvrEPxPEYlSzgmylyCLqoAuctMaAD3j5yrq8DWpS0IDMu/LUdBOtHh1JaL01UIjIym3QqQSTudOs53gGui+FvhOFwuN5u3WWXpTcLpegw/wCj1FKG5zVKBBLXN7+sBa40sNhpeWHD+HIQbejrnXLm9WoAeWR9Gtrrcbz3FJcyvrC20zYtkXVPB0QcrjITsGBS57jex57ExVTgBPsVNOQZb/MESrw3GKqjK1qi81fXTx3llhMfSPsO2Hb3W9akfI6AeGWZ1E1SKnCSmhYaDMzWyqB5mZXtNw8NlDC5GVwNvVJINyOoB25qPPdYrGFFJrICND6RAXTQ3BZQMwtvsR3zIVKy18SRTa4qNmUncXPtf4RqB0AGl5Zj9ZqHwnhdcoCKZIUtTU3X1qYPqnU8tRJnFeF4ioi0qdEhnOVnOiqp3LNy0uNOs1RNrBRZV0UdwFhHVY981Mfq6ROC8FTA02NJGr13F2qWvtso6KOQ1J53nmGpVVdqtQXSrZKgb2+gYLb2QSRboSZbUWMnJVM16ppyrjHZDFVsQ7BAEU2R6jBQR1y6t8pXVOzORrVavkmnw3J+E7Rn7hFCpJ6f0YvB9q1RNKJq1lWzVW9XMFsoLE+sWsR4yBiuOYrEWvmVW2SmpJ6a93jedIVx0i79016I5y3Z1moDMjOc5JuhvlK3Hq26/SN9mMI61mJw9RUXKEzUyDf1szWIta2WdGapI9ZjJ+ONSr7hVamUtTGULutgCCdbkDrqbyZMrwKsRiAOTBgfIX/Kaqd5050QhCVBCEIBCEICKtMMpU7EEHwItOXcNTLdT9lmHwJnVJynCVMxqP7zu3xYzj5e46YfQwuYxVpyUo0iGE5uiA1CR6uFJloEkjD0xeTQhcLWomisQOm4+HKWNLhqek9LlUPYi4Fib23GxPfvLbD4dbRdSnLMU2irTGu0cpU44U1sI+adppkhFF5JprIwWPUnlEoJFeiiUaSEMqGAkWBFOsBKGnWRawkmsZErGArs6l8Rf3UY/EgfmZq5l+zB/XP9z/MJqJvHpnLsQhCaZEIQgEIQgRuJVSlGqy7rTdh4hSROZ4anlS3+9Z1UiYPtYiU66pTQC6ZmtoLkkCw2G3znLyT66YX4qwIho3XxQU63iVxaH7Q89PrOLoWTFUzC09tKi5wbaSWhvKzA3taWKbTSPKI1JkhTeN07DpPQwEIWacSacDXE8OIEodWPq0irXEdWqOsolZ9Im88Uz20qGqkgV2k6rKbiGMUaX1On/PSFTOAVsuIW/wBsFfzH0mxmd4X2dIZXqtqpzBF2uNRdufhNFN4sZCEITTIhCEAhCEAnNuN18+LxB90hB/hGX6gzpM5bjFtWrt79aofLO1py8vTeCFitTINajLBlvGzTnF1N4KmRtLEKbXjeHS0l0tjEgn8Nplh/L85ZLw++7t8v4Su4dVtLqlWm4ygvwhuTn5RpuFVPfPyl5Ta8dy6R6m2ZPDKnvn5fwiW4Y/vGaAnWeOI0bZt+FP75HnGxwlr61H/aP8Zo/Rz30UnqeylpYBhs7+bGSa9F1X1Sc3LXTzlilK0WovNSG1UKFR/bbyGgjGLwC2taXuW0rsTvLpNtTgquamjdVBPjbWPSu4BUvSA91mHzv9CJYzrHOiEISoIQhAIQhAJyzEtd2P8Aab6mdSM5TOXk+OmDzLHVpzy09DTk2cyT1dLxpq0batAn0KlpY0MTKOk0l0qkqLuliZZ0MQCJla2LVBmcgDqT/u8gN2spLoM7ctBYfMiXaNdQxtOrc0nDWte3K+2/gZIBnO+y/HVoZw4Yhsvs62K37x1mtwfGqVQ2V9fdOh8r7+UsRbF4ktGC8SGlVJBiqW8YUx9DpCPXldiBvLFzIFbnCrHs3U9tfusPmD9BLuZns/UtWt1Uj6H8jNNOmPTGXYhCE0yIQhAIQhARXqZVZjyBPwF5y22gnSeMG2Hrf3T/AITOb09py8jpg9G0bae3nhnJs008SPAXgacoKRi6+ICKWbYf7t4xkCxkHtHWuqL1ux8rAfUwlUuNxjVGLMfAcgOgkUNPCNQBzNvjN1gsGlMWVRoN7XJ7yYZY6m8fFWWfY5QWq3AIyruLjc9YjtHglpVAU0VwTYbAje3dqIF32Z46zEUqhvf2GO9/dP5GaUNOW06pUhl0IIIPeNROlUKmZVa3tAN8ReahEtXkim0hoY+hlU+5kSvtHiZGrtATwhv6QnifwsJsJjeFf9xT8T+EzZTpixkIQhNMiEIQCEIQIfGEvQqgbmm/4TOa0mnVWHWclB9Y225eHKcvJ8dMDl55PKZg05Ni8UrxETeUPZ7yj7SH1k+6R8/5y1zSDxugXp3G6a+Knf8AI+UJWZZ9Qehv8J0DB4kVEDKbhh8+njOfmSMHjHpG6MV6jkfEbQztf9jH9aoOdlPwJ/iJoeI8LSvlDFhlJtltzt1v0ExfBeJehqFyCQwIIGm5BuBtym14fxelU9lxf3W9U/A7ywJw3Zygu6lj/aJPyFgfhLhRARYM0pIkikYwYBoEh2kWsY4XjNRoDeFP66l/eJ+ITcTC4U/rqX94n4hN1OmLGQhCE0yIQhAIQhAicWr5KNVuiNbxtp87TltTQ+Q+k6P2qP8ARan+H8aznFQa3nHydumHT0RxogRQmGyCZ4DPWiIDhSeZIpDHBCKjG8BD607K3NT7J8OkpcTgKlP20IHXdf2hpNqskI8qac9QR5Ull2cwiVGdXF7LcWNra25GOcY4b6Egg3Rtr7gjkZES+zvGGRhTqElDoCfsHl5fSbLNOZib/g1bPRRjuRY+IOUn5TUInxLNPbxDSqLxt4HSJZoU3Qa1RD0dT+8Jv5zw+0v3h9Z0ObxYyEIQm2BCEIBCEIFD20q2w9vedV+rf5Zg+U2Xb0n0VLp6TXxym35zGnTScM+3XDp5eF4mFOZaKJibz0iIIgKFpluK13TEPlYrtsSPsiaYTPdpcOQ4fkwsfvD+VvhCUvh3GqudFZrqWANwL2JtvNehnN1aazhvaFCoFU5WHPUqe/TYyoZ7Ij9bU+7/AJhLTtU36lf7wfhaUvZnGJSZy5tcADQm+vdPOOcU9MwCiyLtfck7kwnxGVpueyw/oyeLfiMwtFSbAak6Ad5nSOH4f0dNE91QCe/n87xCJF4lo4BALNKjtGGk5lkSsLQqOzag94+s6JObVzpOkLsJvFjJ7CEJtgQhCAQhCBm+3g/o6d1VfwPMQ2s3Pbv/ALW/Sov5j85haRvOOfbrh0Ree25xxki1pXmGjbRBkn0E89FAimNYrDiohRtj8Qeok1qUZZYGRxnDXpnUXXkw1H8vOR1m4pNE4rBUijM1NdFJvax0B5iGdMjStJVCiWNlBY9ALn5Sx7KYNHFQuoa2UC/mT+U1uFpKosqhR0At9JU0hdneAZCKlT2vsruF7z1P0mnRBI1Ix0PNKeIEbJgXjbNCk1HkOsZIqGRahlDnD8Aa1QINt2PRQRfz1+c3kw3CcX6OqpO17N4HT5b+U3M3ixmIQhNMCEIQCEIQKztNhhUwtVT7uYeKesPpbznLqJI0nS+1tYLhagLZS9lHU3IuB5XnO3p3E4+Tt1w6Po1xPFOvhI9N7SQmomGzwqTxmjTGJzQhZaJLXiWaJJhHtoupTzoyk2zAi46EWiFj9OUJ4TgRRUqCTc3132A/KWlJpESP0zKJ9J48KsiIYsNKJDPG2MaLwvA8dpFN9/hJeS8RWp6SiuL6zovDauelTbqik+NtfnOevRN5tey9W9BRzUlT8bj5ERh2mfS2hCE6uQhCEAjGNxS00LtsPmeQEfmM7cYs+kSnewCZ/Mlh/l+ZkyuouM3VVx3HPWa5N7bAeyvh/GV1AaRaNF6AXnn+uxtqQjY0MWlSKJEBD6xuLZ43KC0AIWnoEIUsfSMARwGUPC8dR5HV44rQJ9N4uMUGkgGUJKGO0lgDFIekqPWe08Mc9GIkwqPWYCXPZPEa1FYgE5Sq36Xv57aSrK2BY+UhMMosJJeSzcdGhMpwLjxAy1SWXk25Hj1E1NOoGAKkEHYjadZduVmioQhKivxPGKSaXub2069LzB9qceK1XPbZQo56Ak/UmXvGuDsmYorOpNwFGYi/Ije3fMpiBrZtD0Oh+BnHK3qu2MncN4eryMW8YIjyG4sZmNC0CIm0UJUeWnlouFoQieiKtPbQPIq8IQPQZ6GibQtKH6dSPJiZEE8ywLmlrJSm0qKOKIFov9MMqLNnjeeVxxUDVNoVY1nFhrIGIe+0ZWtrdj5cpIWk7+zTdvuox+ghDVFbCXHBuKtSNjqh3HTvHfI9Lg2IbakR3sVX5E3+UsqHZmofbdV8LsfymtVNxpUxCkAhhYi415GErl7P0wBq/wAf5QmuWOFtEVaKsLMoYdGAI+BnkJUV2J7PYZhrRUfcun4CJjOJYNEZgosB3k/UwhM5RrGqGtWIO/0iKVdid+fdCExG62vAeDUaoJdSf8Tj6ES6HZbC/wDjP/sq/wCqEJ01HPdLXs1hR/VfFnP1aeN2Ywp/qvg9QfRoQjUN01U7K4W3/wCZ/wDZV/1yFV7P4cbIf26n+qEI1DdV+J4VSXZf3m/jKx8OoOg+ZhCZsalRa622kV3N94QkaWODoK24v5mXOH4ZSO6/vN/GEJZGbVthOA0Dun7z/wCqWFPgdBdqYP3iW/ETCE1pm2plHDInsIq/dUD6R2EJUEIQgEIQgf/Z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922" name="AutoShape 6" descr="data:image/jpeg;base64,/9j/4AAQSkZJRgABAQAAAQABAAD/2wCEAAkGBxQTEhQUEhQWFBUVFRcVFBQUGBcVFBcUFRUXFhgVFxQYHSggGBolHRcUITEhJSkrLi4uFx8zODMsNygtLiwBCgoKDg0OGBAQGCwcHCQsLCwsLCwsLCwsLCwsLCwsLCwsLCwsLCwsLCwsLCwsLCwsLCwsLCwtLCwsLCwtLCwsLP/AABEIAQMAwgMBIgACEQEDEQH/xAAbAAABBQEBAAAAAAAAAAAAAAAAAgMEBQYHAf/EAEQQAAIBAgQDBAcEBgkEAwAAAAECAAMRBBIhMQVBUQZhcYETIjJSkaGxQnKywRQjkqLR4SRDYnOCwtLw8RU0U5MHFjP/xAAYAQEBAQEBAAAAAAAAAAAAAAAAAQIDBP/EAB8RAQEAAgIDAAMAAAAAAAAAAAABAhEhMQMSQRNRYf/aAAwDAQACEQMRAD8A7jCEIBCEIBCJdwBcmwG5MzeO7W00rpT5Hc29W/IMx2Jvp5XmcspO1k200JFr40LSNQesNNL23IHlvK7/AOwD3P3v5Rc8Yaq7hMxQ7WLUYZLZftKT6/iL22nvFuNM6FaQtfcsbeWnL6zN8uOtxfWo3azj5saNCxY765b9RfpofG3S5jnZDtQKyqlS4ewsW3NxcXPO/I8/HfNtw6q62sCT7RB0YjZrkXU+HQDwkYfs3UKoWqBHX7QF9PdKiwI8555ln7bdNY606PEu4AJJAAFyToABzJmUqdqBhVZcQc2X2HuBfTQOTse/X47867Wdtq2JORLqt9FXpf2sp1Y97adAJ2vmnztiYOjUu2tN8ZToJ7DXTOedQi6+F7WHW/hNZOE4zgmIw5RvbVTmWqumVhqC43BvYcxpvedq4RjhXoU6q7VEDeBI1HkbjyjxZ22zLtc5NSxMhCNYjELTXM7BV0F2NhrpvOzmdhPAZ7AIQhAIQhAIQhAIQhAImq9gTa9gTYbm3IQqXsctr2Nr7X5X7py3Hdva+coLhgcrBEUAN0u5NjM5ZaamO0jjXampiGKULne2W242A6DX2zt3RnAYWlmy1bOzZjlPrU1vqdW9rpm25C2t6BsfUuSKBudyWA69Aep+Jkatjq/JKa+JJ+lp5rt09W+TH5FajnDKwGXXMRlN8p79NDz56zMYtnDNmqH1mbKoY6LfYja1rad8i4JKuQE3zMASVGUZSdgzH3det5XYlSmZ2ILKjDQltSSRqe4IPKZrN1tA/SKrYhhScAX2b1lAUAXA7+62pmjw/HK9L29R7ygVB8CMw+cymAuquxtuFU3tfQOxuetwPKX+Cq3UXPrADNpbWwO3nLeCLmn2jrMQVqBluM1gpt1uAAfLeWS8SZ9yzaHnkS9iNDYc7WuDp0mWqYdGNyLN7ynK3xEdpelT2WFQdG9V/wBoCx+EY3SWFdtHApA1BlV39R6ey1AMwB6EgNrKHszT9JiqNO1lLgkDUsFU1PWbmCBLvj3ElxVH9GrAUnLK6kj0dyhHMeq2lxoee0R2W4U9GvVrOAFSj+rNwQXyKg7/AHhr1i9tS6jV0ce5LA2canLoCFOoAPPQ8+h1lp2f7QUaNNktZFJbKPaQnUrk6E7W5nSZetjBQosVf0gAAVxbW+rG47iPhKfs3imqLUxFQD1D+rU6Fqh231yg6+QnS3XMc8ZtrcX2jdqno6gLHdgmmQls4Rcu5X1Neo7pB7WYjEVaAyP6WmtRqtx7YOW2VlA9kXbl9rUWEfwWRNAQxBuzixa5JYtfUMpN+8Xt3xjGcSpU2DU3s/2gozB/vIvPv0nLddtRoewuPZKQSpVWpTIBpsNchtrTvrdeh5beGzRgRcEEHYjUTjA4whc1MPSbO2hCsQp6saaE38f+ZM4LxWuKz+mugQJUQEWUDMQW532/4nfHOyOVjrkJWcP4urqCxAJ5j2T58vOWQM6y7ZewhCUEIQgEIQgE4322w/osZWQF1FS1VQoUhmYc7gkWIGxG07E7gAkkADcnQDznKf8A5YxlJ2p1KThmRWpuVJFlJBWx8ek5+TpvC8qAY8ZinRc99LFTsb/CeYtT6Mt1OVb82sWt8FMp8Nh2xBpinezKVckkZADcZiPh3275pOIYShlVa+Isi7IgAvpbXRiT/Ezz3W3S3hMxWLC0qeXQMgPgLTPcSVmRFQXLHM29gOh+XwljUxdMqlOij1FQEBnFtze2o1+EbNGq27BB0Xf4zO+WFbSwTCmquVpqAb6n7W40IFtx4AeMdw9WkFIRgQpuSNLZjp5cr90VxHAFEz01zsLFgwLkrsbC9+d/KU4Iw7I5XJfRlN7vTPter3b+Q6zXaL4VdjuOR5fGI4njlFElWFycujWJ19YA8ja88wlFPXGtwvIgKxNyHy2ttbbvlbj6LFqam4W1mewYa6tcHawG8knIa4kpyKjAkqpsGJJzVWGRC45gAG3hobWmhw3E6WGUYckAqFJuQoJvm0O+jXmf4SrVMSllznWplFixP9WvkLHWXXFux1WnQavWb0tXNnqKo9lSdlO5y9el+mu7+iPKvaaivsnMeQprfUnq1tz0Bnn/AFhr+uPRs2wsarDYDNYZVNyNNTqNpV4zGnD01sqqxH2VCkd+nO3P6SR2Tx6VHCVD6Oo5/VsbtSJvojKT6rG+jDwtreTUVL/RKtQXNU1h0GnnlvYeFjtJNKiqCxo5nsVu3rXAsRanpcetrp9dLx8DSZyGIpuvMEB9ug1Gtx5ctLysPhKw9m9Rf7SFD+1z+EbyThHwVBh6xawucqAFQBqACNARsfZB+kTWKmqwY2U0gGI3ALtqNJYV3CD9YyJy9Z0GvTeUQx9NqrsGSooULlDjUhmJW42Ook9q1o//ANNr0rPRYMmX1fRnKT99CSrDvGu+nTVdh62IrFnf1KaHKLZlzuNGGU8gdL9RaJ4Dwr0iqqG1Mas4N7km5Ck7nXymyoUVRQqiygWAHSdvHLZus5cXguEITswIQhAJT9qOPLhKOcjMzHLTW9rt39wlxKPjXZ4YqtTaq36umuiDcux1N+QsF799pnLeuO1mvrEPxPEYlSzgmylyCLqoAuctMaAD3j5yrq8DWpS0IDMu/LUdBOtHh1JaL01UIjIym3QqQSTudOs53gGui+FvhOFwuN5u3WWXpTcLpegw/wCj1FKG5zVKBBLXN7+sBa40sNhpeWHD+HIQbejrnXLm9WoAeWR9Gtrrcbz3FJcyvrC20zYtkXVPB0QcrjITsGBS57jex57ExVTgBPsVNOQZb/MESrw3GKqjK1qi81fXTx3llhMfSPsO2Hb3W9akfI6AeGWZ1E1SKnCSmhYaDMzWyqB5mZXtNw8NlDC5GVwNvVJINyOoB25qPPdYrGFFJrICND6RAXTQ3BZQMwtvsR3zIVKy18SRTa4qNmUncXPtf4RqB0AGl5Zj9ZqHwnhdcoCKZIUtTU3X1qYPqnU8tRJnFeF4ioi0qdEhnOVnOiqp3LNy0uNOs1RNrBRZV0UdwFhHVY981Mfq6ROC8FTA02NJGr13F2qWvtso6KOQ1J53nmGpVVdqtQXSrZKgb2+gYLb2QSRboSZbUWMnJVM16ppyrjHZDFVsQ7BAEU2R6jBQR1y6t8pXVOzORrVavkmnw3J+E7Rn7hFCpJ6f0YvB9q1RNKJq1lWzVW9XMFsoLE+sWsR4yBiuOYrEWvmVW2SmpJ6a93jedIVx0i79016I5y3Z1moDMjOc5JuhvlK3Hq26/SN9mMI61mJw9RUXKEzUyDf1szWIta2WdGapI9ZjJ+ONSr7hVamUtTGULutgCCdbkDrqbyZMrwKsRiAOTBgfIX/Kaqd5050QhCVBCEIBCEICKtMMpU7EEHwItOXcNTLdT9lmHwJnVJynCVMxqP7zu3xYzj5e46YfQwuYxVpyUo0iGE5uiA1CR6uFJloEkjD0xeTQhcLWomisQOm4+HKWNLhqek9LlUPYi4Fib23GxPfvLbD4dbRdSnLMU2irTGu0cpU44U1sI+adppkhFF5JprIwWPUnlEoJFeiiUaSEMqGAkWBFOsBKGnWRawkmsZErGArs6l8Rf3UY/EgfmZq5l+zB/XP9z/MJqJvHpnLsQhCaZEIQgEIQgRuJVSlGqy7rTdh4hSROZ4anlS3+9Z1UiYPtYiU66pTQC6ZmtoLkkCw2G3znLyT66YX4qwIho3XxQU63iVxaH7Q89PrOLoWTFUzC09tKi5wbaSWhvKzA3taWKbTSPKI1JkhTeN07DpPQwEIWacSacDXE8OIEodWPq0irXEdWqOsolZ9Im88Uz20qGqkgV2k6rKbiGMUaX1On/PSFTOAVsuIW/wBsFfzH0mxmd4X2dIZXqtqpzBF2uNRdufhNFN4sZCEITTIhCEAhCEAnNuN18+LxB90hB/hGX6gzpM5bjFtWrt79aofLO1py8vTeCFitTINajLBlvGzTnF1N4KmRtLEKbXjeHS0l0tjEgn8Nplh/L85ZLw++7t8v4Su4dVtLqlWm4ygvwhuTn5RpuFVPfPyl5Ta8dy6R6m2ZPDKnvn5fwiW4Y/vGaAnWeOI0bZt+FP75HnGxwlr61H/aP8Zo/Rz30UnqeylpYBhs7+bGSa9F1X1Sc3LXTzlilK0WovNSG1UKFR/bbyGgjGLwC2taXuW0rsTvLpNtTgquamjdVBPjbWPSu4BUvSA91mHzv9CJYzrHOiEISoIQhAIQhAJyzEtd2P8Aab6mdSM5TOXk+OmDzLHVpzy09DTk2cyT1dLxpq0batAn0KlpY0MTKOk0l0qkqLuliZZ0MQCJla2LVBmcgDqT/u8gN2spLoM7ctBYfMiXaNdQxtOrc0nDWte3K+2/gZIBnO+y/HVoZw4Yhsvs62K37x1mtwfGqVQ2V9fdOh8r7+UsRbF4ktGC8SGlVJBiqW8YUx9DpCPXldiBvLFzIFbnCrHs3U9tfusPmD9BLuZns/UtWt1Uj6H8jNNOmPTGXYhCE0yIQhAIQhARXqZVZjyBPwF5y22gnSeMG2Hrf3T/AITOb09py8jpg9G0bae3nhnJs008SPAXgacoKRi6+ICKWbYf7t4xkCxkHtHWuqL1ux8rAfUwlUuNxjVGLMfAcgOgkUNPCNQBzNvjN1gsGlMWVRoN7XJ7yYZY6m8fFWWfY5QWq3AIyruLjc9YjtHglpVAU0VwTYbAje3dqIF32Z46zEUqhvf2GO9/dP5GaUNOW06pUhl0IIIPeNROlUKmZVa3tAN8ReahEtXkim0hoY+hlU+5kSvtHiZGrtATwhv6QnifwsJsJjeFf9xT8T+EzZTpixkIQhNMiEIQCEIQIfGEvQqgbmm/4TOa0mnVWHWclB9Y225eHKcvJ8dMDl55PKZg05Ni8UrxETeUPZ7yj7SH1k+6R8/5y1zSDxugXp3G6a+Knf8AI+UJWZZ9Qehv8J0DB4kVEDKbhh8+njOfmSMHjHpG6MV6jkfEbQztf9jH9aoOdlPwJ/iJoeI8LSvlDFhlJtltzt1v0ExfBeJehqFyCQwIIGm5BuBtym14fxelU9lxf3W9U/A7ywJw3Zygu6lj/aJPyFgfhLhRARYM0pIkikYwYBoEh2kWsY4XjNRoDeFP66l/eJ+ITcTC4U/rqX94n4hN1OmLGQhCE0yIQhAIQhAicWr5KNVuiNbxtp87TltTQ+Q+k6P2qP8ARan+H8aznFQa3nHydumHT0RxogRQmGyCZ4DPWiIDhSeZIpDHBCKjG8BD607K3NT7J8OkpcTgKlP20IHXdf2hpNqskI8qac9QR5Ull2cwiVGdXF7LcWNra25GOcY4b6Egg3Rtr7gjkZES+zvGGRhTqElDoCfsHl5fSbLNOZib/g1bPRRjuRY+IOUn5TUInxLNPbxDSqLxt4HSJZoU3Qa1RD0dT+8Jv5zw+0v3h9Z0ObxYyEIQm2BCEIBCEIFD20q2w9vedV+rf5Zg+U2Xb0n0VLp6TXxym35zGnTScM+3XDp5eF4mFOZaKJibz0iIIgKFpluK13TEPlYrtsSPsiaYTPdpcOQ4fkwsfvD+VvhCUvh3GqudFZrqWANwL2JtvNehnN1aazhvaFCoFU5WHPUqe/TYyoZ7Ij9bU+7/AJhLTtU36lf7wfhaUvZnGJSZy5tcADQm+vdPOOcU9MwCiyLtfck7kwnxGVpueyw/oyeLfiMwtFSbAak6Ad5nSOH4f0dNE91QCe/n87xCJF4lo4BALNKjtGGk5lkSsLQqOzag94+s6JObVzpOkLsJvFjJ7CEJtgQhCAQhCBm+3g/o6d1VfwPMQ2s3Pbv/ALW/Sov5j85haRvOOfbrh0Ree25xxki1pXmGjbRBkn0E89FAimNYrDiohRtj8Qeok1qUZZYGRxnDXpnUXXkw1H8vOR1m4pNE4rBUijM1NdFJvax0B5iGdMjStJVCiWNlBY9ALn5Sx7KYNHFQuoa2UC/mT+U1uFpKosqhR0At9JU0hdneAZCKlT2vsruF7z1P0mnRBI1Ix0PNKeIEbJgXjbNCk1HkOsZIqGRahlDnD8Aa1QINt2PRQRfz1+c3kw3CcX6OqpO17N4HT5b+U3M3ixmIQhNMCEIQCEIQKztNhhUwtVT7uYeKesPpbznLqJI0nS+1tYLhagLZS9lHU3IuB5XnO3p3E4+Tt1w6Po1xPFOvhI9N7SQmomGzwqTxmjTGJzQhZaJLXiWaJJhHtoupTzoyk2zAi46EWiFj9OUJ4TgRRUqCTc3132A/KWlJpESP0zKJ9J48KsiIYsNKJDPG2MaLwvA8dpFN9/hJeS8RWp6SiuL6zovDauelTbqik+NtfnOevRN5tey9W9BRzUlT8bj5ERh2mfS2hCE6uQhCEAjGNxS00LtsPmeQEfmM7cYs+kSnewCZ/Mlh/l+ZkyuouM3VVx3HPWa5N7bAeyvh/GV1AaRaNF6AXnn+uxtqQjY0MWlSKJEBD6xuLZ43KC0AIWnoEIUsfSMARwGUPC8dR5HV44rQJ9N4uMUGkgGUJKGO0lgDFIekqPWe08Mc9GIkwqPWYCXPZPEa1FYgE5Sq36Xv57aSrK2BY+UhMMosJJeSzcdGhMpwLjxAy1SWXk25Hj1E1NOoGAKkEHYjadZduVmioQhKivxPGKSaXub2069LzB9qceK1XPbZQo56Ak/UmXvGuDsmYorOpNwFGYi/Ije3fMpiBrZtD0Oh+BnHK3qu2MncN4eryMW8YIjyG4sZmNC0CIm0UJUeWnlouFoQieiKtPbQPIq8IQPQZ6GibQtKH6dSPJiZEE8ywLmlrJSm0qKOKIFov9MMqLNnjeeVxxUDVNoVY1nFhrIGIe+0ZWtrdj5cpIWk7+zTdvuox+ghDVFbCXHBuKtSNjqh3HTvHfI9Lg2IbakR3sVX5E3+UsqHZmofbdV8LsfymtVNxpUxCkAhhYi415GErl7P0wBq/wAf5QmuWOFtEVaKsLMoYdGAI+BnkJUV2J7PYZhrRUfcun4CJjOJYNEZgosB3k/UwhM5RrGqGtWIO/0iKVdid+fdCExG62vAeDUaoJdSf8Tj6ES6HZbC/wDjP/sq/wCqEJ01HPdLXs1hR/VfFnP1aeN2Ywp/qvg9QfRoQjUN01U7K4W3/wCZ/wDZV/1yFV7P4cbIf26n+qEI1DdV+J4VSXZf3m/jKx8OoOg+ZhCZsalRa622kV3N94QkaWODoK24v5mXOH4ZSO6/vN/GEJZGbVthOA0Dun7z/wCqWFPgdBdqYP3iW/ETCE1pm2plHDInsIq/dUD6R2EJUEIQgEIQgf/Z"/>
          <p:cNvSpPr>
            <a:spLocks noChangeAspect="1" noChangeArrowheads="1"/>
          </p:cNvSpPr>
          <p:nvPr/>
        </p:nvSpPr>
        <p:spPr bwMode="auto">
          <a:xfrm>
            <a:off x="460375" y="1603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923" name="AutoShape 8" descr="data:image/jpeg;base64,/9j/4AAQSkZJRgABAQAAAQABAAD/2wCEAAkGBxQTEhQUEhQWFBUVFRcVFBQUGBcVFBcUFRUXFhgVFxQYHSggGBolHRcUITEhJSkrLi4uFx8zODMsNygtLiwBCgoKDg0OGBAQGCwcHCQsLCwsLCwsLCwsLCwsLCwsLCwsLCwsLCwsLCwsLCwsLCwsLCwsLCwtLCwsLCwtLCwsLP/AABEIAQMAwgMBIgACEQEDEQH/xAAbAAABBQEBAAAAAAAAAAAAAAAAAgMEBQYHAf/EAEQQAAIBAgQDBAcEBgkEAwAAAAECAAMRBBIhMQVBUQZhcYETIjJSkaGxQnKywRQjkqLR4SRDYnOCwtLw8RU0U5MHFjP/xAAYAQEBAQEBAAAAAAAAAAAAAAAAAQIDBP/EAB8RAQEAAgIDAAMAAAAAAAAAAAABAhEhMQMSQRNRYf/aAAwDAQACEQMRAD8A7jCEIBCEIBCJdwBcmwG5MzeO7W00rpT5Hc29W/IMx2Jvp5XmcspO1k200JFr40LSNQesNNL23IHlvK7/AOwD3P3v5Rc8Yaq7hMxQ7WLUYZLZftKT6/iL22nvFuNM6FaQtfcsbeWnL6zN8uOtxfWo3azj5saNCxY765b9RfpofG3S5jnZDtQKyqlS4ewsW3NxcXPO/I8/HfNtw6q62sCT7RB0YjZrkXU+HQDwkYfs3UKoWqBHX7QF9PdKiwI8555ln7bdNY606PEu4AJJAAFyToABzJmUqdqBhVZcQc2X2HuBfTQOTse/X47867Wdtq2JORLqt9FXpf2sp1Y97adAJ2vmnztiYOjUu2tN8ZToJ7DXTOedQi6+F7WHW/hNZOE4zgmIw5RvbVTmWqumVhqC43BvYcxpvedq4RjhXoU6q7VEDeBI1HkbjyjxZ22zLtc5NSxMhCNYjELTXM7BV0F2NhrpvOzmdhPAZ7AIQhAIQhAIQhAIQhAImq9gTa9gTYbm3IQqXsctr2Nr7X5X7py3Hdva+coLhgcrBEUAN0u5NjM5ZaamO0jjXampiGKULne2W242A6DX2zt3RnAYWlmy1bOzZjlPrU1vqdW9rpm25C2t6BsfUuSKBudyWA69Aep+Jkatjq/JKa+JJ+lp5rt09W+TH5FajnDKwGXXMRlN8p79NDz56zMYtnDNmqH1mbKoY6LfYja1rad8i4JKuQE3zMASVGUZSdgzH3det5XYlSmZ2ILKjDQltSSRqe4IPKZrN1tA/SKrYhhScAX2b1lAUAXA7+62pmjw/HK9L29R7ygVB8CMw+cymAuquxtuFU3tfQOxuetwPKX+Cq3UXPrADNpbWwO3nLeCLmn2jrMQVqBluM1gpt1uAAfLeWS8SZ9yzaHnkS9iNDYc7WuDp0mWqYdGNyLN7ynK3xEdpelT2WFQdG9V/wBoCx+EY3SWFdtHApA1BlV39R6ey1AMwB6EgNrKHszT9JiqNO1lLgkDUsFU1PWbmCBLvj3ElxVH9GrAUnLK6kj0dyhHMeq2lxoee0R2W4U9GvVrOAFSj+rNwQXyKg7/AHhr1i9tS6jV0ce5LA2canLoCFOoAPPQ8+h1lp2f7QUaNNktZFJbKPaQnUrk6E7W5nSZetjBQosVf0gAAVxbW+rG47iPhKfs3imqLUxFQD1D+rU6Fqh231yg6+QnS3XMc8ZtrcX2jdqno6gLHdgmmQls4Rcu5X1Neo7pB7WYjEVaAyP6WmtRqtx7YOW2VlA9kXbl9rUWEfwWRNAQxBuzixa5JYtfUMpN+8Xt3xjGcSpU2DU3s/2gozB/vIvPv0nLddtRoewuPZKQSpVWpTIBpsNchtrTvrdeh5beGzRgRcEEHYjUTjA4whc1MPSbO2hCsQp6saaE38f+ZM4LxWuKz+mugQJUQEWUDMQW532/4nfHOyOVjrkJWcP4urqCxAJ5j2T58vOWQM6y7ZewhCUEIQgEIQgE4322w/osZWQF1FS1VQoUhmYc7gkWIGxG07E7gAkkADcnQDznKf8A5YxlJ2p1KThmRWpuVJFlJBWx8ek5+TpvC8qAY8ZinRc99LFTsb/CeYtT6Mt1OVb82sWt8FMp8Nh2xBpinezKVckkZADcZiPh3275pOIYShlVa+Isi7IgAvpbXRiT/Ezz3W3S3hMxWLC0qeXQMgPgLTPcSVmRFQXLHM29gOh+XwljUxdMqlOij1FQEBnFtze2o1+EbNGq27BB0Xf4zO+WFbSwTCmquVpqAb6n7W40IFtx4AeMdw9WkFIRgQpuSNLZjp5cr90VxHAFEz01zsLFgwLkrsbC9+d/KU4Iw7I5XJfRlN7vTPter3b+Q6zXaL4VdjuOR5fGI4njlFElWFycujWJ19YA8ja88wlFPXGtwvIgKxNyHy2ttbbvlbj6LFqam4W1mewYa6tcHawG8knIa4kpyKjAkqpsGJJzVWGRC45gAG3hobWmhw3E6WGUYckAqFJuQoJvm0O+jXmf4SrVMSllznWplFixP9WvkLHWXXFux1WnQavWb0tXNnqKo9lSdlO5y9el+mu7+iPKvaaivsnMeQprfUnq1tz0Bnn/AFhr+uPRs2wsarDYDNYZVNyNNTqNpV4zGnD01sqqxH2VCkd+nO3P6SR2Tx6VHCVD6Oo5/VsbtSJvojKT6rG+jDwtreTUVL/RKtQXNU1h0GnnlvYeFjtJNKiqCxo5nsVu3rXAsRanpcetrp9dLx8DSZyGIpuvMEB9ug1Gtx5ctLysPhKw9m9Rf7SFD+1z+EbyThHwVBh6xawucqAFQBqACNARsfZB+kTWKmqwY2U0gGI3ALtqNJYV3CD9YyJy9Z0GvTeUQx9NqrsGSooULlDjUhmJW42Ook9q1o//ANNr0rPRYMmX1fRnKT99CSrDvGu+nTVdh62IrFnf1KaHKLZlzuNGGU8gdL9RaJ4Dwr0iqqG1Mas4N7km5Ck7nXymyoUVRQqiygWAHSdvHLZus5cXguEITswIQhAJT9qOPLhKOcjMzHLTW9rt39wlxKPjXZ4YqtTaq36umuiDcux1N+QsF799pnLeuO1mvrEPxPEYlSzgmylyCLqoAuctMaAD3j5yrq8DWpS0IDMu/LUdBOtHh1JaL01UIjIym3QqQSTudOs53gGui+FvhOFwuN5u3WWXpTcLpegw/wCj1FKG5zVKBBLXN7+sBa40sNhpeWHD+HIQbejrnXLm9WoAeWR9Gtrrcbz3FJcyvrC20zYtkXVPB0QcrjITsGBS57jex57ExVTgBPsVNOQZb/MESrw3GKqjK1qi81fXTx3llhMfSPsO2Hb3W9akfI6AeGWZ1E1SKnCSmhYaDMzWyqB5mZXtNw8NlDC5GVwNvVJINyOoB25qPPdYrGFFJrICND6RAXTQ3BZQMwtvsR3zIVKy18SRTa4qNmUncXPtf4RqB0AGl5Zj9ZqHwnhdcoCKZIUtTU3X1qYPqnU8tRJnFeF4ioi0qdEhnOVnOiqp3LNy0uNOs1RNrBRZV0UdwFhHVY981Mfq6ROC8FTA02NJGr13F2qWvtso6KOQ1J53nmGpVVdqtQXSrZKgb2+gYLb2QSRboSZbUWMnJVM16ppyrjHZDFVsQ7BAEU2R6jBQR1y6t8pXVOzORrVavkmnw3J+E7Rn7hFCpJ6f0YvB9q1RNKJq1lWzVW9XMFsoLE+sWsR4yBiuOYrEWvmVW2SmpJ6a93jedIVx0i79016I5y3Z1moDMjOc5JuhvlK3Hq26/SN9mMI61mJw9RUXKEzUyDf1szWIta2WdGapI9ZjJ+ONSr7hVamUtTGULutgCCdbkDrqbyZMrwKsRiAOTBgfIX/Kaqd5050QhCVBCEIBCEICKtMMpU7EEHwItOXcNTLdT9lmHwJnVJynCVMxqP7zu3xYzj5e46YfQwuYxVpyUo0iGE5uiA1CR6uFJloEkjD0xeTQhcLWomisQOm4+HKWNLhqek9LlUPYi4Fib23GxPfvLbD4dbRdSnLMU2irTGu0cpU44U1sI+adppkhFF5JprIwWPUnlEoJFeiiUaSEMqGAkWBFOsBKGnWRawkmsZErGArs6l8Rf3UY/EgfmZq5l+zB/XP9z/MJqJvHpnLsQhCaZEIQgEIQgRuJVSlGqy7rTdh4hSROZ4anlS3+9Z1UiYPtYiU66pTQC6ZmtoLkkCw2G3znLyT66YX4qwIho3XxQU63iVxaH7Q89PrOLoWTFUzC09tKi5wbaSWhvKzA3taWKbTSPKI1JkhTeN07DpPQwEIWacSacDXE8OIEodWPq0irXEdWqOsolZ9Im88Uz20qGqkgV2k6rKbiGMUaX1On/PSFTOAVsuIW/wBsFfzH0mxmd4X2dIZXqtqpzBF2uNRdufhNFN4sZCEITTIhCEAhCEAnNuN18+LxB90hB/hGX6gzpM5bjFtWrt79aofLO1py8vTeCFitTINajLBlvGzTnF1N4KmRtLEKbXjeHS0l0tjEgn8Nplh/L85ZLw++7t8v4Su4dVtLqlWm4ygvwhuTn5RpuFVPfPyl5Ta8dy6R6m2ZPDKnvn5fwiW4Y/vGaAnWeOI0bZt+FP75HnGxwlr61H/aP8Zo/Rz30UnqeylpYBhs7+bGSa9F1X1Sc3LXTzlilK0WovNSG1UKFR/bbyGgjGLwC2taXuW0rsTvLpNtTgquamjdVBPjbWPSu4BUvSA91mHzv9CJYzrHOiEISoIQhAIQhAJyzEtd2P8Aab6mdSM5TOXk+OmDzLHVpzy09DTk2cyT1dLxpq0batAn0KlpY0MTKOk0l0qkqLuliZZ0MQCJla2LVBmcgDqT/u8gN2spLoM7ctBYfMiXaNdQxtOrc0nDWte3K+2/gZIBnO+y/HVoZw4Yhsvs62K37x1mtwfGqVQ2V9fdOh8r7+UsRbF4ktGC8SGlVJBiqW8YUx9DpCPXldiBvLFzIFbnCrHs3U9tfusPmD9BLuZns/UtWt1Uj6H8jNNOmPTGXYhCE0yIQhAIQhARXqZVZjyBPwF5y22gnSeMG2Hrf3T/AITOb09py8jpg9G0bae3nhnJs008SPAXgacoKRi6+ICKWbYf7t4xkCxkHtHWuqL1ux8rAfUwlUuNxjVGLMfAcgOgkUNPCNQBzNvjN1gsGlMWVRoN7XJ7yYZY6m8fFWWfY5QWq3AIyruLjc9YjtHglpVAU0VwTYbAje3dqIF32Z46zEUqhvf2GO9/dP5GaUNOW06pUhl0IIIPeNROlUKmZVa3tAN8ReahEtXkim0hoY+hlU+5kSvtHiZGrtATwhv6QnifwsJsJjeFf9xT8T+EzZTpixkIQhNMiEIQCEIQIfGEvQqgbmm/4TOa0mnVWHWclB9Y225eHKcvJ8dMDl55PKZg05Ni8UrxETeUPZ7yj7SH1k+6R8/5y1zSDxugXp3G6a+Knf8AI+UJWZZ9Qehv8J0DB4kVEDKbhh8+njOfmSMHjHpG6MV6jkfEbQztf9jH9aoOdlPwJ/iJoeI8LSvlDFhlJtltzt1v0ExfBeJehqFyCQwIIGm5BuBtym14fxelU9lxf3W9U/A7ywJw3Zygu6lj/aJPyFgfhLhRARYM0pIkikYwYBoEh2kWsY4XjNRoDeFP66l/eJ+ITcTC4U/rqX94n4hN1OmLGQhCE0yIQhAIQhAicWr5KNVuiNbxtp87TltTQ+Q+k6P2qP8ARan+H8aznFQa3nHydumHT0RxogRQmGyCZ4DPWiIDhSeZIpDHBCKjG8BD607K3NT7J8OkpcTgKlP20IHXdf2hpNqskI8qac9QR5Ull2cwiVGdXF7LcWNra25GOcY4b6Egg3Rtr7gjkZES+zvGGRhTqElDoCfsHl5fSbLNOZib/g1bPRRjuRY+IOUn5TUInxLNPbxDSqLxt4HSJZoU3Qa1RD0dT+8Jv5zw+0v3h9Z0ObxYyEIQm2BCEIBCEIFD20q2w9vedV+rf5Zg+U2Xb0n0VLp6TXxym35zGnTScM+3XDp5eF4mFOZaKJibz0iIIgKFpluK13TEPlYrtsSPsiaYTPdpcOQ4fkwsfvD+VvhCUvh3GqudFZrqWANwL2JtvNehnN1aazhvaFCoFU5WHPUqe/TYyoZ7Ij9bU+7/AJhLTtU36lf7wfhaUvZnGJSZy5tcADQm+vdPOOcU9MwCiyLtfck7kwnxGVpueyw/oyeLfiMwtFSbAak6Ad5nSOH4f0dNE91QCe/n87xCJF4lo4BALNKjtGGk5lkSsLQqOzag94+s6JObVzpOkLsJvFjJ7CEJtgQhCAQhCBm+3g/o6d1VfwPMQ2s3Pbv/ALW/Sov5j85haRvOOfbrh0Ree25xxki1pXmGjbRBkn0E89FAimNYrDiohRtj8Qeok1qUZZYGRxnDXpnUXXkw1H8vOR1m4pNE4rBUijM1NdFJvax0B5iGdMjStJVCiWNlBY9ALn5Sx7KYNHFQuoa2UC/mT+U1uFpKosqhR0At9JU0hdneAZCKlT2vsruF7z1P0mnRBI1Ix0PNKeIEbJgXjbNCk1HkOsZIqGRahlDnD8Aa1QINt2PRQRfz1+c3kw3CcX6OqpO17N4HT5b+U3M3ixmIQhNMCEIQCEIQKztNhhUwtVT7uYeKesPpbznLqJI0nS+1tYLhagLZS9lHU3IuB5XnO3p3E4+Tt1w6Po1xPFOvhI9N7SQmomGzwqTxmjTGJzQhZaJLXiWaJJhHtoupTzoyk2zAi46EWiFj9OUJ4TgRRUqCTc3132A/KWlJpESP0zKJ9J48KsiIYsNKJDPG2MaLwvA8dpFN9/hJeS8RWp6SiuL6zovDauelTbqik+NtfnOevRN5tey9W9BRzUlT8bj5ERh2mfS2hCE6uQhCEAjGNxS00LtsPmeQEfmM7cYs+kSnewCZ/Mlh/l+ZkyuouM3VVx3HPWa5N7bAeyvh/GV1AaRaNF6AXnn+uxtqQjY0MWlSKJEBD6xuLZ43KC0AIWnoEIUsfSMARwGUPC8dR5HV44rQJ9N4uMUGkgGUJKGO0lgDFIekqPWe08Mc9GIkwqPWYCXPZPEa1FYgE5Sq36Xv57aSrK2BY+UhMMosJJeSzcdGhMpwLjxAy1SWXk25Hj1E1NOoGAKkEHYjadZduVmioQhKivxPGKSaXub2069LzB9qceK1XPbZQo56Ak/UmXvGuDsmYorOpNwFGYi/Ije3fMpiBrZtD0Oh+BnHK3qu2MncN4eryMW8YIjyG4sZmNC0CIm0UJUeWnlouFoQieiKtPbQPIq8IQPQZ6GibQtKH6dSPJiZEE8ywLmlrJSm0qKOKIFov9MMqLNnjeeVxxUDVNoVY1nFhrIGIe+0ZWtrdj5cpIWk7+zTdvuox+ghDVFbCXHBuKtSNjqh3HTvHfI9Lg2IbakR3sVX5E3+UsqHZmofbdV8LsfymtVNxpUxCkAhhYi415GErl7P0wBq/wAf5QmuWOFtEVaKsLMoYdGAI+BnkJUV2J7PYZhrRUfcun4CJjOJYNEZgosB3k/UwhM5RrGqGtWIO/0iKVdid+fdCExG62vAeDUaoJdSf8Tj6ES6HZbC/wDjP/sq/wCqEJ01HPdLXs1hR/VfFnP1aeN2Ywp/qvg9QfRoQjUN01U7K4W3/wCZ/wDZV/1yFV7P4cbIf26n+qEI1DdV+J4VSXZf3m/jKx8OoOg+ZhCZsalRa622kV3N94QkaWODoK24v5mXOH4ZSO6/vN/GEJZGbVthOA0Dun7z/wCqWFPgdBdqYP3iW/ETCE1pm2plHDInsIq/dUD6R2EJUEIQgEIQgf/Z"/>
          <p:cNvSpPr>
            <a:spLocks noChangeAspect="1" noChangeArrowheads="1"/>
          </p:cNvSpPr>
          <p:nvPr/>
        </p:nvSpPr>
        <p:spPr bwMode="auto">
          <a:xfrm>
            <a:off x="612775" y="3127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03648" y="116632"/>
            <a:ext cx="6715172" cy="1024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R="5080" indent="11113" algn="ctr">
              <a:lnSpc>
                <a:spcPct val="100600"/>
              </a:lnSpc>
            </a:pPr>
            <a:r>
              <a:rPr lang="ru-RU" sz="3000" b="1" dirty="0" smtClean="0">
                <a:solidFill>
                  <a:srgbClr val="051C2B"/>
                </a:solidFill>
                <a:latin typeface="Times New Roman" pitchFamily="18" charset="0"/>
                <a:cs typeface="Times New Roman" pitchFamily="18" charset="0"/>
              </a:rPr>
              <a:t>Обслуживание </a:t>
            </a:r>
            <a:r>
              <a:rPr lang="ru-RU" sz="3000" b="1" spc="-5" dirty="0" smtClean="0">
                <a:solidFill>
                  <a:srgbClr val="051C2B"/>
                </a:solidFill>
                <a:latin typeface="Times New Roman" pitchFamily="18" charset="0"/>
                <a:cs typeface="Times New Roman" pitchFamily="18" charset="0"/>
              </a:rPr>
              <a:t>муниципального</a:t>
            </a:r>
            <a:r>
              <a:rPr lang="ru-RU" sz="3000" b="1" spc="-70" dirty="0" smtClean="0">
                <a:solidFill>
                  <a:srgbClr val="051C2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b="1" spc="-5" dirty="0" smtClean="0">
                <a:solidFill>
                  <a:srgbClr val="051C2B"/>
                </a:solidFill>
                <a:latin typeface="Times New Roman" pitchFamily="18" charset="0"/>
                <a:cs typeface="Times New Roman" pitchFamily="18" charset="0"/>
              </a:rPr>
              <a:t>долга</a:t>
            </a:r>
            <a:endParaRPr lang="ru-RU" sz="3000" dirty="0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082159131"/>
              </p:ext>
            </p:extLst>
          </p:nvPr>
        </p:nvGraphicFramePr>
        <p:xfrm>
          <a:off x="0" y="1484785"/>
          <a:ext cx="9144001" cy="2303433"/>
        </p:xfrm>
        <a:graphic>
          <a:graphicData uri="http://schemas.openxmlformats.org/drawingml/2006/table">
            <a:tbl>
              <a:tblPr firstRow="1" lastRow="1" bandRow="1"/>
              <a:tblGrid>
                <a:gridCol w="4355976"/>
                <a:gridCol w="936104"/>
                <a:gridCol w="864096"/>
                <a:gridCol w="936104"/>
                <a:gridCol w="1008112"/>
                <a:gridCol w="1043609"/>
              </a:tblGrid>
              <a:tr h="1484604">
                <a:tc>
                  <a:txBody>
                    <a:bodyPr/>
                    <a:lstStyle/>
                    <a:p>
                      <a:pPr algn="l">
                        <a:lnSpc>
                          <a:spcPts val="915"/>
                        </a:lnSpc>
                      </a:pPr>
                      <a:r>
                        <a:rPr lang="ru-RU" sz="1200" b="1" spc="-5" dirty="0" smtClean="0">
                          <a:latin typeface="Times New Roman" pitchFamily="18" charset="0"/>
                          <a:cs typeface="Times New Roman" pitchFamily="18" charset="0"/>
                        </a:rPr>
                        <a:t>РАСХОДЫ </a:t>
                      </a: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(по</a:t>
                      </a:r>
                      <a:r>
                        <a:rPr lang="ru-RU" sz="1200" b="1" spc="-65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разделам,</a:t>
                      </a:r>
                    </a:p>
                    <a:p>
                      <a:pPr marL="4763" marR="179070" indent="0" algn="l">
                        <a:lnSpc>
                          <a:spcPct val="100000"/>
                        </a:lnSpc>
                        <a:tabLst/>
                      </a:pP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подразделам</a:t>
                      </a:r>
                      <a:r>
                        <a:rPr lang="ru-RU" sz="1200" b="1" spc="-7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spc="-5" dirty="0" smtClean="0">
                          <a:latin typeface="Times New Roman" pitchFamily="18" charset="0"/>
                          <a:cs typeface="Times New Roman" pitchFamily="18" charset="0"/>
                        </a:rPr>
                        <a:t>расходов  бюджета</a:t>
                      </a:r>
                      <a:endParaRPr lang="ru-RU" sz="12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2017 год уточнения №2 бюджета №1 (</a:t>
                      </a:r>
                      <a:r>
                        <a:rPr lang="ru-RU" sz="11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РСД №57/8 от 21.06.2017)</a:t>
                      </a:r>
                      <a:endParaRPr lang="ru-RU" sz="1100" b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vert="vert27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2017 год уточнения №2 бюджета №1 (</a:t>
                      </a:r>
                      <a:r>
                        <a:rPr lang="ru-RU" sz="11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РСД №116/11 от 13.09.2017)</a:t>
                      </a:r>
                      <a:endParaRPr lang="ru-RU" sz="1100" b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vert="vert27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Отклонения уточнения №2 от уточнения №1 бюджета 2017 </a:t>
                      </a:r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года</a:t>
                      </a:r>
                      <a:endParaRPr lang="ru-RU" sz="1100" b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vert="vert27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2018 </a:t>
                      </a:r>
                      <a:r>
                        <a:rPr lang="ru-RU" sz="1100" b="1" spc="-5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года </a:t>
                      </a: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первоначальный принятый бюджет (РСД № 167/26 от 08.12.2016 )</a:t>
                      </a:r>
                    </a:p>
                  </a:txBody>
                  <a:tcPr vert="vert27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2019 </a:t>
                      </a:r>
                      <a:r>
                        <a:rPr lang="ru-RU" sz="1100" b="1" spc="-5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года </a:t>
                      </a: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первоначальный принятый бюджет (РСД № 167/26 от 08.12.2016 )</a:t>
                      </a:r>
                    </a:p>
                  </a:txBody>
                  <a:tcPr vert="vert270">
                    <a:solidFill>
                      <a:schemeClr val="accent1"/>
                    </a:solidFill>
                  </a:tcPr>
                </a:tc>
              </a:tr>
              <a:tr h="315595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Обслуживание</a:t>
                      </a:r>
                      <a:r>
                        <a:rPr lang="ru-RU" sz="1200" u="none" strike="noStrike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муниципального долга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503234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Итого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7452320" y="1268760"/>
            <a:ext cx="1500199" cy="1428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млн.рублей</a:t>
            </a:r>
            <a:endParaRPr lang="ru-RU" sz="15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3" name="Схема 12"/>
          <p:cNvGraphicFramePr/>
          <p:nvPr>
            <p:extLst>
              <p:ext uri="{D42A27DB-BD31-4B8C-83A1-F6EECF244321}">
                <p14:modId xmlns="" xmlns:p14="http://schemas.microsoft.com/office/powerpoint/2010/main" val="1409010106"/>
              </p:ext>
            </p:extLst>
          </p:nvPr>
        </p:nvGraphicFramePr>
        <p:xfrm>
          <a:off x="129695" y="2776644"/>
          <a:ext cx="671514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3" name="Рисунок 22" descr="c0c871a7a02b8b39d31efc2c46bc6e8f.jpg"/>
          <p:cNvPicPr>
            <a:picLocks noChangeAspect="1"/>
          </p:cNvPicPr>
          <p:nvPr/>
        </p:nvPicPr>
        <p:blipFill>
          <a:blip r:embed="rId6" cstate="print">
            <a:lum contrast="-10000"/>
          </a:blip>
          <a:stretch>
            <a:fillRect/>
          </a:stretch>
        </p:blipFill>
        <p:spPr>
          <a:xfrm>
            <a:off x="6715140" y="3929066"/>
            <a:ext cx="2393357" cy="292893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707C3E-EA26-4ADE-B158-97DC83AF1FAF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pic>
        <p:nvPicPr>
          <p:cNvPr id="14" name="Picture 2" descr="Похожее изображение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42844" y="214290"/>
            <a:ext cx="1093372" cy="8407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AutoShape 2" descr="data:image/jpeg;base64,/9j/4AAQSkZJRgABAQAAAQABAAD/2wCEAAkGBxQSEhUUEhQUFBUUFRUVFhQVFBQVFhcUFBQXFxQUFxUYHCggGBwlHBQUITEhJSkrLi4uFx8zODMsNygtLisBCgoKDg0OGhAQGiwkHCQsLCwsLCwsLCwsLCwsLCwsLCwsLCwsLCwsLCwsLCwsLCwsLCwsLCwsLCwsLCwsLCwsLP/AABEIAOAA4QMBEQACEQEDEQH/xAAcAAACAwEBAQEAAAAAAAAAAAAFBgIDBAcBAAj/xABHEAACAQIDBAcDCgEKBgMAAAABAgMAEQQSIQUGMUETIlFhcYGRMqGxBxQjQlJicsHR8DMVJENjgpKisrPhNDVTc4PxFiWT/8QAGwEAAQUBAQAAAAAAAAAAAAAAAgABAwQFBgf/xAAzEQACAQMEAQMCBAUEAwAAAAAAAQIDBBEFEiExQRMiUTJxBhQzYSM0UoGRFSRCodHw8f/aAAwDAQACEQMRAD8AfLVRLJEinGyVtSim5cDviOTlMJvK57XY/wCI12tqpRox+xx1691Z/c07QHCrKWCs+w38nU1mmT8Dj3g/AVga1D3RkdBpM+JIezWEa76PY+FECXYTiv4qmh0DINzr1aJjIBJxPjVeRIy4UwJ7akIVt4l+nHeg/wAzVRuey/b9GZaqllHmJHUbwNOhvIL3a/h08gg0FpgTzL1h4GnFEg2hpEqZOhGIJSDPCnZTjnqimEz5xpTgnkdMEyTLenGRUaZjluUUwhjArVMYjakIpnNgT2A00pNcoKMdzUfk5tJh0DI6AhJUEgBNyCSQwv4g11OiXbrUG34eDmdatXbXLps+2iugrWp+cmU+MM0bkTZcXb7aMPSxHwrL1iOaG74NbS5+9o6UOFcydAyUXA04JbhR7P4qmh0Aw846tH4GADizGq8iXssU0IJYtIQsbzD6ZPwH3GqVz2XrZ8GOMVULR7OOqfA04PkDbrjqsOxj8TTyDfCD1MAROjDzp0PE9nHCnYaPiKEcqB1pBnwbsphYJDjSEz6SnBwVxCmwGWSi1IZFTjWkOSzUwhmXhWqYx4wpDPoxbUfLFIexGPupp/SWLdZqx+4h4NM2Dw7c0aSM+F84+Naf4fre+dP+5V/GVsoXEZ/JXjx1RXVxOJkY9izZMVC39YFP9rq/nVe/p7qMl/cvWMttVHWhwrjjqGTi4Gn8AF2GGg/FU0OgWHrdWj8DADGCz+NQSJInyGgGLxSELe9C/SR+DfEVTuS7bA+OqZbZZILqfCnBAe7R1kHY7f5jTyJJdDDamZGVyDUU6HieyLY07JEe/pQiKJBrpSCR6iXpCbwSQWpheD5xSEiqI60gi6UXtSGRQy0hz61IQ0qNK1DFPDSHQI3nbLhZz/VOPUWoZv2l3Tlm4ghN3b62EnTnG0co8L5W+NHpFXZfRX9SLn41tnO3jUXgjjx1a7yOZdHl0wFOxWzDipDDxBuKVVZi4PyS0JYkmdlhcMoI4EA+R1riJrEmjr004ouipvAxdh+A/F+dTR+kBh9eFGMAtpixB76hmiSJVEajCaNIpmB5F7eoaxH8Q+B/Kqt30i5adsGJVMuFx4HwphgDu9/El/GfjRS6D8DFQkRXKbFfH8qJBRLJFvrTskI5aEcgRrSEfBgKQ6PQb0hmfGmEjMDThl2bSkIrakIlkoRDMgrVMU8pDoA75X+ZzW1JAHlmW/uvUVZ4jk0NK/mYCjuU30/RnhLG8fmVuvvX31Vp1PTqQmu00dT+I6Hq2Ml8EtpDq/vlXpVNpr7nh9RY48g6DZTygsLKg9qRzlQduvPyqne6nQtU1KWZeEXrDT691LFOJ0rYEqth4yrZhkADWtfLpe3LhXJ+p6jcjqJUXR9ku0E4aPHBH0e7OnDhwP6OXIfGyt8GFTJYSAfeBlThRDAbay6VHNEkTFh2qENmxaZggLexdIz94/Cq10spFm24bBEdUS6XW0pxgFsMWmlH3j8RTy6D8DEKEiITL7PjRIdFzGwogyC0LCRXJxphyhxpThItg4UwLJkUwkZSKcNEgaYR9fWmETz0sCGVK1TFPGpxLGeQHvdPkwshIzXstr2vmNvPjw7qq3GXBI0tKjvuYvOEhS3c2PiBJFL0ZRVdWLv1AADqetaq3M1sgss6rUtRto0ZQlJPgMbwyQYdiSvTO/0iqerGqvcqWPFtK1J6vcOkqMFtaWH8nF6X+GleTdWo/bngXIek2gzqzkFELxooAQZT7ITvHA9tZNSe175PL+fJ2FSjS0+inSivhj/sRkyEIQVzXBHCzANf31bsZt0/d2cjfuUqjlIKQmryKPaAG7OP/wDsMbAebRyr5Iqt+VaDh/BjIgUv4rR0ePhUD7DBm1V6poJBxBGENQEuAglMNgD71j6Nfxj4GoLjomt+wHHWei+zQlOAwBs02xco8/cKIk8DGKAiITcvEfGiQSIOxog8F0R0oWOVz0kIpK0mFknHTDMsBphGYoaQRORNKcSIBqEcttTiGNa1DFPGpxIWN+NovBEhjsGMgAJANuqdRfnVzTrSF1U2VFwVru4nQpZg8MSJMU8pvI7OfvEn/wBV11KzpUYJRivucnXrVKj9zbDko+c4S39Lhhp2vB+ZU28q4/XbJ0avrRXtfZ3v4P1hRat6j+xPdcOMOSUcqDmikhytJGSNVK8bHv7eVcvX2OaTf9jqNR2zrYTxnvPCf2Ce6uL+kmj4ECNzoASzg5yQNBy0rSsuUYupUkoxkvt/gaojWgvJieTnMOP6HbxJ4O/Rt4SRKB/iy1t04brNZ8FGb218o7hFwFZn7suMw7RXQ00goi9hTrbvquThSOmABW9I+h8HWoa/0k1H6hfiNZqL7NCUQDAODW2MfwpyTwMgoSIrn4eY+NEh0Q50RMXRcKFjEJeNOhFb0hH0dCOWCmEQ50455OKYSIqKYIllpxhjStQxj5qT6Ysidv7GHOGjZwgaVrueC9XifX31raXJwk5L4KF8t8FFn2M3ViXDdJCekGUMJbjVterlvYKdOGoNXY6jVVbMuusFSWnxdP29gKCY4Zs3F0Oq/VsdGU9ulxartxRd5ScX9L6+5QpT/J1E8+9GjAdDDK6dJiAs4DRCLgyNwXQXzDUeVec3dCcJbWlmPGT1GNxK+toVo44XOQlsWDo8TquQmMDLxATMWjU/eABv21JY1cvBQvpqdDC8DfFWv5MWUcYZyfbxtthj/Xw/BK6C05tf8mVXeK6P0JFwrIZeMuOXShkFEWotHYd9VywE4qYAG7zj6A9zL8f96hr/AEktH6hdirNRoM0R04DAiaYxvwiixwSeBhoURlc/DzHxokJE1UEU4Z7GthamY5CZadDlbCmYj2hHJCkIqHtUgvB7iKQkQRr0hFt6QhgStQxT1qTfAgfjMPCzr06K+jKhIBKuRoQDw4HWrFCc4L2gzpxqPB7jZpyipGi6FSM2UKVQ9YIAdOR1tUyeZZl2P6eGtvaA0OGw8LzZlE+YXXMV0ZrEJcmyt7Wp42PnpwqVqiilwkZNRUIyk3zJiVDjGKNkOSSAtJGRx6JzaRR+E2I86ztdsdm2r4ff3N38MXkZTlQqP2vo37v7wAyQo9yzOS8jG5Z26qqO61q52FHbNSidHqFjiLlDhHR4jp5VrR7OWaaRyfeX/mzf96D/ACx10Vn/ACv9mZNx+sj9DRcKx32X0U4saUMgois+khqCRYXQRhNMAYd5B/N3/s/5hUNde0lpfULMVZpfNMdOMwMYz880F7qOHnRJNhbkkM0eH7T5D9amjbtlV1sGLaOKijFmLX+6pb4C1SflsCjVyVYXaCMbKb+It51HKlgsKeTWpqFhpHklMOVFqTHPkphFi8aYRTfWkEeyjTWnGPlItTMfBHNTZEMaGtUxT1qccX9upLN0sGGIWboQQTf2WchsvY3VtfiKlxKMd40KijUwzBg/nUOz0iljIMTkPIDmIgLFuWt9beFXrFxqVG5L7ZKupzltcqRPEYiKWJgrA3Ui1wDpzsRe441txg4PGDmNzfnk55HijFKr8QD1h9pToy+YJqzeUI1qDhIu2dZ0qsZrtG6TDxYVwzEyOGDRoAVyrmBVpL8/u91cTZ6fVudzj9MXydtf/iFOEaaXL7Or4ZrgEcx8aPG2TTM3OUcr3o/5q3/dw/8AljrobL+W/szJueKyP0LDwrHfZfI4kaUzHQqYoWk8aryLEXwb8OabwCZd4B/N5Pw/Ag1HV+gkpfUKkJrLNA1RU8VkT6LenjS5A1OhbgW7geytCnFRRVbyyWDmaT2M3p+dSpjbMm+DYYvmkOY8gb6UMmySGEVY7ZqjrKApHMaVE5fJJt4yih2swU6Ei/ce2hrU1jKBpTecMqlNVMFkpIpZEepTCLRTCKJONILwTl4UhFSNpTMcjamHGZDWsYZNqTS8i8GDZ+JSPFTPIGCrDHmkZbRqqliAH5sS/Duq/Sg501t7yVqs4xeX8Hs+2UmLrg1bEFwRopCKWFuu7cPDsq1+WlD3TeGV/wAwqnthyKG9ezI8POY4jpkUsvHKxGo/PWtyyqyqwzMxb2nGlPC4b8C7FhhEpxMgFgSIUPB5B9a3NV4+NZOt6j6f8Cn35N78O6XK7qJyXtiYcPN84UxSNeTUxSMfrNxjJ7CdR31h2N47eWM+19/+Tptb0n1YKdKOHE6nu7MWgjJ0OQAg8iBYj3GjqNOo9piR+nns5rvc+XaTt2NC3oiH8q6Gx/lv8mVdfqn6HwjXQHtUH1FY8+y+iWIGlCEKu0xaQedQTJ49GvDGh8DFW2xeCX8DfCo6n0B0/qE+A6Vlmii52NrAXJ099T28csiqPgY4NiqFBkNzbW3DTlV6fCIKfZvw4VRYC3dQImZeXo2RpA3aCEjh51FOJPF8A5lDFO1Tr4EWNO+YEb4kbVwCcxf1qklkNz5J/MY/siltFvZ98xT7IpbRbmeNhE7BS2i3M8+YJ9kU2wf1GeNs5Dy95pbBvUZU2yE7/WmcA1VI/wAkJ3+tDsF6ppTjWoZhN6XAvAhbdkjTFu0pDB8qhdXCIiDMcgI6xbQdnGtS09erDFNfT/2Z166dNpzecg6Pbk0cZiicxx5maymzHNwuw46eFdHG0i8Sq8tIwXdTWY0+EX7EwQfNNMxEKe0x9p2P1FvxJqjqup07Okow+t9fsXdK02rf1UnygDvHtBp5bkBVUZUQcEQcAP1ricuUnKT5fZ7FbWdKypKlHjgtzrPhAiRWeADrgC7OTwFtdQCfKoVFxqNt8MypKVK43Z9r8DnuJj+lw6km5VmU95HP3itOjgwtQpKlVeOmIu/P/HTf+P8A0lrqNP8A0cHM3n6h3XcnGdNgsO/MxAH8S9VveDWZcw21GXKE90EGpRpVcmFfbK9YeNRVCWBbhTUa7HZLaQvE47UYeoNBNcMem/cI+HOgrK8mmjZFy8R8amovE0BUWYjYs+g7CLg1fk8orQ4YDxe9IicqEDjna5IF7XIHAd5pJhsLYDayzKWTgvEdnOlkLaJm1d5pXlKqQFAJEdmuQPrXCm3maT6GceQlsvENZekGV25W5Am/uqBvCYbQc+cVXyLB984pbhsHnziluHwROI19PzpbhYLFnpZGwTE9OmLBNZacFolnpCwZhVwpk3NOll4Fx0zm+2NjSSTzyw2lBc5lTWRCNLMnG2nEVvaZq9vGKoT9skZOq6ZcRaqqLcX0Zdl7NMrkHqIgzSORbIo43vz7BWnf6nTtqLqJ5b6X7mTZWNW7rqlFcmyfEfOZY4IhliUhI18TYyN2sdTXn1atOrJ1Z9nsVjp9LTLXKXKXIX3rx0WzkWGBFaRluSwvp9puZJ7Kz6UHXeW+DNt6dW/m6lVtR/YXMNtB5UvKEUHUBFygdjkX1PZ3D7wqxOmk8RHrUIU29rbDG5dkeZA17vmbSwD2AcA8/q61q2cnKBi6hLc02KW+/wDx83/j/wBJa6vTf0zm7z6zqXyPY7Nh3iPGNgwH3XH6g1X1SntkpBWFTMXEf2rLNF94Frbq8PGo6iJYM8wh0qEJmjEi6MO4/Cmk+GBHiQgYbgKy5dmrHo2wuRwNj2jiKaLw8jhbZ+IZ7pINFtZu0MP9q0E8xIdqTyVTbsQ5g9i1mDjXTMOBt5870S4ElkK7Nw4S4AAuNQLeV/Wn7CkYYYA3G1xxFDnAeAJvBtRIPpHOVFFr2J52HDtJFROm5cIGUlFZZ9s7bsc65o3DD3jxHKq9SnOHaBhKMllM2fPBUYbR4cXS5HwUvjdRSyNguXGUsiwXJjKWRYLkxdOpDFvzsU+4bBoU1omeWOaTY5yvageLFSEFlbOWUg62bUG4rOcotNHodiqVW0jGSzhDXi51MawYknPLEhlkUdZXDFo8wHtWBsa0bfTa1zab4f8AFvCZ5/X1WhY6nupx4AuFwcmFxUVwG64KMCMrqeBDeFZlVNJxlxL4O4d3RvrSUqb4aNvygbHMmJSXXo2WzcAQy8E7r348OPZVe3qKMGvJl6fdqFs6T7zwKW0sX9JHGn20J429oFVtyHP07KtQjiLk/gkcP4cpM37tzMm0pEHsEufAkjX8q0LRrajGv6adGM0C99j/AD+b/wAf+ktdVp36a+5yd39Y0/JhtHosUgJssimM+J1U+o99WNQpbqLfwU7SptqYO1mub6Zvdi9t9dKCoSwMuDOlQBM3ONDSa4BX1HPo9Ce4n41lz+pmpD6UaYzQBGtdoiMqGNszAKbfWOgB7BVui5SInjIcgfnVhDpoC7wbZkwqmRAsl7kodG0FhY8OVHGLBnURh2Dt/pMzTFQ7NoBoApGi68Tx9aUoiVRgH5UMQPm7JzYoB5OrH4U9GPvyBcP2HPtkYh0CshKsNNKv1KaqcNGbCbiNmC3kbhKP7Q/MVnVtP/pLlO7/AKgkm11bgwPu+NU5W9SKLKrRfR6+NJqHa88kmcm6CcnwpNDo3RMaAct6Q0hz7pjSGGOtYyyyU6eVA0PjJz/CzDGYxWZcqRreTuWK7G/i2nnWZSpPLiu5M7OtP/T9Pbb7K8ZiTK7OeLEn9PdYeVek21FUKUaa8I8cr1XUqSn8s2bPxoy9FMueE8vrIftIeR7qz9S0eNzmceJGhper1LOa54+DbisWYwI5m6WGTqxTdv8AVSdjdhNcDXs505NNYa/7O6hUpXdNVaHDXaF+HZmHw7tiJJs9iSqm2bN3gak3p3UqTioRQUq9asvTxgG7vzWxKSuLNOz5F+4AWLeFxYeFbNpRljMel2VdTrwhGFBdmPfKQNjZGHMR8QQf4a8QeFdVp6/hI5K6+tmrZEpXKymxWxB7weNakoqUXF+TKb2yyj9A7IxongjlH11B8DbrDyN65KtTcKjg/B0lGe+CYP28vVqCRYgDcCdKrsNhDlS74A6OYYraiozgdazsL8vaNBHTpzeSz+bSjgF4rbUh4HKO79eNXqdhTgueytK6k+mJ+8W2JG+u178cx0Pb40bpQisJAKcm85Ok7m70vNAGlU5lORz9pgoNx5EetUK0XFl+hNTWDVJsXpWMknSyBtQoYqLdmmo9aHfwT7EnyXJu6lrmBEA1zMSzXHexJ7KaUn0E0sZOdfKFj+klVVNxbN43OVT/AITVu3p4WWZ9zUy8C9giRfxq6n8lNh7D8NaIZlxhHhTOCfY6k10Zl2xlJUXZe2qVxap9FmlcNdjzsuNmjVlUsrAEMtjceWtY847HhmjCe5ZNykjirj+yahwEmXpMnNgPHSlyLJZ00X219RS5FkPXrVM0jj5LRub2sjG/ZZTrUcuiahDdUiv3ELZrGPBtIx6+KfLfmY4zdj5tVnQrX1bre+oln8ZX22EbeLM1duuDzlcE4n1p9ueRJtkNp43J1XGeJwM6e8MvYw5Gs6/0+ndUspe5eTS06+qW1ZSi+PgXv5N+lOY3iA6QyD60ZOhH3jwt21x8KE3U9JLk9Gnq9N2zqpYbK5cczYqOQWS0iKg5It8oHleus/Jxt7Xav/pxKuZVq++RZvXf53Jcgmyajh7C0WntOkkvAN1BqWfk1bMPVHhWquFkxp/U0dW+S/aeZHgJ1Trr+EmzD1t61harSxJVF57NXTauU4PsZ9srdT4VjSRrwAeAOlV/JKT25ijHhZnHFY2t4nQe81JTWZkU+DjofTy95rVUcdMrNmad9DTNjpC88AZrnXXQULSY50z5Ltl9Ph8Sq/xInR1BPESIQVPZfohbvWq1enlE1GeyRsm2jLhywW+nFX0y9xrOcdppxnvLditPjRmkOWHW9tC48eQqenTz2Vq9bbwcu3inE2KldfZzkKOxE6iAeS1oRWEUG2+TEi9Ud5v76LAgzCdBRIFn2Nl0t5UmPHIKkdTovAcTwUW7T+VRSDR0PcHF5sMRr1JGA48CFI95NYt7HEso0bd8DL87t9Yjx0qo8k+SxMd94H0ptzHLPnY+76Cm3CCNahnGbb9zhZQOJjZR4sLD41FUeItlmzaVaLYl7XlUOIxosKiJezq+0fNr11eh2no2yk+5cnJ65du5upc9GVLnuHvPhWyzKLIWHCheR0Y94B1R4UUXhYDp/ULceLfL0eY5L3y30v21B+VpeoppcmpKrNw254KMebWPYQfQ014t1JjWz9wQ28g6VivCyd/FFNYmlV9s5U2dJqFpusoVo+Hh/wBzZso9UV0XjBxtRYmxm3Y2n83xMcnK+Vvwtof18qr3lL1aeCS2qbJ5Ot4/VSfSuVmsHSU3kXsEarMsAzf7EhcGVvYuwFu0DU/lU1vHLyQ1DlrPoPAfCtDJXwUk3FIcyRwC5psCYz7obdmwa4r5suaaVIFTTMFytLd8vOwagkssWeDXhMNiMQl5JWldgbtIASDzUm2gvy4d1WVbwksgfmJx6LsPvNNho58PIemAjcJKFAaOQiyI1hYrr5WHG+kEqcYsOM3Ls58kP77raUsDoqBu+Xkpt6f70w4QmmyISfAd5NE+BuwSjtK+UEhR7bD3ge+o+QujamGBAuLW1C8lHae+nwJMc/k8xAVZlH2lbXsta4rJ1COC/bMc1l7l8hb4VnFsuR15oPfSUgcFv0f2F9BT7kNyaWNaLKJi3ixfRYZ3te2WwPC+YW99j5VLQt/XqKHgirVXSg5rtHP4mvqdSdfM8a7eENkFH4OMqTzJyfZOOXWx/d6PA2TQvGmY5m26vUFKm8EkeJIUYzrT55NGXR9tAXU+FRVVmLQqHEjXNJ0mvbHH/piuLVV0rpSXeT0axoq506UP2f8Ak37J9kV28ZKaUkeYXENtRxfgMItxwp2RI6du5tPpsIgOrJ9G3boND6WrmL6hsqtLo6Gzq76efJTEcrNfkTWY1zhGi5LBzXfPbZmZ7klBpHYcF018bi/gRV+jT2rJVlJtirFiMyDuuPTh+VSAmhT1aIbJZEulIYc/knwYfFysfqJHp25jJ+lBMdDFvdGuCjncC6ycvvPx7+3geZqak20RTXIA3zRIcBDGmrTt0jtpdtL38PZoGsvkOKEBrKpJ4AX9NaZkhl2XB1cx4tqfOmQjNtya5Vb2AuaGTEi3A5Vj1IQE8eZ/WnWBGgAnRV6o7dL97fpTjIN7mzOuKCizBgc4I0CgXv3WNreNUL2KceS3btpnRSsZ4qR4GsVcl/klHhozwZx++40uB+S75iv/AFG9D+tLgWWbCa0mZ4D32f8Amh73Qe+/5VoaYs10U794osT4RpXXs5BnkwpMbyXQyXA7RTBo82vrH600SVfUhOj4mkuzSfRbMLqb9lKfQEHiSK9lyXUd2nppXC38dtaR6hoDxbIN7LOh8a7Ky5oRf7HmmsR23tRL5DGGNWWZyGfcrH5JzHykH+NdR8WFZeo0t1PcvBo2FXZU2vop3s23laSOPiTZm7BzUVh06GHlmzOeRCxZJFm9at+MEIBjGVyOR6w+BoOgzfFJwFEgWblohh4+SWdY5MZI3BVgHmOm0HqKCSyLoJ76oZ4QXFi2t9NRrlXQ30tfX7XpPRRDJnP9t49pEgjb+hQp/iNv8IShqLEiSn0BNpeyEH1yB5DVvhbzqNkiLJGCi3ZTDi9tSTrA/vWopMdG7Z0Jazvy0Udnfbto48jMPxLpwsOz8z31IgSODxBilWQX0PLmOY/fdVevT3xZNSnhnRMMyuoZZGswBHn61z9SOyWDUhLKNkWHJ9mQeY/9UHYWTR80k+2np/vT7Rsmlq0mUADvsf5qP+4n51oaSs3CKGov+AxThOldd4Rynk8ka9IEhE9jekEma9pC8N6CJNDsSyetTZ5NNdGtx1KeXRBH6zJsvQH8RridUWLhnqH4df8AtUGtlHj4mussH/Aied66v99U+4ZwzVbZlR5LGxHRMpBswOYHsI4GqF3VSjhF+0pNvLB08xJJPqTWUlwagJxeIAvcilkJIATYwZ1t229R/wCqjcgsGxJwCPEfGnTGCBYijEOXyYYbP07E9UOotyJVb3PhmoHywZDtvDDdACNB3KMtl1JsefHzqxT4K7OVbTUCZ+4mhn9RPFe0CyveUtyQZR4njUTDRknxFyaFscEY5rmgmOho2XEMi5SCLCpodAyCNtNaIEzYhaGQSGjdTEO0ZVQCEbnxsdbfGsS+ppSNK2k8DJC0oP8AD9D+oFUMFk19M/2D6r+tOLBqY1pMzxf32b+bqP61fga0tIX8fJn6l+ixVjFdZ5OUZ49IYhSHNTyXiK9nuHbQ4wSwfOBNvdiaj8mr1E3MPo71K1wV1+pgxbP4H8RriNVa9dnp/wCHM/lV/cM7L5+JrqdNy7eLOB/ECSvqiChlCgnn2cakuK6guDOtqDqMDY6aTiWkt3KP1rFnJyeWbkIqKwgXJiRzci/DMLel+NA2Fgw4jDg6lr0I5DZezBNMsa37Wb7Kjn+VV681TWSSnByeD3GKUYqeKNb+6aOEt0UwZxw8Bl5ABerCawBydD+SuH+alyL9JITbtBNh7h7qFdgSG/aS3U3F+Ibqr9J1QM3Hh+nhViJCzj+2ZQsspPJm91RzeGTw6F0SEjx19daiyGVSAAXvahEC8U9+HCgkEkGNkSyZRZlUeGvqakgwWG4pnPBgfFdD5ipASM2JINpEseTA5k9eI8xS7Y6DW6GIt0gIN7qdBy1FZGorLTNC1fA54LGi/wBYeRrNRbYT+ed599ECTY1oFEA70wmRYIxxknRR/a0/OtHTJbZt/sUNQjugkLs2HyOyA3yMy37cpIv7q6mnU3RjI5ipTxKSMstSERAUhGmFQQfCxpmFF4YrYuDJIV9PCgfPBrRlmGS3NeKw45rW/Ooq9ZUo5YqVLdWRRh4ctxe/O/jXD3tZVKjken6DScLZL7kTjnEgij0LHVjyvxIrbtLyUbaMYnI6zZxd/OUv/eBjgjygC5NuZ4ntJp3OU1yU1FR4xghNH+7Uhxc2vhANSbKeIGoHfblUckGgI8JHsWIPC3E9gtzNRMLB07Z27QwUMOYfTSqXlPYb9VPAAgeNzWVeSbeC9apJZFbezZMjTjoUeQyj2UUscy6HQDssasWVb2NMjuaeZJoz7f2Li8NGr4iCSNGtZmGl7cDa+U9xtV1VEys4NHVdycBNh4EQgFAL2ABJ6tyAD36edSwIJDNLFfgLEDQ5BomZboPID07qsohZxLe/qzTC2W72sdD1iONQVOyeHQILgC9AGY2jkk9kEjw09aFodGnD7tyMesVUdxuaSpi3BzZ2EWNcoWx79b94vUqjgDJ70QBvYC/1l0PnanEetIfZaxB4G1r9xHI9/OkOlwbd1sRklexydW3jrWZqH0ouWh0DZ+IzccrehrIL4UsPsr6CiBF7+XH7F9D+tW95D6SNGyJ+nxWHzAfRyGTTmURiL377VLTuXTT47IKtspY5FnEyDOx7WY+pvWxQ1dqmltM+voilPduMszA1ejqqf/EqPQnniZUo76k/1OK7QD0Op4ki2NwONM9VpA/6HX8NGHbCLJYr7Q7uVNHVKL7J6Wl3EXiRniw9h3njWJe3criXfCNa3tFSXJQYGzE200+FZU4SZ12mXNKnDEpHkeFBdXbTKblu7sqa29SMseCvrErapSc0/cN+xdmrLD85mkEGFuFErAlpW5JDHxcmx17uBrVnVUejkduefI67E3Xwc8ZboMQovZWmfKzgfWCKeqPGxqtK5aJo0g8mHgwkbvHEqqo6xVRew43PE1VlNt5LEaYKm3ZwiP8AOYoIgzkNmCLxI0ZezytRb+BpwJvsVZ5EeTVI79X7TG1hfsqGccvIVNtcB6CIIAFVUHIKBRqOAnyTxMIkUqwBBFiCLg91jxp+hsIAy4ZkFkNlFxlIBseVv96mpV9rIqlqp8pgPam34oZhC6MC9itkXL0hLdYtfS5I1PYe+rsLuLKbtJp9irv1uwpePE5i8c4BuBkyyILMhAJ7L8e3sp4T9R5Ft2cC9DgEXgB3G16kwCy0hdQQPLS9IREOALU+BEHc86Q5SslhTCKmkFM3wOb91X6zsQG4DX/asnUJZwi9aofdmxRt9Sx7qzS4Eci/e9TT5Fghhdz3b6rHv0A9da0VRKTrm3A7tthpWkLpZYpCOuC18h1ItwoKkNvkNVNyxg5/iogGIzA2PEcD4UoNotYW1IyNH31aiyNwWSPRU7YtmTVg9izTMqxozZiADbTU8SToB30yjujnIEq0KfGRjTcPoC5xDo9lsiqxW8jXC9a4NwbaW51TuZbO+QoVt/QlzYSRGKsLMNCDSi4tJlmTeCsxNU0GRyz4K8SwQK0i50DjMvDqsCpN+RsTVqDKlxHKGj+U4sVtDCdCwfDYVREsdtEZ41cTEdhvlvpYrbnUdX9iCgvdydWXF3VSNQSBpyvwqtnJbaSZVBKGeSJjf6wGmqOPfqG9RTD9ALZlkwE0MjhWw4lj9sZlVSTCb30OXJxp8DvlktgbagkEMUcwkPR5jdutmA1Bvz1b0pmFhIMiVivUsS9zc8FS/E27BbTtp3yB7T044RkKTqRx0F+0gUmJRRixGILN1Rzux+FAPtS5CWwiuaUHLe6m54lcvee0mpKKj5K9eLXKA28MEWJjxmHjILR5J1y2sJCvWUW7bC/4zVyjJKRWkuMs5GDbThV37EJnnGuhpCwzFiJgdG6p7aFsLBhkxciaXBHbQZHwUfylc2JFM5D7WRkxg5Ghc1jsJQl8BbdqQliWDBDzHJh2i9Zt3JS6LlCEkP2ypI116UjuOnxvWey4osL/ADuP/qL/AHh+lMPtZmxO8GJkFmne3dZf8oFXnXkQK3gj3Y98mJcsSRAwv+I2qOTbHcUmhdmh8KkiyZoztD3VYjICSNGBwgMiiQFVGrXuNBrz7dKNPLIpy2xyhs2ZvjDEXdrLFfKoA64swTReYFr9ut6lprL2mZWpZe7JVvlvJhZ8oQ3WQZeuGjQ62zhgOtxJzfdBFDKjnOSanJoX9rSifKytnZXMRIB61vZOvHQgX52rKgnGbTNSEsxyDHUBmUHNlJBNrajjVtDJ5IYyDMlrXF9aJyYsJ9g87IVGzoCjcVKkgg27R8KFzYPpx8D1ubtHFJhv4M2LEjOtolA6LL9ok3Oa4IIHbSjDJDUkkz2feTaYkjb+TcUFUkSBYj10PMHXXTnUnpkbqLPAq7a2XjsZipJosJNBEQoczXQdX6zfaOvsqCe6lsCdVZKvmk2HZWiSd3U3z9DIiA9wIzHnxtUcqbySqqjZgN88XAsgkTFFiLxMqGyt2MjAqV1HK/hTxpsjnLyhOxeOxsshlbp2cknNlkBFzcgW4DuGlTKCA9SY07M3uxcQtIpzcestj42NQzjHJNTlKXGDBvPvDjMSAotGvahIZudib8KScI8hSpzlwfbtbTx2HVhCIzmBDlgS5HjepKdaKfRDUtZ47AkuIxTE3yjU/GpfzS8ESspvtkFw+IPFwP340LumSKyfyevst29pyfKgdyw1ZxJDZXaxPmaB1pMNWsD5NkjsFD6jDVFIvGCtwA8jS7H2/sEtmIRprVeokSroLJf9ioAlkszHv9BTD8jzvZsjCQKDFJlkJsIy2a44Ei+otV+pT+DMpVHnkHYBCuFxJ1GYRqPAtfT0qu8/BYcsvgzYeCKRVRY5Wk1zFGv52IsBRNteApOSeS47KiicFzOhRl0KKRfiLsNOykqzeeBOTaMG8cvSyk6jOpW5YsfZy8alozz2C4Nx5JbBw8MuAaKdBFJd8zAC4cEqH/fKlKrKNbgqqCWcnO4cSuGxKLM4lSJieqWdQ31bLwI0B07q0ZT3QyQSb8DTHtR2RpCl3c3jHCwICh2HLTMfSsnHuNGhF7SvCplAHqe08zUsctkvCGfYm7c+IsUjIU/XcZVt2jt8ql2MgnWjEfNj7kQxWaX6VhyI6gPhz86NU0VZV5eBnWBRYAAAcgLCjwQ5ZJRTjE7U4jylgRXMVUEtlAHEm1vWm4HWX0Im8W/ka3jwihn1HSleop7hxb4VDUrJcIt0reT5kc6liMjl5XLsxuWa5JNVG3Ls0IpRWEE8JgEYWYA0tuQJSJHBrHmygai3KrEVwQN5YpzYY5joONCydLgrMRHKmyhYIMD2GlhDnl+40hHwb92pCPgaQjThT4VBMNMIoagYaZZ++JpDnadn7rYSJi6QJnJJLMM7am/Fr2Fa8I8GB6kmjZKy9Kq2HMWt2i49wqNtbsBLO0o2njEgIsgzPoLBbnt04k/vShuJqIVNSl2wRtvaLRxlxCrIbZ429q5IUMLAg27Kpev/AMV2WadN55Zj3O2ZDOsvTRI5BBGZQbA37atW2GnkjrylB4TAXyi7EwDaCcQZUICQ5mYvfTMoNgLXHHnUs0oy3AwUpPGBLxu6scEcLPAgNtHubPbmVyju41W/MSk8FmNCOQzsLdqXFdYPDGl7ZnkAOn2VGvwHfR04N8sOpVUOEdF2DubhIbFis7jm5BXyS9vW9WoxSKNStOQ2Jblw7qMheT2nGPr0hH16Qj4tSYhY2/vhFCCsZEknYPZHezfkKhlVRPToSl30Iu1NuTYj+I9xyUaKPL9arym2X4UIw5QFEWt6DBLkg1PnI3RrwshFSRwRSIY2Y2NH0Coi7PxoGTIrJ8aHgLDI5vGmwOfBu8++kIlm7xSEfA9wpCwXwnu+FRSCRrVx2GocDrB7mHYaYcbsdvbi45XBmIAc6BUsAToBcdhFacXUk8IzalGMQt/8hzxCbO6sHC9IUAU9W2W4vY61HUp1NxGtuMGRd7LyAmQty6yMQL8bZRpUVehOSyFBpGjae2VddMQi21sodW05Xa1VaVGSnlokc1gF46VWCpDOcpUFwJwt25huF+NX7fMZN44I6jQtPsppJBHDMoY3JaTLkVRxubelWXOjhyceAYzq4+oP7a2EThkKvlZQSzPIpVuFjkzd3LhWZDfv3Y4LEJxX3EGPaZD5WCsovd10AI8fKtaFopw3kMrlqWMB2BuB/WqbbUsFtKLjnAQw8hH1iPM0+5oBxi/AQixkg4SOP7bfrS3sDZE1xbUnH9NL/wDo3603qMf0o/BJtuYkf00n940PqsdUY/AM2ltOeRcrySMvHKXJHmOdM6rYUaMV4ApJvTEuEWZz30w54ZT30hEemPbToZmiFyeGvdUqQD4HHYW5Dy2fE/Rp9j67eP2R7/CpIw+SpUr46GqTczBMADAmgtcXB87HU1JsRAq810zHJ8nmBP8ARsPB2pvTQX5mp8meT5M8EeAkXwkJ+NN6KCV3UMj/ACV4blLMP7h+K0zooL85PyUSfJRFyxEg8UU/C1N6I/51/Bmf5KD9XEjzhPxD0Lt8+Q1e/sVN8mEi69PFYaklWGlA7X9w1fL+kUsZhVjcoriQLpnW4Unna9UZR2PBeg90clWSh3hbT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0" y="836712"/>
            <a:ext cx="9143999" cy="5184576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Сведения об изменении расходов по муниципальным программам</a:t>
            </a:r>
            <a:r>
              <a:rPr lang="ru-RU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4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707C3E-EA26-4ADE-B158-97DC83AF1FAF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pic>
        <p:nvPicPr>
          <p:cNvPr id="8" name="Picture 2" descr="Похожее изображен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214290"/>
            <a:ext cx="1093372" cy="8407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Прямоугольник 7"/>
          <p:cNvSpPr>
            <a:spLocks noChangeArrowheads="1"/>
          </p:cNvSpPr>
          <p:nvPr/>
        </p:nvSpPr>
        <p:spPr bwMode="auto">
          <a:xfrm>
            <a:off x="1403351" y="760415"/>
            <a:ext cx="977900" cy="415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000" b="1">
                <a:solidFill>
                  <a:schemeClr val="bg1"/>
                </a:solidFill>
                <a:latin typeface="Constantia" pitchFamily="18" charset="0"/>
              </a:rPr>
              <a:t>Люберецкий район</a:t>
            </a:r>
          </a:p>
        </p:txBody>
      </p:sp>
      <p:sp>
        <p:nvSpPr>
          <p:cNvPr id="38916" name="AutoShape 2" descr="data:image/jpeg;base64,/9j/4AAQSkZJRgABAQAAAQABAAD/2wCEAAkGBxQSEhUUEhQUFBUUFRUVFhQVFBQVFhcUFBQXFxQUFxUYHCggGBwlHBQUITEhJSkrLi4uFx8zODMsNygtLisBCgoKDg0OGhAQGiwkHCQsLCwsLCwsLCwsLCwsLCwsLCwsLCwsLCwsLCwsLCwsLCwsLCwsLCwsLCwsLCwsLCwsLP/AABEIAOAA4QMBEQACEQEDEQH/xAAcAAACAwEBAQEAAAAAAAAAAAAFBgIDBAcBAAj/xABHEAACAQIDBAcDCgEKBgMAAAABAgMAEQQSIQUGMUETIlFhcYGRMqGxBxQjQlJicsHR8DMVJENjgpKisrPhNDVTc4PxFiWT/8QAGwEAAQUBAQAAAAAAAAAAAAAAAgABAwQFBgf/xAAzEQACAQMEAQMCBAUEAwAAAAAAAQIDBBEFEiExQRMiUTJxBhQzYSM0UoGRFSRCodHw8f/aAAwDAQACEQMRAD8AfLVRLJEinGyVtSim5cDviOTlMJvK57XY/wCI12tqpRox+xx1691Z/c07QHCrKWCs+w38nU1mmT8Dj3g/AVga1D3RkdBpM+JIezWEa76PY+FECXYTiv4qmh0DINzr1aJjIBJxPjVeRIy4UwJ7akIVt4l+nHeg/wAzVRuey/b9GZaqllHmJHUbwNOhvIL3a/h08gg0FpgTzL1h4GnFEg2hpEqZOhGIJSDPCnZTjnqimEz5xpTgnkdMEyTLenGRUaZjluUUwhjArVMYjakIpnNgT2A00pNcoKMdzUfk5tJh0DI6AhJUEgBNyCSQwv4g11OiXbrUG34eDmdatXbXLps+2iugrWp+cmU+MM0bkTZcXb7aMPSxHwrL1iOaG74NbS5+9o6UOFcydAyUXA04JbhR7P4qmh0Aw846tH4GADizGq8iXssU0IJYtIQsbzD6ZPwH3GqVz2XrZ8GOMVULR7OOqfA04PkDbrjqsOxj8TTyDfCD1MAROjDzp0PE9nHCnYaPiKEcqB1pBnwbsphYJDjSEz6SnBwVxCmwGWSi1IZFTjWkOSzUwhmXhWqYx4wpDPoxbUfLFIexGPupp/SWLdZqx+4h4NM2Dw7c0aSM+F84+Naf4fre+dP+5V/GVsoXEZ/JXjx1RXVxOJkY9izZMVC39YFP9rq/nVe/p7qMl/cvWMttVHWhwrjjqGTi4Gn8AF2GGg/FU0OgWHrdWj8DADGCz+NQSJInyGgGLxSELe9C/SR+DfEVTuS7bA+OqZbZZILqfCnBAe7R1kHY7f5jTyJJdDDamZGVyDUU6HieyLY07JEe/pQiKJBrpSCR6iXpCbwSQWpheD5xSEiqI60gi6UXtSGRQy0hz61IQ0qNK1DFPDSHQI3nbLhZz/VOPUWoZv2l3Tlm4ghN3b62EnTnG0co8L5W+NHpFXZfRX9SLn41tnO3jUXgjjx1a7yOZdHl0wFOxWzDipDDxBuKVVZi4PyS0JYkmdlhcMoI4EA+R1riJrEmjr004ouipvAxdh+A/F+dTR+kBh9eFGMAtpixB76hmiSJVEajCaNIpmB5F7eoaxH8Q+B/Kqt30i5adsGJVMuFx4HwphgDu9/El/GfjRS6D8DFQkRXKbFfH8qJBRLJFvrTskI5aEcgRrSEfBgKQ6PQb0hmfGmEjMDThl2bSkIrakIlkoRDMgrVMU8pDoA75X+ZzW1JAHlmW/uvUVZ4jk0NK/mYCjuU30/RnhLG8fmVuvvX31Vp1PTqQmu00dT+I6Hq2Ml8EtpDq/vlXpVNpr7nh9RY48g6DZTygsLKg9qRzlQduvPyqne6nQtU1KWZeEXrDT691LFOJ0rYEqth4yrZhkADWtfLpe3LhXJ+p6jcjqJUXR9ku0E4aPHBH0e7OnDhwP6OXIfGyt8GFTJYSAfeBlThRDAbay6VHNEkTFh2qENmxaZggLexdIz94/Cq10spFm24bBEdUS6XW0pxgFsMWmlH3j8RTy6D8DEKEiITL7PjRIdFzGwogyC0LCRXJxphyhxpThItg4UwLJkUwkZSKcNEgaYR9fWmETz0sCGVK1TFPGpxLGeQHvdPkwshIzXstr2vmNvPjw7qq3GXBI0tKjvuYvOEhS3c2PiBJFL0ZRVdWLv1AADqetaq3M1sgss6rUtRto0ZQlJPgMbwyQYdiSvTO/0iqerGqvcqWPFtK1J6vcOkqMFtaWH8nF6X+GleTdWo/bngXIek2gzqzkFELxooAQZT7ITvHA9tZNSe175PL+fJ2FSjS0+inSivhj/sRkyEIQVzXBHCzANf31bsZt0/d2cjfuUqjlIKQmryKPaAG7OP/wDsMbAebRyr5Iqt+VaDh/BjIgUv4rR0ePhUD7DBm1V6poJBxBGENQEuAglMNgD71j6Nfxj4GoLjomt+wHHWei+zQlOAwBs02xco8/cKIk8DGKAiITcvEfGiQSIOxog8F0R0oWOVz0kIpK0mFknHTDMsBphGYoaQRORNKcSIBqEcttTiGNa1DFPGpxIWN+NovBEhjsGMgAJANuqdRfnVzTrSF1U2VFwVru4nQpZg8MSJMU8pvI7OfvEn/wBV11KzpUYJRivucnXrVKj9zbDko+c4S39Lhhp2vB+ZU28q4/XbJ0avrRXtfZ3v4P1hRat6j+xPdcOMOSUcqDmikhytJGSNVK8bHv7eVcvX2OaTf9jqNR2zrYTxnvPCf2Ce6uL+kmj4ECNzoASzg5yQNBy0rSsuUYupUkoxkvt/gaojWgvJieTnMOP6HbxJ4O/Rt4SRKB/iy1t04brNZ8FGb218o7hFwFZn7suMw7RXQ00goi9hTrbvquThSOmABW9I+h8HWoa/0k1H6hfiNZqL7NCUQDAODW2MfwpyTwMgoSIrn4eY+NEh0Q50RMXRcKFjEJeNOhFb0hH0dCOWCmEQ50455OKYSIqKYIllpxhjStQxj5qT6Ysidv7GHOGjZwgaVrueC9XifX31raXJwk5L4KF8t8FFn2M3ViXDdJCekGUMJbjVterlvYKdOGoNXY6jVVbMuusFSWnxdP29gKCY4Zs3F0Oq/VsdGU9ulxartxRd5ScX9L6+5QpT/J1E8+9GjAdDDK6dJiAs4DRCLgyNwXQXzDUeVec3dCcJbWlmPGT1GNxK+toVo44XOQlsWDo8TquQmMDLxATMWjU/eABv21JY1cvBQvpqdDC8DfFWv5MWUcYZyfbxtthj/Xw/BK6C05tf8mVXeK6P0JFwrIZeMuOXShkFEWotHYd9VywE4qYAG7zj6A9zL8f96hr/AEktH6hdirNRoM0R04DAiaYxvwiixwSeBhoURlc/DzHxokJE1UEU4Z7GthamY5CZadDlbCmYj2hHJCkIqHtUgvB7iKQkQRr0hFt6QhgStQxT1qTfAgfjMPCzr06K+jKhIBKuRoQDw4HWrFCc4L2gzpxqPB7jZpyipGi6FSM2UKVQ9YIAdOR1tUyeZZl2P6eGtvaA0OGw8LzZlE+YXXMV0ZrEJcmyt7Wp42PnpwqVqiilwkZNRUIyk3zJiVDjGKNkOSSAtJGRx6JzaRR+E2I86ztdsdm2r4ff3N38MXkZTlQqP2vo37v7wAyQo9yzOS8jG5Z26qqO61q52FHbNSidHqFjiLlDhHR4jp5VrR7OWaaRyfeX/mzf96D/ACx10Vn/ACv9mZNx+sj9DRcKx32X0U4saUMgois+khqCRYXQRhNMAYd5B/N3/s/5hUNde0lpfULMVZpfNMdOMwMYz880F7qOHnRJNhbkkM0eH7T5D9amjbtlV1sGLaOKijFmLX+6pb4C1SflsCjVyVYXaCMbKb+It51HKlgsKeTWpqFhpHklMOVFqTHPkphFi8aYRTfWkEeyjTWnGPlItTMfBHNTZEMaGtUxT1qccX9upLN0sGGIWboQQTf2WchsvY3VtfiKlxKMd40KijUwzBg/nUOz0iljIMTkPIDmIgLFuWt9beFXrFxqVG5L7ZKupzltcqRPEYiKWJgrA3Ui1wDpzsRe441txg4PGDmNzfnk55HijFKr8QD1h9pToy+YJqzeUI1qDhIu2dZ0qsZrtG6TDxYVwzEyOGDRoAVyrmBVpL8/u91cTZ6fVudzj9MXydtf/iFOEaaXL7Or4ZrgEcx8aPG2TTM3OUcr3o/5q3/dw/8AljrobL+W/szJueKyP0LDwrHfZfI4kaUzHQqYoWk8aryLEXwb8OabwCZd4B/N5Pw/Ag1HV+gkpfUKkJrLNA1RU8VkT6LenjS5A1OhbgW7geytCnFRRVbyyWDmaT2M3p+dSpjbMm+DYYvmkOY8gb6UMmySGEVY7ZqjrKApHMaVE5fJJt4yih2swU6Ei/ce2hrU1jKBpTecMqlNVMFkpIpZEepTCLRTCKJONILwTl4UhFSNpTMcjamHGZDWsYZNqTS8i8GDZ+JSPFTPIGCrDHmkZbRqqliAH5sS/Duq/Sg501t7yVqs4xeX8Hs+2UmLrg1bEFwRopCKWFuu7cPDsq1+WlD3TeGV/wAwqnthyKG9ezI8POY4jpkUsvHKxGo/PWtyyqyqwzMxb2nGlPC4b8C7FhhEpxMgFgSIUPB5B9a3NV4+NZOt6j6f8Cn35N78O6XK7qJyXtiYcPN84UxSNeTUxSMfrNxjJ7CdR31h2N47eWM+19/+Tptb0n1YKdKOHE6nu7MWgjJ0OQAg8iBYj3GjqNOo9piR+nns5rvc+XaTt2NC3oiH8q6Gx/lv8mVdfqn6HwjXQHtUH1FY8+y+iWIGlCEKu0xaQedQTJ49GvDGh8DFW2xeCX8DfCo6n0B0/qE+A6Vlmii52NrAXJ099T28csiqPgY4NiqFBkNzbW3DTlV6fCIKfZvw4VRYC3dQImZeXo2RpA3aCEjh51FOJPF8A5lDFO1Tr4EWNO+YEb4kbVwCcxf1qklkNz5J/MY/siltFvZ98xT7IpbRbmeNhE7BS2i3M8+YJ9kU2wf1GeNs5Dy95pbBvUZU2yE7/WmcA1VI/wAkJ3+tDsF6ppTjWoZhN6XAvAhbdkjTFu0pDB8qhdXCIiDMcgI6xbQdnGtS09erDFNfT/2Z166dNpzecg6Pbk0cZiicxx5maymzHNwuw46eFdHG0i8Sq8tIwXdTWY0+EX7EwQfNNMxEKe0x9p2P1FvxJqjqup07Okow+t9fsXdK02rf1UnygDvHtBp5bkBVUZUQcEQcAP1ricuUnKT5fZ7FbWdKypKlHjgtzrPhAiRWeADrgC7OTwFtdQCfKoVFxqNt8MypKVK43Z9r8DnuJj+lw6km5VmU95HP3itOjgwtQpKlVeOmIu/P/HTf+P8A0lrqNP8A0cHM3n6h3XcnGdNgsO/MxAH8S9VveDWZcw21GXKE90EGpRpVcmFfbK9YeNRVCWBbhTUa7HZLaQvE47UYeoNBNcMem/cI+HOgrK8mmjZFy8R8amovE0BUWYjYs+g7CLg1fk8orQ4YDxe9IicqEDjna5IF7XIHAd5pJhsLYDayzKWTgvEdnOlkLaJm1d5pXlKqQFAJEdmuQPrXCm3maT6GceQlsvENZekGV25W5Am/uqBvCYbQc+cVXyLB984pbhsHnziluHwROI19PzpbhYLFnpZGwTE9OmLBNZacFolnpCwZhVwpk3NOll4Fx0zm+2NjSSTzyw2lBc5lTWRCNLMnG2nEVvaZq9vGKoT9skZOq6ZcRaqqLcX0Zdl7NMrkHqIgzSORbIo43vz7BWnf6nTtqLqJ5b6X7mTZWNW7rqlFcmyfEfOZY4IhliUhI18TYyN2sdTXn1atOrJ1Z9nsVjp9LTLXKXKXIX3rx0WzkWGBFaRluSwvp9puZJ7Kz6UHXeW+DNt6dW/m6lVtR/YXMNtB5UvKEUHUBFygdjkX1PZ3D7wqxOmk8RHrUIU29rbDG5dkeZA17vmbSwD2AcA8/q61q2cnKBi6hLc02KW+/wDx83/j/wBJa6vTf0zm7z6zqXyPY7Nh3iPGNgwH3XH6g1X1SntkpBWFTMXEf2rLNF94Frbq8PGo6iJYM8wh0qEJmjEi6MO4/Cmk+GBHiQgYbgKy5dmrHo2wuRwNj2jiKaLw8jhbZ+IZ7pINFtZu0MP9q0E8xIdqTyVTbsQ5g9i1mDjXTMOBt5870S4ElkK7Nw4S4AAuNQLeV/Wn7CkYYYA3G1xxFDnAeAJvBtRIPpHOVFFr2J52HDtJFROm5cIGUlFZZ9s7bsc65o3DD3jxHKq9SnOHaBhKMllM2fPBUYbR4cXS5HwUvjdRSyNguXGUsiwXJjKWRYLkxdOpDFvzsU+4bBoU1omeWOaTY5yvageLFSEFlbOWUg62bUG4rOcotNHodiqVW0jGSzhDXi51MawYknPLEhlkUdZXDFo8wHtWBsa0bfTa1zab4f8AFvCZ5/X1WhY6nupx4AuFwcmFxUVwG64KMCMrqeBDeFZlVNJxlxL4O4d3RvrSUqb4aNvygbHMmJSXXo2WzcAQy8E7r348OPZVe3qKMGvJl6fdqFs6T7zwKW0sX9JHGn20J429oFVtyHP07KtQjiLk/gkcP4cpM37tzMm0pEHsEufAkjX8q0LRrajGv6adGM0C99j/AD+b/wAf+ktdVp36a+5yd39Y0/JhtHosUgJssimM+J1U+o99WNQpbqLfwU7SptqYO1mub6Zvdi9t9dKCoSwMuDOlQBM3ONDSa4BX1HPo9Ce4n41lz+pmpD6UaYzQBGtdoiMqGNszAKbfWOgB7BVui5SInjIcgfnVhDpoC7wbZkwqmRAsl7kodG0FhY8OVHGLBnURh2Dt/pMzTFQ7NoBoApGi68Tx9aUoiVRgH5UMQPm7JzYoB5OrH4U9GPvyBcP2HPtkYh0CshKsNNKv1KaqcNGbCbiNmC3kbhKP7Q/MVnVtP/pLlO7/AKgkm11bgwPu+NU5W9SKLKrRfR6+NJqHa88kmcm6CcnwpNDo3RMaAct6Q0hz7pjSGGOtYyyyU6eVA0PjJz/CzDGYxWZcqRreTuWK7G/i2nnWZSpPLiu5M7OtP/T9Pbb7K8ZiTK7OeLEn9PdYeVek21FUKUaa8I8cr1XUqSn8s2bPxoy9FMueE8vrIftIeR7qz9S0eNzmceJGhper1LOa54+DbisWYwI5m6WGTqxTdv8AVSdjdhNcDXs505NNYa/7O6hUpXdNVaHDXaF+HZmHw7tiJJs9iSqm2bN3gak3p3UqTioRQUq9asvTxgG7vzWxKSuLNOz5F+4AWLeFxYeFbNpRljMel2VdTrwhGFBdmPfKQNjZGHMR8QQf4a8QeFdVp6/hI5K6+tmrZEpXKymxWxB7weNakoqUXF+TKb2yyj9A7IxongjlH11B8DbrDyN65KtTcKjg/B0lGe+CYP28vVqCRYgDcCdKrsNhDlS74A6OYYraiozgdazsL8vaNBHTpzeSz+bSjgF4rbUh4HKO79eNXqdhTgueytK6k+mJ+8W2JG+u178cx0Pb40bpQisJAKcm85Ok7m70vNAGlU5lORz9pgoNx5EetUK0XFl+hNTWDVJsXpWMknSyBtQoYqLdmmo9aHfwT7EnyXJu6lrmBEA1zMSzXHexJ7KaUn0E0sZOdfKFj+klVVNxbN43OVT/AITVu3p4WWZ9zUy8C9giRfxq6n8lNh7D8NaIZlxhHhTOCfY6k10Zl2xlJUXZe2qVxap9FmlcNdjzsuNmjVlUsrAEMtjceWtY847HhmjCe5ZNykjirj+yahwEmXpMnNgPHSlyLJZ00X219RS5FkPXrVM0jj5LRub2sjG/ZZTrUcuiahDdUiv3ELZrGPBtIx6+KfLfmY4zdj5tVnQrX1bre+oln8ZX22EbeLM1duuDzlcE4n1p9ueRJtkNp43J1XGeJwM6e8MvYw5Gs6/0+ndUspe5eTS06+qW1ZSi+PgXv5N+lOY3iA6QyD60ZOhH3jwt21x8KE3U9JLk9Gnq9N2zqpYbK5cczYqOQWS0iKg5It8oHleus/Jxt7Xav/pxKuZVq++RZvXf53Jcgmyajh7C0WntOkkvAN1BqWfk1bMPVHhWquFkxp/U0dW+S/aeZHgJ1Trr+EmzD1t61harSxJVF57NXTauU4PsZ9srdT4VjSRrwAeAOlV/JKT25ijHhZnHFY2t4nQe81JTWZkU+DjofTy95rVUcdMrNmad9DTNjpC88AZrnXXQULSY50z5Ltl9Ph8Sq/xInR1BPESIQVPZfohbvWq1enlE1GeyRsm2jLhywW+nFX0y9xrOcdppxnvLditPjRmkOWHW9tC48eQqenTz2Vq9bbwcu3inE2KldfZzkKOxE6iAeS1oRWEUG2+TEi9Ud5v76LAgzCdBRIFn2Nl0t5UmPHIKkdTovAcTwUW7T+VRSDR0PcHF5sMRr1JGA48CFI95NYt7HEso0bd8DL87t9Yjx0qo8k+SxMd94H0ptzHLPnY+76Cm3CCNahnGbb9zhZQOJjZR4sLD41FUeItlmzaVaLYl7XlUOIxosKiJezq+0fNr11eh2no2yk+5cnJ65du5upc9GVLnuHvPhWyzKLIWHCheR0Y94B1R4UUXhYDp/ULceLfL0eY5L3y30v21B+VpeoppcmpKrNw254KMebWPYQfQ014t1JjWz9wQ28g6VivCyd/FFNYmlV9s5U2dJqFpusoVo+Hh/wBzZso9UV0XjBxtRYmxm3Y2n83xMcnK+Vvwtof18qr3lL1aeCS2qbJ5Ot4/VSfSuVmsHSU3kXsEarMsAzf7EhcGVvYuwFu0DU/lU1vHLyQ1DlrPoPAfCtDJXwUk3FIcyRwC5psCYz7obdmwa4r5suaaVIFTTMFytLd8vOwagkssWeDXhMNiMQl5JWldgbtIASDzUm2gvy4d1WVbwksgfmJx6LsPvNNho58PIemAjcJKFAaOQiyI1hYrr5WHG+kEqcYsOM3Ls58kP77raUsDoqBu+Xkpt6f70w4QmmyISfAd5NE+BuwSjtK+UEhR7bD3ge+o+QujamGBAuLW1C8lHae+nwJMc/k8xAVZlH2lbXsta4rJ1COC/bMc1l7l8hb4VnFsuR15oPfSUgcFv0f2F9BT7kNyaWNaLKJi3ixfRYZ3te2WwPC+YW99j5VLQt/XqKHgirVXSg5rtHP4mvqdSdfM8a7eENkFH4OMqTzJyfZOOXWx/d6PA2TQvGmY5m26vUFKm8EkeJIUYzrT55NGXR9tAXU+FRVVmLQqHEjXNJ0mvbHH/piuLVV0rpSXeT0axoq506UP2f8Ak37J9kV28ZKaUkeYXENtRxfgMItxwp2RI6du5tPpsIgOrJ9G3boND6WrmL6hsqtLo6Gzq76efJTEcrNfkTWY1zhGi5LBzXfPbZmZ7klBpHYcF018bi/gRV+jT2rJVlJtirFiMyDuuPTh+VSAmhT1aIbJZEulIYc/knwYfFysfqJHp25jJ+lBMdDFvdGuCjncC6ycvvPx7+3geZqak20RTXIA3zRIcBDGmrTt0jtpdtL38PZoGsvkOKEBrKpJ4AX9NaZkhl2XB1cx4tqfOmQjNtya5Vb2AuaGTEi3A5Vj1IQE8eZ/WnWBGgAnRV6o7dL97fpTjIN7mzOuKCizBgc4I0CgXv3WNreNUL2KceS3btpnRSsZ4qR4GsVcl/klHhozwZx++40uB+S75iv/AFG9D+tLgWWbCa0mZ4D32f8Amh73Qe+/5VoaYs10U794osT4RpXXs5BnkwpMbyXQyXA7RTBo82vrH600SVfUhOj4mkuzSfRbMLqb9lKfQEHiSK9lyXUd2nppXC38dtaR6hoDxbIN7LOh8a7Ky5oRf7HmmsR23tRL5DGGNWWZyGfcrH5JzHykH+NdR8WFZeo0t1PcvBo2FXZU2vop3s23laSOPiTZm7BzUVh06GHlmzOeRCxZJFm9at+MEIBjGVyOR6w+BoOgzfFJwFEgWblohh4+SWdY5MZI3BVgHmOm0HqKCSyLoJ76oZ4QXFi2t9NRrlXQ30tfX7XpPRRDJnP9t49pEgjb+hQp/iNv8IShqLEiSn0BNpeyEH1yB5DVvhbzqNkiLJGCi3ZTDi9tSTrA/vWopMdG7Z0Jazvy0Udnfbto48jMPxLpwsOz8z31IgSODxBilWQX0PLmOY/fdVevT3xZNSnhnRMMyuoZZGswBHn61z9SOyWDUhLKNkWHJ9mQeY/9UHYWTR80k+2np/vT7Rsmlq0mUADvsf5qP+4n51oaSs3CKGov+AxThOldd4Rynk8ka9IEhE9jekEma9pC8N6CJNDsSyetTZ5NNdGtx1KeXRBH6zJsvQH8RridUWLhnqH4df8AtUGtlHj4mussH/Aied66v99U+4ZwzVbZlR5LGxHRMpBswOYHsI4GqF3VSjhF+0pNvLB08xJJPqTWUlwagJxeIAvcilkJIATYwZ1t229R/wCqjcgsGxJwCPEfGnTGCBYijEOXyYYbP07E9UOotyJVb3PhmoHywZDtvDDdACNB3KMtl1JsefHzqxT4K7OVbTUCZ+4mhn9RPFe0CyveUtyQZR4njUTDRknxFyaFscEY5rmgmOho2XEMi5SCLCpodAyCNtNaIEzYhaGQSGjdTEO0ZVQCEbnxsdbfGsS+ppSNK2k8DJC0oP8AD9D+oFUMFk19M/2D6r+tOLBqY1pMzxf32b+bqP61fga0tIX8fJn6l+ixVjFdZ5OUZ49IYhSHNTyXiK9nuHbQ4wSwfOBNvdiaj8mr1E3MPo71K1wV1+pgxbP4H8RriNVa9dnp/wCHM/lV/cM7L5+JrqdNy7eLOB/ECSvqiChlCgnn2cakuK6guDOtqDqMDY6aTiWkt3KP1rFnJyeWbkIqKwgXJiRzci/DMLel+NA2Fgw4jDg6lr0I5DZezBNMsa37Wb7Kjn+VV681TWSSnByeD3GKUYqeKNb+6aOEt0UwZxw8Bl5ABerCawBydD+SuH+alyL9JITbtBNh7h7qFdgSG/aS3U3F+Ibqr9J1QM3Hh+nhViJCzj+2ZQsspPJm91RzeGTw6F0SEjx19daiyGVSAAXvahEC8U9+HCgkEkGNkSyZRZlUeGvqakgwWG4pnPBgfFdD5ipASM2JINpEseTA5k9eI8xS7Y6DW6GIt0gIN7qdBy1FZGorLTNC1fA54LGi/wBYeRrNRbYT+ed599ECTY1oFEA70wmRYIxxknRR/a0/OtHTJbZt/sUNQjugkLs2HyOyA3yMy37cpIv7q6mnU3RjI5ipTxKSMstSERAUhGmFQQfCxpmFF4YrYuDJIV9PCgfPBrRlmGS3NeKw45rW/Ooq9ZUo5YqVLdWRRh4ctxe/O/jXD3tZVKjken6DScLZL7kTjnEgij0LHVjyvxIrbtLyUbaMYnI6zZxd/OUv/eBjgjygC5NuZ4ntJp3OU1yU1FR4xghNH+7Uhxc2vhANSbKeIGoHfblUckGgI8JHsWIPC3E9gtzNRMLB07Z27QwUMOYfTSqXlPYb9VPAAgeNzWVeSbeC9apJZFbezZMjTjoUeQyj2UUscy6HQDssasWVb2NMjuaeZJoz7f2Li8NGr4iCSNGtZmGl7cDa+U9xtV1VEys4NHVdycBNh4EQgFAL2ABJ6tyAD36edSwIJDNLFfgLEDQ5BomZboPID07qsohZxLe/qzTC2W72sdD1iONQVOyeHQILgC9AGY2jkk9kEjw09aFodGnD7tyMesVUdxuaSpi3BzZ2EWNcoWx79b94vUqjgDJ70QBvYC/1l0PnanEetIfZaxB4G1r9xHI9/OkOlwbd1sRklexydW3jrWZqH0ouWh0DZ+IzccrehrIL4UsPsr6CiBF7+XH7F9D+tW95D6SNGyJ+nxWHzAfRyGTTmURiL377VLTuXTT47IKtspY5FnEyDOx7WY+pvWxQ1dqmltM+voilPduMszA1ejqqf/EqPQnniZUo76k/1OK7QD0Op4ki2NwONM9VpA/6HX8NGHbCLJYr7Q7uVNHVKL7J6Wl3EXiRniw9h3njWJe3criXfCNa3tFSXJQYGzE200+FZU4SZ12mXNKnDEpHkeFBdXbTKblu7sqa29SMseCvrErapSc0/cN+xdmrLD85mkEGFuFErAlpW5JDHxcmx17uBrVnVUejkduefI67E3Xwc8ZboMQovZWmfKzgfWCKeqPGxqtK5aJo0g8mHgwkbvHEqqo6xVRew43PE1VlNt5LEaYKm3ZwiP8AOYoIgzkNmCLxI0ZezytRb+BpwJvsVZ5EeTVI79X7TG1hfsqGccvIVNtcB6CIIAFVUHIKBRqOAnyTxMIkUqwBBFiCLg91jxp+hsIAy4ZkFkNlFxlIBseVv96mpV9rIqlqp8pgPam34oZhC6MC9itkXL0hLdYtfS5I1PYe+rsLuLKbtJp9irv1uwpePE5i8c4BuBkyyILMhAJ7L8e3sp4T9R5Ft2cC9DgEXgB3G16kwCy0hdQQPLS9IREOALU+BEHc86Q5SslhTCKmkFM3wOb91X6zsQG4DX/asnUJZwi9aofdmxRt9Sx7qzS4Eci/e9TT5Fghhdz3b6rHv0A9da0VRKTrm3A7tthpWkLpZYpCOuC18h1ItwoKkNvkNVNyxg5/iogGIzA2PEcD4UoNotYW1IyNH31aiyNwWSPRU7YtmTVg9izTMqxozZiADbTU8SToB30yjujnIEq0KfGRjTcPoC5xDo9lsiqxW8jXC9a4NwbaW51TuZbO+QoVt/QlzYSRGKsLMNCDSi4tJlmTeCsxNU0GRyz4K8SwQK0i50DjMvDqsCpN+RsTVqDKlxHKGj+U4sVtDCdCwfDYVREsdtEZ41cTEdhvlvpYrbnUdX9iCgvdydWXF3VSNQSBpyvwqtnJbaSZVBKGeSJjf6wGmqOPfqG9RTD9ALZlkwE0MjhWw4lj9sZlVSTCb30OXJxp8DvlktgbagkEMUcwkPR5jdutmA1Bvz1b0pmFhIMiVivUsS9zc8FS/E27BbTtp3yB7T044RkKTqRx0F+0gUmJRRixGILN1Rzux+FAPtS5CWwiuaUHLe6m54lcvee0mpKKj5K9eLXKA28MEWJjxmHjILR5J1y2sJCvWUW7bC/4zVyjJKRWkuMs5GDbThV37EJnnGuhpCwzFiJgdG6p7aFsLBhkxciaXBHbQZHwUfylc2JFM5D7WRkxg5Ghc1jsJQl8BbdqQliWDBDzHJh2i9Zt3JS6LlCEkP2ypI116UjuOnxvWey4osL/ADuP/qL/AHh+lMPtZmxO8GJkFmne3dZf8oFXnXkQK3gj3Y98mJcsSRAwv+I2qOTbHcUmhdmh8KkiyZoztD3VYjICSNGBwgMiiQFVGrXuNBrz7dKNPLIpy2xyhs2ZvjDEXdrLFfKoA64swTReYFr9ut6lprL2mZWpZe7JVvlvJhZ8oQ3WQZeuGjQ62zhgOtxJzfdBFDKjnOSanJoX9rSifKytnZXMRIB61vZOvHQgX52rKgnGbTNSEsxyDHUBmUHNlJBNrajjVtDJ5IYyDMlrXF9aJyYsJ9g87IVGzoCjcVKkgg27R8KFzYPpx8D1ubtHFJhv4M2LEjOtolA6LL9ok3Oa4IIHbSjDJDUkkz2feTaYkjb+TcUFUkSBYj10PMHXXTnUnpkbqLPAq7a2XjsZipJosJNBEQoczXQdX6zfaOvsqCe6lsCdVZKvmk2HZWiSd3U3z9DIiA9wIzHnxtUcqbySqqjZgN88XAsgkTFFiLxMqGyt2MjAqV1HK/hTxpsjnLyhOxeOxsshlbp2cknNlkBFzcgW4DuGlTKCA9SY07M3uxcQtIpzcestj42NQzjHJNTlKXGDBvPvDjMSAotGvahIZudib8KScI8hSpzlwfbtbTx2HVhCIzmBDlgS5HjepKdaKfRDUtZ47AkuIxTE3yjU/GpfzS8ESspvtkFw+IPFwP340LumSKyfyevst29pyfKgdyw1ZxJDZXaxPmaB1pMNWsD5NkjsFD6jDVFIvGCtwA8jS7H2/sEtmIRprVeokSroLJf9ioAlkszHv9BTD8jzvZsjCQKDFJlkJsIy2a44Ei+otV+pT+DMpVHnkHYBCuFxJ1GYRqPAtfT0qu8/BYcsvgzYeCKRVRY5Wk1zFGv52IsBRNteApOSeS47KiicFzOhRl0KKRfiLsNOykqzeeBOTaMG8cvSyk6jOpW5YsfZy8alozz2C4Nx5JbBw8MuAaKdBFJd8zAC4cEqH/fKlKrKNbgqqCWcnO4cSuGxKLM4lSJieqWdQ31bLwI0B07q0ZT3QyQSb8DTHtR2RpCl3c3jHCwICh2HLTMfSsnHuNGhF7SvCplAHqe08zUsctkvCGfYm7c+IsUjIU/XcZVt2jt8ql2MgnWjEfNj7kQxWaX6VhyI6gPhz86NU0VZV5eBnWBRYAAAcgLCjwQ5ZJRTjE7U4jylgRXMVUEtlAHEm1vWm4HWX0Im8W/ka3jwihn1HSleop7hxb4VDUrJcIt0reT5kc6liMjl5XLsxuWa5JNVG3Ls0IpRWEE8JgEYWYA0tuQJSJHBrHmygai3KrEVwQN5YpzYY5joONCydLgrMRHKmyhYIMD2GlhDnl+40hHwb92pCPgaQjThT4VBMNMIoagYaZZ++JpDnadn7rYSJi6QJnJJLMM7am/Fr2Fa8I8GB6kmjZKy9Kq2HMWt2i49wqNtbsBLO0o2njEgIsgzPoLBbnt04k/vShuJqIVNSl2wRtvaLRxlxCrIbZ429q5IUMLAg27Kpev/AMV2WadN55Zj3O2ZDOsvTRI5BBGZQbA37atW2GnkjrylB4TAXyi7EwDaCcQZUICQ5mYvfTMoNgLXHHnUs0oy3AwUpPGBLxu6scEcLPAgNtHubPbmVyju41W/MSk8FmNCOQzsLdqXFdYPDGl7ZnkAOn2VGvwHfR04N8sOpVUOEdF2DubhIbFis7jm5BXyS9vW9WoxSKNStOQ2Jblw7qMheT2nGPr0hH16Qj4tSYhY2/vhFCCsZEknYPZHezfkKhlVRPToSl30Iu1NuTYj+I9xyUaKPL9arym2X4UIw5QFEWt6DBLkg1PnI3RrwshFSRwRSIY2Y2NH0Coi7PxoGTIrJ8aHgLDI5vGmwOfBu8++kIlm7xSEfA9wpCwXwnu+FRSCRrVx2GocDrB7mHYaYcbsdvbi45XBmIAc6BUsAToBcdhFacXUk8IzalGMQt/8hzxCbO6sHC9IUAU9W2W4vY61HUp1NxGtuMGRd7LyAmQty6yMQL8bZRpUVehOSyFBpGjae2VddMQi21sodW05Xa1VaVGSnlokc1gF46VWCpDOcpUFwJwt25huF+NX7fMZN44I6jQtPsppJBHDMoY3JaTLkVRxubelWXOjhyceAYzq4+oP7a2EThkKvlZQSzPIpVuFjkzd3LhWZDfv3Y4LEJxX3EGPaZD5WCsovd10AI8fKtaFopw3kMrlqWMB2BuB/WqbbUsFtKLjnAQw8hH1iPM0+5oBxi/AQixkg4SOP7bfrS3sDZE1xbUnH9NL/wDo3603qMf0o/BJtuYkf00n940PqsdUY/AM2ltOeRcrySMvHKXJHmOdM6rYUaMV4ApJvTEuEWZz30w54ZT30hEemPbToZmiFyeGvdUqQD4HHYW5Dy2fE/Rp9j67eP2R7/CpIw+SpUr46GqTczBMADAmgtcXB87HU1JsRAq810zHJ8nmBP8ARsPB2pvTQX5mp8meT5M8EeAkXwkJ+NN6KCV3UMj/ACV4blLMP7h+K0zooL85PyUSfJRFyxEg8UU/C1N6I/51/Bmf5KD9XEjzhPxD0Lt8+Q1e/sVN8mEi69PFYaklWGlA7X9w1fL+kUsZhVjcoriQLpnW4Unna9UZR2PBeg90clWSh3hbT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onstantia" pitchFamily="18" charset="0"/>
            </a:endParaRPr>
          </a:p>
        </p:txBody>
      </p:sp>
      <p:sp>
        <p:nvSpPr>
          <p:cNvPr id="38921" name="AutoShape 4" descr="data:image/jpeg;base64,/9j/4AAQSkZJRgABAQAAAQABAAD/2wCEAAkGBxQTEhQUEhQWFBUVFRcVFBQUGBcVFBcUFRUXFhgVFxQYHSggGBolHRcUITEhJSkrLi4uFx8zODMsNygtLiwBCgoKDg0OGBAQGCwcHCQsLCwsLCwsLCwsLCwsLCwsLCwsLCwsLCwsLCwsLCwsLCwsLCwsLCwtLCwsLCwtLCwsLP/AABEIAQMAwgMBIgACEQEDEQH/xAAbAAABBQEBAAAAAAAAAAAAAAAAAgMEBQYHAf/EAEQQAAIBAgQDBAcEBgkEAwAAAAECAAMRBBIhMQVBUQZhcYETIjJSkaGxQnKywRQjkqLR4SRDYnOCwtLw8RU0U5MHFjP/xAAYAQEBAQEBAAAAAAAAAAAAAAAAAQIDBP/EAB8RAQEAAgIDAAMAAAAAAAAAAAABAhEhMQMSQRNRYf/aAAwDAQACEQMRAD8A7jCEIBCEIBCJdwBcmwG5MzeO7W00rpT5Hc29W/IMx2Jvp5XmcspO1k200JFr40LSNQesNNL23IHlvK7/AOwD3P3v5Rc8Yaq7hMxQ7WLUYZLZftKT6/iL22nvFuNM6FaQtfcsbeWnL6zN8uOtxfWo3azj5saNCxY765b9RfpofG3S5jnZDtQKyqlS4ewsW3NxcXPO/I8/HfNtw6q62sCT7RB0YjZrkXU+HQDwkYfs3UKoWqBHX7QF9PdKiwI8555ln7bdNY606PEu4AJJAAFyToABzJmUqdqBhVZcQc2X2HuBfTQOTse/X47867Wdtq2JORLqt9FXpf2sp1Y97adAJ2vmnztiYOjUu2tN8ZToJ7DXTOedQi6+F7WHW/hNZOE4zgmIw5RvbVTmWqumVhqC43BvYcxpvedq4RjhXoU6q7VEDeBI1HkbjyjxZ22zLtc5NSxMhCNYjELTXM7BV0F2NhrpvOzmdhPAZ7AIQhAIQhAIQhAIQhAImq9gTa9gTYbm3IQqXsctr2Nr7X5X7py3Hdva+coLhgcrBEUAN0u5NjM5ZaamO0jjXampiGKULne2W242A6DX2zt3RnAYWlmy1bOzZjlPrU1vqdW9rpm25C2t6BsfUuSKBudyWA69Aep+Jkatjq/JKa+JJ+lp5rt09W+TH5FajnDKwGXXMRlN8p79NDz56zMYtnDNmqH1mbKoY6LfYja1rad8i4JKuQE3zMASVGUZSdgzH3det5XYlSmZ2ILKjDQltSSRqe4IPKZrN1tA/SKrYhhScAX2b1lAUAXA7+62pmjw/HK9L29R7ygVB8CMw+cymAuquxtuFU3tfQOxuetwPKX+Cq3UXPrADNpbWwO3nLeCLmn2jrMQVqBluM1gpt1uAAfLeWS8SZ9yzaHnkS9iNDYc7WuDp0mWqYdGNyLN7ynK3xEdpelT2WFQdG9V/wBoCx+EY3SWFdtHApA1BlV39R6ey1AMwB6EgNrKHszT9JiqNO1lLgkDUsFU1PWbmCBLvj3ElxVH9GrAUnLK6kj0dyhHMeq2lxoee0R2W4U9GvVrOAFSj+rNwQXyKg7/AHhr1i9tS6jV0ce5LA2canLoCFOoAPPQ8+h1lp2f7QUaNNktZFJbKPaQnUrk6E7W5nSZetjBQosVf0gAAVxbW+rG47iPhKfs3imqLUxFQD1D+rU6Fqh231yg6+QnS3XMc8ZtrcX2jdqno6gLHdgmmQls4Rcu5X1Neo7pB7WYjEVaAyP6WmtRqtx7YOW2VlA9kXbl9rUWEfwWRNAQxBuzixa5JYtfUMpN+8Xt3xjGcSpU2DU3s/2gozB/vIvPv0nLddtRoewuPZKQSpVWpTIBpsNchtrTvrdeh5beGzRgRcEEHYjUTjA4whc1MPSbO2hCsQp6saaE38f+ZM4LxWuKz+mugQJUQEWUDMQW532/4nfHOyOVjrkJWcP4urqCxAJ5j2T58vOWQM6y7ZewhCUEIQgEIQgE4322w/osZWQF1FS1VQoUhmYc7gkWIGxG07E7gAkkADcnQDznKf8A5YxlJ2p1KThmRWpuVJFlJBWx8ek5+TpvC8qAY8ZinRc99LFTsb/CeYtT6Mt1OVb82sWt8FMp8Nh2xBpinezKVckkZADcZiPh3275pOIYShlVa+Isi7IgAvpbXRiT/Ezz3W3S3hMxWLC0qeXQMgPgLTPcSVmRFQXLHM29gOh+XwljUxdMqlOij1FQEBnFtze2o1+EbNGq27BB0Xf4zO+WFbSwTCmquVpqAb6n7W40IFtx4AeMdw9WkFIRgQpuSNLZjp5cr90VxHAFEz01zsLFgwLkrsbC9+d/KU4Iw7I5XJfRlN7vTPter3b+Q6zXaL4VdjuOR5fGI4njlFElWFycujWJ19YA8ja88wlFPXGtwvIgKxNyHy2ttbbvlbj6LFqam4W1mewYa6tcHawG8knIa4kpyKjAkqpsGJJzVWGRC45gAG3hobWmhw3E6WGUYckAqFJuQoJvm0O+jXmf4SrVMSllznWplFixP9WvkLHWXXFux1WnQavWb0tXNnqKo9lSdlO5y9el+mu7+iPKvaaivsnMeQprfUnq1tz0Bnn/AFhr+uPRs2wsarDYDNYZVNyNNTqNpV4zGnD01sqqxH2VCkd+nO3P6SR2Tx6VHCVD6Oo5/VsbtSJvojKT6rG+jDwtreTUVL/RKtQXNU1h0GnnlvYeFjtJNKiqCxo5nsVu3rXAsRanpcetrp9dLx8DSZyGIpuvMEB9ug1Gtx5ctLysPhKw9m9Rf7SFD+1z+EbyThHwVBh6xawucqAFQBqACNARsfZB+kTWKmqwY2U0gGI3ALtqNJYV3CD9YyJy9Z0GvTeUQx9NqrsGSooULlDjUhmJW42Ook9q1o//ANNr0rPRYMmX1fRnKT99CSrDvGu+nTVdh62IrFnf1KaHKLZlzuNGGU8gdL9RaJ4Dwr0iqqG1Mas4N7km5Ck7nXymyoUVRQqiygWAHSdvHLZus5cXguEITswIQhAJT9qOPLhKOcjMzHLTW9rt39wlxKPjXZ4YqtTaq36umuiDcux1N+QsF799pnLeuO1mvrEPxPEYlSzgmylyCLqoAuctMaAD3j5yrq8DWpS0IDMu/LUdBOtHh1JaL01UIjIym3QqQSTudOs53gGui+FvhOFwuN5u3WWXpTcLpegw/wCj1FKG5zVKBBLXN7+sBa40sNhpeWHD+HIQbejrnXLm9WoAeWR9Gtrrcbz3FJcyvrC20zYtkXVPB0QcrjITsGBS57jex57ExVTgBPsVNOQZb/MESrw3GKqjK1qi81fXTx3llhMfSPsO2Hb3W9akfI6AeGWZ1E1SKnCSmhYaDMzWyqB5mZXtNw8NlDC5GVwNvVJINyOoB25qPPdYrGFFJrICND6RAXTQ3BZQMwtvsR3zIVKy18SRTa4qNmUncXPtf4RqB0AGl5Zj9ZqHwnhdcoCKZIUtTU3X1qYPqnU8tRJnFeF4ioi0qdEhnOVnOiqp3LNy0uNOs1RNrBRZV0UdwFhHVY981Mfq6ROC8FTA02NJGr13F2qWvtso6KOQ1J53nmGpVVdqtQXSrZKgb2+gYLb2QSRboSZbUWMnJVM16ppyrjHZDFVsQ7BAEU2R6jBQR1y6t8pXVOzORrVavkmnw3J+E7Rn7hFCpJ6f0YvB9q1RNKJq1lWzVW9XMFsoLE+sWsR4yBiuOYrEWvmVW2SmpJ6a93jedIVx0i79016I5y3Z1moDMjOc5JuhvlK3Hq26/SN9mMI61mJw9RUXKEzUyDf1szWIta2WdGapI9ZjJ+ONSr7hVamUtTGULutgCCdbkDrqbyZMrwKsRiAOTBgfIX/Kaqd5050QhCVBCEIBCEICKtMMpU7EEHwItOXcNTLdT9lmHwJnVJynCVMxqP7zu3xYzj5e46YfQwuYxVpyUo0iGE5uiA1CR6uFJloEkjD0xeTQhcLWomisQOm4+HKWNLhqek9LlUPYi4Fib23GxPfvLbD4dbRdSnLMU2irTGu0cpU44U1sI+adppkhFF5JprIwWPUnlEoJFeiiUaSEMqGAkWBFOsBKGnWRawkmsZErGArs6l8Rf3UY/EgfmZq5l+zB/XP9z/MJqJvHpnLsQhCaZEIQgEIQgRuJVSlGqy7rTdh4hSROZ4anlS3+9Z1UiYPtYiU66pTQC6ZmtoLkkCw2G3znLyT66YX4qwIho3XxQU63iVxaH7Q89PrOLoWTFUzC09tKi5wbaSWhvKzA3taWKbTSPKI1JkhTeN07DpPQwEIWacSacDXE8OIEodWPq0irXEdWqOsolZ9Im88Uz20qGqkgV2k6rKbiGMUaX1On/PSFTOAVsuIW/wBsFfzH0mxmd4X2dIZXqtqpzBF2uNRdufhNFN4sZCEITTIhCEAhCEAnNuN18+LxB90hB/hGX6gzpM5bjFtWrt79aofLO1py8vTeCFitTINajLBlvGzTnF1N4KmRtLEKbXjeHS0l0tjEgn8Nplh/L85ZLw++7t8v4Su4dVtLqlWm4ygvwhuTn5RpuFVPfPyl5Ta8dy6R6m2ZPDKnvn5fwiW4Y/vGaAnWeOI0bZt+FP75HnGxwlr61H/aP8Zo/Rz30UnqeylpYBhs7+bGSa9F1X1Sc3LXTzlilK0WovNSG1UKFR/bbyGgjGLwC2taXuW0rsTvLpNtTgquamjdVBPjbWPSu4BUvSA91mHzv9CJYzrHOiEISoIQhAIQhAJyzEtd2P8Aab6mdSM5TOXk+OmDzLHVpzy09DTk2cyT1dLxpq0batAn0KlpY0MTKOk0l0qkqLuliZZ0MQCJla2LVBmcgDqT/u8gN2spLoM7ctBYfMiXaNdQxtOrc0nDWte3K+2/gZIBnO+y/HVoZw4Yhsvs62K37x1mtwfGqVQ2V9fdOh8r7+UsRbF4ktGC8SGlVJBiqW8YUx9DpCPXldiBvLFzIFbnCrHs3U9tfusPmD9BLuZns/UtWt1Uj6H8jNNOmPTGXYhCE0yIQhAIQhARXqZVZjyBPwF5y22gnSeMG2Hrf3T/AITOb09py8jpg9G0bae3nhnJs008SPAXgacoKRi6+ICKWbYf7t4xkCxkHtHWuqL1ux8rAfUwlUuNxjVGLMfAcgOgkUNPCNQBzNvjN1gsGlMWVRoN7XJ7yYZY6m8fFWWfY5QWq3AIyruLjc9YjtHglpVAU0VwTYbAje3dqIF32Z46zEUqhvf2GO9/dP5GaUNOW06pUhl0IIIPeNROlUKmZVa3tAN8ReahEtXkim0hoY+hlU+5kSvtHiZGrtATwhv6QnifwsJsJjeFf9xT8T+EzZTpixkIQhNMiEIQCEIQIfGEvQqgbmm/4TOa0mnVWHWclB9Y225eHKcvJ8dMDl55PKZg05Ni8UrxETeUPZ7yj7SH1k+6R8/5y1zSDxugXp3G6a+Knf8AI+UJWZZ9Qehv8J0DB4kVEDKbhh8+njOfmSMHjHpG6MV6jkfEbQztf9jH9aoOdlPwJ/iJoeI8LSvlDFhlJtltzt1v0ExfBeJehqFyCQwIIGm5BuBtym14fxelU9lxf3W9U/A7ywJw3Zygu6lj/aJPyFgfhLhRARYM0pIkikYwYBoEh2kWsY4XjNRoDeFP66l/eJ+ITcTC4U/rqX94n4hN1OmLGQhCE0yIQhAIQhAicWr5KNVuiNbxtp87TltTQ+Q+k6P2qP8ARan+H8aznFQa3nHydumHT0RxogRQmGyCZ4DPWiIDhSeZIpDHBCKjG8BD607K3NT7J8OkpcTgKlP20IHXdf2hpNqskI8qac9QR5Ull2cwiVGdXF7LcWNra25GOcY4b6Egg3Rtr7gjkZES+zvGGRhTqElDoCfsHl5fSbLNOZib/g1bPRRjuRY+IOUn5TUInxLNPbxDSqLxt4HSJZoU3Qa1RD0dT+8Jv5zw+0v3h9Z0ObxYyEIQm2BCEIBCEIFD20q2w9vedV+rf5Zg+U2Xb0n0VLp6TXxym35zGnTScM+3XDp5eF4mFOZaKJibz0iIIgKFpluK13TEPlYrtsSPsiaYTPdpcOQ4fkwsfvD+VvhCUvh3GqudFZrqWANwL2JtvNehnN1aazhvaFCoFU5WHPUqe/TYyoZ7Ij9bU+7/AJhLTtU36lf7wfhaUvZnGJSZy5tcADQm+vdPOOcU9MwCiyLtfck7kwnxGVpueyw/oyeLfiMwtFSbAak6Ad5nSOH4f0dNE91QCe/n87xCJF4lo4BALNKjtGGk5lkSsLQqOzag94+s6JObVzpOkLsJvFjJ7CEJtgQhCAQhCBm+3g/o6d1VfwPMQ2s3Pbv/ALW/Sov5j85haRvOOfbrh0Ree25xxki1pXmGjbRBkn0E89FAimNYrDiohRtj8Qeok1qUZZYGRxnDXpnUXXkw1H8vOR1m4pNE4rBUijM1NdFJvax0B5iGdMjStJVCiWNlBY9ALn5Sx7KYNHFQuoa2UC/mT+U1uFpKosqhR0At9JU0hdneAZCKlT2vsruF7z1P0mnRBI1Ix0PNKeIEbJgXjbNCk1HkOsZIqGRahlDnD8Aa1QINt2PRQRfz1+c3kw3CcX6OqpO17N4HT5b+U3M3ixmIQhNMCEIQCEIQKztNhhUwtVT7uYeKesPpbznLqJI0nS+1tYLhagLZS9lHU3IuB5XnO3p3E4+Tt1w6Po1xPFOvhI9N7SQmomGzwqTxmjTGJzQhZaJLXiWaJJhHtoupTzoyk2zAi46EWiFj9OUJ4TgRRUqCTc3132A/KWlJpESP0zKJ9J48KsiIYsNKJDPG2MaLwvA8dpFN9/hJeS8RWp6SiuL6zovDauelTbqik+NtfnOevRN5tey9W9BRzUlT8bj5ERh2mfS2hCE6uQhCEAjGNxS00LtsPmeQEfmM7cYs+kSnewCZ/Mlh/l+ZkyuouM3VVx3HPWa5N7bAeyvh/GV1AaRaNF6AXnn+uxtqQjY0MWlSKJEBD6xuLZ43KC0AIWnoEIUsfSMARwGUPC8dR5HV44rQJ9N4uMUGkgGUJKGO0lgDFIekqPWe08Mc9GIkwqPWYCXPZPEa1FYgE5Sq36Xv57aSrK2BY+UhMMosJJeSzcdGhMpwLjxAy1SWXk25Hj1E1NOoGAKkEHYjadZduVmioQhKivxPGKSaXub2069LzB9qceK1XPbZQo56Ak/UmXvGuDsmYorOpNwFGYi/Ije3fMpiBrZtD0Oh+BnHK3qu2MncN4eryMW8YIjyG4sZmNC0CIm0UJUeWnlouFoQieiKtPbQPIq8IQPQZ6GibQtKH6dSPJiZEE8ywLmlrJSm0qKOKIFov9MMqLNnjeeVxxUDVNoVY1nFhrIGIe+0ZWtrdj5cpIWk7+zTdvuox+ghDVFbCXHBuKtSNjqh3HTvHfI9Lg2IbakR3sVX5E3+UsqHZmofbdV8LsfymtVNxpUxCkAhhYi415GErl7P0wBq/wAf5QmuWOFtEVaKsLMoYdGAI+BnkJUV2J7PYZhrRUfcun4CJjOJYNEZgosB3k/UwhM5RrGqGtWIO/0iKVdid+fdCExG62vAeDUaoJdSf8Tj6ES6HZbC/wDjP/sq/wCqEJ01HPdLXs1hR/VfFnP1aeN2Ywp/qvg9QfRoQjUN01U7K4W3/wCZ/wDZV/1yFV7P4cbIf26n+qEI1DdV+J4VSXZf3m/jKx8OoOg+ZhCZsalRa622kV3N94QkaWODoK24v5mXOH4ZSO6/vN/GEJZGbVthOA0Dun7z/wCqWFPgdBdqYP3iW/ETCE1pm2plHDInsIq/dUD6R2EJUEIQgEIQgf/Z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onstantia" pitchFamily="18" charset="0"/>
            </a:endParaRPr>
          </a:p>
        </p:txBody>
      </p:sp>
      <p:sp>
        <p:nvSpPr>
          <p:cNvPr id="38922" name="AutoShape 6" descr="data:image/jpeg;base64,/9j/4AAQSkZJRgABAQAAAQABAAD/2wCEAAkGBxQTEhQUEhQWFBUVFRcVFBQUGBcVFBcUFRUXFhgVFxQYHSggGBolHRcUITEhJSkrLi4uFx8zODMsNygtLiwBCgoKDg0OGBAQGCwcHCQsLCwsLCwsLCwsLCwsLCwsLCwsLCwsLCwsLCwsLCwsLCwsLCwsLCwtLCwsLCwtLCwsLP/AABEIAQMAwgMBIgACEQEDEQH/xAAbAAABBQEBAAAAAAAAAAAAAAAAAgMEBQYHAf/EAEQQAAIBAgQDBAcEBgkEAwAAAAECAAMRBBIhMQVBUQZhcYETIjJSkaGxQnKywRQjkqLR4SRDYnOCwtLw8RU0U5MHFjP/xAAYAQEBAQEBAAAAAAAAAAAAAAAAAQIDBP/EAB8RAQEAAgIDAAMAAAAAAAAAAAABAhEhMQMSQRNRYf/aAAwDAQACEQMRAD8A7jCEIBCEIBCJdwBcmwG5MzeO7W00rpT5Hc29W/IMx2Jvp5XmcspO1k200JFr40LSNQesNNL23IHlvK7/AOwD3P3v5Rc8Yaq7hMxQ7WLUYZLZftKT6/iL22nvFuNM6FaQtfcsbeWnL6zN8uOtxfWo3azj5saNCxY765b9RfpofG3S5jnZDtQKyqlS4ewsW3NxcXPO/I8/HfNtw6q62sCT7RB0YjZrkXU+HQDwkYfs3UKoWqBHX7QF9PdKiwI8555ln7bdNY606PEu4AJJAAFyToABzJmUqdqBhVZcQc2X2HuBfTQOTse/X47867Wdtq2JORLqt9FXpf2sp1Y97adAJ2vmnztiYOjUu2tN8ZToJ7DXTOedQi6+F7WHW/hNZOE4zgmIw5RvbVTmWqumVhqC43BvYcxpvedq4RjhXoU6q7VEDeBI1HkbjyjxZ22zLtc5NSxMhCNYjELTXM7BV0F2NhrpvOzmdhPAZ7AIQhAIQhAIQhAIQhAImq9gTa9gTYbm3IQqXsctr2Nr7X5X7py3Hdva+coLhgcrBEUAN0u5NjM5ZaamO0jjXampiGKULne2W242A6DX2zt3RnAYWlmy1bOzZjlPrU1vqdW9rpm25C2t6BsfUuSKBudyWA69Aep+Jkatjq/JKa+JJ+lp5rt09W+TH5FajnDKwGXXMRlN8p79NDz56zMYtnDNmqH1mbKoY6LfYja1rad8i4JKuQE3zMASVGUZSdgzH3det5XYlSmZ2ILKjDQltSSRqe4IPKZrN1tA/SKrYhhScAX2b1lAUAXA7+62pmjw/HK9L29R7ygVB8CMw+cymAuquxtuFU3tfQOxuetwPKX+Cq3UXPrADNpbWwO3nLeCLmn2jrMQVqBluM1gpt1uAAfLeWS8SZ9yzaHnkS9iNDYc7WuDp0mWqYdGNyLN7ynK3xEdpelT2WFQdG9V/wBoCx+EY3SWFdtHApA1BlV39R6ey1AMwB6EgNrKHszT9JiqNO1lLgkDUsFU1PWbmCBLvj3ElxVH9GrAUnLK6kj0dyhHMeq2lxoee0R2W4U9GvVrOAFSj+rNwQXyKg7/AHhr1i9tS6jV0ce5LA2canLoCFOoAPPQ8+h1lp2f7QUaNNktZFJbKPaQnUrk6E7W5nSZetjBQosVf0gAAVxbW+rG47iPhKfs3imqLUxFQD1D+rU6Fqh231yg6+QnS3XMc8ZtrcX2jdqno6gLHdgmmQls4Rcu5X1Neo7pB7WYjEVaAyP6WmtRqtx7YOW2VlA9kXbl9rUWEfwWRNAQxBuzixa5JYtfUMpN+8Xt3xjGcSpU2DU3s/2gozB/vIvPv0nLddtRoewuPZKQSpVWpTIBpsNchtrTvrdeh5beGzRgRcEEHYjUTjA4whc1MPSbO2hCsQp6saaE38f+ZM4LxWuKz+mugQJUQEWUDMQW532/4nfHOyOVjrkJWcP4urqCxAJ5j2T58vOWQM6y7ZewhCUEIQgEIQgE4322w/osZWQF1FS1VQoUhmYc7gkWIGxG07E7gAkkADcnQDznKf8A5YxlJ2p1KThmRWpuVJFlJBWx8ek5+TpvC8qAY8ZinRc99LFTsb/CeYtT6Mt1OVb82sWt8FMp8Nh2xBpinezKVckkZADcZiPh3275pOIYShlVa+Isi7IgAvpbXRiT/Ezz3W3S3hMxWLC0qeXQMgPgLTPcSVmRFQXLHM29gOh+XwljUxdMqlOij1FQEBnFtze2o1+EbNGq27BB0Xf4zO+WFbSwTCmquVpqAb6n7W40IFtx4AeMdw9WkFIRgQpuSNLZjp5cr90VxHAFEz01zsLFgwLkrsbC9+d/KU4Iw7I5XJfRlN7vTPter3b+Q6zXaL4VdjuOR5fGI4njlFElWFycujWJ19YA8ja88wlFPXGtwvIgKxNyHy2ttbbvlbj6LFqam4W1mewYa6tcHawG8knIa4kpyKjAkqpsGJJzVWGRC45gAG3hobWmhw3E6WGUYckAqFJuQoJvm0O+jXmf4SrVMSllznWplFixP9WvkLHWXXFux1WnQavWb0tXNnqKo9lSdlO5y9el+mu7+iPKvaaivsnMeQprfUnq1tz0Bnn/AFhr+uPRs2wsarDYDNYZVNyNNTqNpV4zGnD01sqqxH2VCkd+nO3P6SR2Tx6VHCVD6Oo5/VsbtSJvojKT6rG+jDwtreTUVL/RKtQXNU1h0GnnlvYeFjtJNKiqCxo5nsVu3rXAsRanpcetrp9dLx8DSZyGIpuvMEB9ug1Gtx5ctLysPhKw9m9Rf7SFD+1z+EbyThHwVBh6xawucqAFQBqACNARsfZB+kTWKmqwY2U0gGI3ALtqNJYV3CD9YyJy9Z0GvTeUQx9NqrsGSooULlDjUhmJW42Ook9q1o//ANNr0rPRYMmX1fRnKT99CSrDvGu+nTVdh62IrFnf1KaHKLZlzuNGGU8gdL9RaJ4Dwr0iqqG1Mas4N7km5Ck7nXymyoUVRQqiygWAHSdvHLZus5cXguEITswIQhAJT9qOPLhKOcjMzHLTW9rt39wlxKPjXZ4YqtTaq36umuiDcux1N+QsF799pnLeuO1mvrEPxPEYlSzgmylyCLqoAuctMaAD3j5yrq8DWpS0IDMu/LUdBOtHh1JaL01UIjIym3QqQSTudOs53gGui+FvhOFwuN5u3WWXpTcLpegw/wCj1FKG5zVKBBLXN7+sBa40sNhpeWHD+HIQbejrnXLm9WoAeWR9Gtrrcbz3FJcyvrC20zYtkXVPB0QcrjITsGBS57jex57ExVTgBPsVNOQZb/MESrw3GKqjK1qi81fXTx3llhMfSPsO2Hb3W9akfI6AeGWZ1E1SKnCSmhYaDMzWyqB5mZXtNw8NlDC5GVwNvVJINyOoB25qPPdYrGFFJrICND6RAXTQ3BZQMwtvsR3zIVKy18SRTa4qNmUncXPtf4RqB0AGl5Zj9ZqHwnhdcoCKZIUtTU3X1qYPqnU8tRJnFeF4ioi0qdEhnOVnOiqp3LNy0uNOs1RNrBRZV0UdwFhHVY981Mfq6ROC8FTA02NJGr13F2qWvtso6KOQ1J53nmGpVVdqtQXSrZKgb2+gYLb2QSRboSZbUWMnJVM16ppyrjHZDFVsQ7BAEU2R6jBQR1y6t8pXVOzORrVavkmnw3J+E7Rn7hFCpJ6f0YvB9q1RNKJq1lWzVW9XMFsoLE+sWsR4yBiuOYrEWvmVW2SmpJ6a93jedIVx0i79016I5y3Z1moDMjOc5JuhvlK3Hq26/SN9mMI61mJw9RUXKEzUyDf1szWIta2WdGapI9ZjJ+ONSr7hVamUtTGULutgCCdbkDrqbyZMrwKsRiAOTBgfIX/Kaqd5050QhCVBCEIBCEICKtMMpU7EEHwItOXcNTLdT9lmHwJnVJynCVMxqP7zu3xYzj5e46YfQwuYxVpyUo0iGE5uiA1CR6uFJloEkjD0xeTQhcLWomisQOm4+HKWNLhqek9LlUPYi4Fib23GxPfvLbD4dbRdSnLMU2irTGu0cpU44U1sI+adppkhFF5JprIwWPUnlEoJFeiiUaSEMqGAkWBFOsBKGnWRawkmsZErGArs6l8Rf3UY/EgfmZq5l+zB/XP9z/MJqJvHpnLsQhCaZEIQgEIQgRuJVSlGqy7rTdh4hSROZ4anlS3+9Z1UiYPtYiU66pTQC6ZmtoLkkCw2G3znLyT66YX4qwIho3XxQU63iVxaH7Q89PrOLoWTFUzC09tKi5wbaSWhvKzA3taWKbTSPKI1JkhTeN07DpPQwEIWacSacDXE8OIEodWPq0irXEdWqOsolZ9Im88Uz20qGqkgV2k6rKbiGMUaX1On/PSFTOAVsuIW/wBsFfzH0mxmd4X2dIZXqtqpzBF2uNRdufhNFN4sZCEITTIhCEAhCEAnNuN18+LxB90hB/hGX6gzpM5bjFtWrt79aofLO1py8vTeCFitTINajLBlvGzTnF1N4KmRtLEKbXjeHS0l0tjEgn8Nplh/L85ZLw++7t8v4Su4dVtLqlWm4ygvwhuTn5RpuFVPfPyl5Ta8dy6R6m2ZPDKnvn5fwiW4Y/vGaAnWeOI0bZt+FP75HnGxwlr61H/aP8Zo/Rz30UnqeylpYBhs7+bGSa9F1X1Sc3LXTzlilK0WovNSG1UKFR/bbyGgjGLwC2taXuW0rsTvLpNtTgquamjdVBPjbWPSu4BUvSA91mHzv9CJYzrHOiEISoIQhAIQhAJyzEtd2P8Aab6mdSM5TOXk+OmDzLHVpzy09DTk2cyT1dLxpq0batAn0KlpY0MTKOk0l0qkqLuliZZ0MQCJla2LVBmcgDqT/u8gN2spLoM7ctBYfMiXaNdQxtOrc0nDWte3K+2/gZIBnO+y/HVoZw4Yhsvs62K37x1mtwfGqVQ2V9fdOh8r7+UsRbF4ktGC8SGlVJBiqW8YUx9DpCPXldiBvLFzIFbnCrHs3U9tfusPmD9BLuZns/UtWt1Uj6H8jNNOmPTGXYhCE0yIQhAIQhARXqZVZjyBPwF5y22gnSeMG2Hrf3T/AITOb09py8jpg9G0bae3nhnJs008SPAXgacoKRi6+ICKWbYf7t4xkCxkHtHWuqL1ux8rAfUwlUuNxjVGLMfAcgOgkUNPCNQBzNvjN1gsGlMWVRoN7XJ7yYZY6m8fFWWfY5QWq3AIyruLjc9YjtHglpVAU0VwTYbAje3dqIF32Z46zEUqhvf2GO9/dP5GaUNOW06pUhl0IIIPeNROlUKmZVa3tAN8ReahEtXkim0hoY+hlU+5kSvtHiZGrtATwhv6QnifwsJsJjeFf9xT8T+EzZTpixkIQhNMiEIQCEIQIfGEvQqgbmm/4TOa0mnVWHWclB9Y225eHKcvJ8dMDl55PKZg05Ni8UrxETeUPZ7yj7SH1k+6R8/5y1zSDxugXp3G6a+Knf8AI+UJWZZ9Qehv8J0DB4kVEDKbhh8+njOfmSMHjHpG6MV6jkfEbQztf9jH9aoOdlPwJ/iJoeI8LSvlDFhlJtltzt1v0ExfBeJehqFyCQwIIGm5BuBtym14fxelU9lxf3W9U/A7ywJw3Zygu6lj/aJPyFgfhLhRARYM0pIkikYwYBoEh2kWsY4XjNRoDeFP66l/eJ+ITcTC4U/rqX94n4hN1OmLGQhCE0yIQhAIQhAicWr5KNVuiNbxtp87TltTQ+Q+k6P2qP8ARan+H8aznFQa3nHydumHT0RxogRQmGyCZ4DPWiIDhSeZIpDHBCKjG8BD607K3NT7J8OkpcTgKlP20IHXdf2hpNqskI8qac9QR5Ull2cwiVGdXF7LcWNra25GOcY4b6Egg3Rtr7gjkZES+zvGGRhTqElDoCfsHl5fSbLNOZib/g1bPRRjuRY+IOUn5TUInxLNPbxDSqLxt4HSJZoU3Qa1RD0dT+8Jv5zw+0v3h9Z0ObxYyEIQm2BCEIBCEIFD20q2w9vedV+rf5Zg+U2Xb0n0VLp6TXxym35zGnTScM+3XDp5eF4mFOZaKJibz0iIIgKFpluK13TEPlYrtsSPsiaYTPdpcOQ4fkwsfvD+VvhCUvh3GqudFZrqWANwL2JtvNehnN1aazhvaFCoFU5WHPUqe/TYyoZ7Ij9bU+7/AJhLTtU36lf7wfhaUvZnGJSZy5tcADQm+vdPOOcU9MwCiyLtfck7kwnxGVpueyw/oyeLfiMwtFSbAak6Ad5nSOH4f0dNE91QCe/n87xCJF4lo4BALNKjtGGk5lkSsLQqOzag94+s6JObVzpOkLsJvFjJ7CEJtgQhCAQhCBm+3g/o6d1VfwPMQ2s3Pbv/ALW/Sov5j85haRvOOfbrh0Ree25xxki1pXmGjbRBkn0E89FAimNYrDiohRtj8Qeok1qUZZYGRxnDXpnUXXkw1H8vOR1m4pNE4rBUijM1NdFJvax0B5iGdMjStJVCiWNlBY9ALn5Sx7KYNHFQuoa2UC/mT+U1uFpKosqhR0At9JU0hdneAZCKlT2vsruF7z1P0mnRBI1Ix0PNKeIEbJgXjbNCk1HkOsZIqGRahlDnD8Aa1QINt2PRQRfz1+c3kw3CcX6OqpO17N4HT5b+U3M3ixmIQhNMCEIQCEIQKztNhhUwtVT7uYeKesPpbznLqJI0nS+1tYLhagLZS9lHU3IuB5XnO3p3E4+Tt1w6Po1xPFOvhI9N7SQmomGzwqTxmjTGJzQhZaJLXiWaJJhHtoupTzoyk2zAi46EWiFj9OUJ4TgRRUqCTc3132A/KWlJpESP0zKJ9J48KsiIYsNKJDPG2MaLwvA8dpFN9/hJeS8RWp6SiuL6zovDauelTbqik+NtfnOevRN5tey9W9BRzUlT8bj5ERh2mfS2hCE6uQhCEAjGNxS00LtsPmeQEfmM7cYs+kSnewCZ/Mlh/l+ZkyuouM3VVx3HPWa5N7bAeyvh/GV1AaRaNF6AXnn+uxtqQjY0MWlSKJEBD6xuLZ43KC0AIWnoEIUsfSMARwGUPC8dR5HV44rQJ9N4uMUGkgGUJKGO0lgDFIekqPWe08Mc9GIkwqPWYCXPZPEa1FYgE5Sq36Xv57aSrK2BY+UhMMosJJeSzcdGhMpwLjxAy1SWXk25Hj1E1NOoGAKkEHYjadZduVmioQhKivxPGKSaXub2069LzB9qceK1XPbZQo56Ak/UmXvGuDsmYorOpNwFGYi/Ije3fMpiBrZtD0Oh+BnHK3qu2MncN4eryMW8YIjyG4sZmNC0CIm0UJUeWnlouFoQieiKtPbQPIq8IQPQZ6GibQtKH6dSPJiZEE8ywLmlrJSm0qKOKIFov9MMqLNnjeeVxxUDVNoVY1nFhrIGIe+0ZWtrdj5cpIWk7+zTdvuox+ghDVFbCXHBuKtSNjqh3HTvHfI9Lg2IbakR3sVX5E3+UsqHZmofbdV8LsfymtVNxpUxCkAhhYi415GErl7P0wBq/wAf5QmuWOFtEVaKsLMoYdGAI+BnkJUV2J7PYZhrRUfcun4CJjOJYNEZgosB3k/UwhM5RrGqGtWIO/0iKVdid+fdCExG62vAeDUaoJdSf8Tj6ES6HZbC/wDjP/sq/wCqEJ01HPdLXs1hR/VfFnP1aeN2Ywp/qvg9QfRoQjUN01U7K4W3/wCZ/wDZV/1yFV7P4cbIf26n+qEI1DdV+J4VSXZf3m/jKx8OoOg+ZhCZsalRa622kV3N94QkaWODoK24v5mXOH4ZSO6/vN/GEJZGbVthOA0Dun7z/wCqWFPgdBdqYP3iW/ETCE1pm2plHDInsIq/dUD6R2EJUEIQgEIQgf/Z"/>
          <p:cNvSpPr>
            <a:spLocks noChangeAspect="1" noChangeArrowheads="1"/>
          </p:cNvSpPr>
          <p:nvPr/>
        </p:nvSpPr>
        <p:spPr bwMode="auto">
          <a:xfrm>
            <a:off x="460375" y="1603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onstantia" pitchFamily="18" charset="0"/>
            </a:endParaRPr>
          </a:p>
        </p:txBody>
      </p:sp>
      <p:sp>
        <p:nvSpPr>
          <p:cNvPr id="38923" name="AutoShape 8" descr="data:image/jpeg;base64,/9j/4AAQSkZJRgABAQAAAQABAAD/2wCEAAkGBxQTEhQUEhQWFBUVFRcVFBQUGBcVFBcUFRUXFhgVFxQYHSggGBolHRcUITEhJSkrLi4uFx8zODMsNygtLiwBCgoKDg0OGBAQGCwcHCQsLCwsLCwsLCwsLCwsLCwsLCwsLCwsLCwsLCwsLCwsLCwsLCwsLCwtLCwsLCwtLCwsLP/AABEIAQMAwgMBIgACEQEDEQH/xAAbAAABBQEBAAAAAAAAAAAAAAAAAgMEBQYHAf/EAEQQAAIBAgQDBAcEBgkEAwAAAAECAAMRBBIhMQVBUQZhcYETIjJSkaGxQnKywRQjkqLR4SRDYnOCwtLw8RU0U5MHFjP/xAAYAQEBAQEBAAAAAAAAAAAAAAAAAQIDBP/EAB8RAQEAAgIDAAMAAAAAAAAAAAABAhEhMQMSQRNRYf/aAAwDAQACEQMRAD8A7jCEIBCEIBCJdwBcmwG5MzeO7W00rpT5Hc29W/IMx2Jvp5XmcspO1k200JFr40LSNQesNNL23IHlvK7/AOwD3P3v5Rc8Yaq7hMxQ7WLUYZLZftKT6/iL22nvFuNM6FaQtfcsbeWnL6zN8uOtxfWo3azj5saNCxY765b9RfpofG3S5jnZDtQKyqlS4ewsW3NxcXPO/I8/HfNtw6q62sCT7RB0YjZrkXU+HQDwkYfs3UKoWqBHX7QF9PdKiwI8555ln7bdNY606PEu4AJJAAFyToABzJmUqdqBhVZcQc2X2HuBfTQOTse/X47867Wdtq2JORLqt9FXpf2sp1Y97adAJ2vmnztiYOjUu2tN8ZToJ7DXTOedQi6+F7WHW/hNZOE4zgmIw5RvbVTmWqumVhqC43BvYcxpvedq4RjhXoU6q7VEDeBI1HkbjyjxZ22zLtc5NSxMhCNYjELTXM7BV0F2NhrpvOzmdhPAZ7AIQhAIQhAIQhAIQhAImq9gTa9gTYbm3IQqXsctr2Nr7X5X7py3Hdva+coLhgcrBEUAN0u5NjM5ZaamO0jjXampiGKULne2W242A6DX2zt3RnAYWlmy1bOzZjlPrU1vqdW9rpm25C2t6BsfUuSKBudyWA69Aep+Jkatjq/JKa+JJ+lp5rt09W+TH5FajnDKwGXXMRlN8p79NDz56zMYtnDNmqH1mbKoY6LfYja1rad8i4JKuQE3zMASVGUZSdgzH3det5XYlSmZ2ILKjDQltSSRqe4IPKZrN1tA/SKrYhhScAX2b1lAUAXA7+62pmjw/HK9L29R7ygVB8CMw+cymAuquxtuFU3tfQOxuetwPKX+Cq3UXPrADNpbWwO3nLeCLmn2jrMQVqBluM1gpt1uAAfLeWS8SZ9yzaHnkS9iNDYc7WuDp0mWqYdGNyLN7ynK3xEdpelT2WFQdG9V/wBoCx+EY3SWFdtHApA1BlV39R6ey1AMwB6EgNrKHszT9JiqNO1lLgkDUsFU1PWbmCBLvj3ElxVH9GrAUnLK6kj0dyhHMeq2lxoee0R2W4U9GvVrOAFSj+rNwQXyKg7/AHhr1i9tS6jV0ce5LA2canLoCFOoAPPQ8+h1lp2f7QUaNNktZFJbKPaQnUrk6E7W5nSZetjBQosVf0gAAVxbW+rG47iPhKfs3imqLUxFQD1D+rU6Fqh231yg6+QnS3XMc8ZtrcX2jdqno6gLHdgmmQls4Rcu5X1Neo7pB7WYjEVaAyP6WmtRqtx7YOW2VlA9kXbl9rUWEfwWRNAQxBuzixa5JYtfUMpN+8Xt3xjGcSpU2DU3s/2gozB/vIvPv0nLddtRoewuPZKQSpVWpTIBpsNchtrTvrdeh5beGzRgRcEEHYjUTjA4whc1MPSbO2hCsQp6saaE38f+ZM4LxWuKz+mugQJUQEWUDMQW532/4nfHOyOVjrkJWcP4urqCxAJ5j2T58vOWQM6y7ZewhCUEIQgEIQgE4322w/osZWQF1FS1VQoUhmYc7gkWIGxG07E7gAkkADcnQDznKf8A5YxlJ2p1KThmRWpuVJFlJBWx8ek5+TpvC8qAY8ZinRc99LFTsb/CeYtT6Mt1OVb82sWt8FMp8Nh2xBpinezKVckkZADcZiPh3275pOIYShlVa+Isi7IgAvpbXRiT/Ezz3W3S3hMxWLC0qeXQMgPgLTPcSVmRFQXLHM29gOh+XwljUxdMqlOij1FQEBnFtze2o1+EbNGq27BB0Xf4zO+WFbSwTCmquVpqAb6n7W40IFtx4AeMdw9WkFIRgQpuSNLZjp5cr90VxHAFEz01zsLFgwLkrsbC9+d/KU4Iw7I5XJfRlN7vTPter3b+Q6zXaL4VdjuOR5fGI4njlFElWFycujWJ19YA8ja88wlFPXGtwvIgKxNyHy2ttbbvlbj6LFqam4W1mewYa6tcHawG8knIa4kpyKjAkqpsGJJzVWGRC45gAG3hobWmhw3E6WGUYckAqFJuQoJvm0O+jXmf4SrVMSllznWplFixP9WvkLHWXXFux1WnQavWb0tXNnqKo9lSdlO5y9el+mu7+iPKvaaivsnMeQprfUnq1tz0Bnn/AFhr+uPRs2wsarDYDNYZVNyNNTqNpV4zGnD01sqqxH2VCkd+nO3P6SR2Tx6VHCVD6Oo5/VsbtSJvojKT6rG+jDwtreTUVL/RKtQXNU1h0GnnlvYeFjtJNKiqCxo5nsVu3rXAsRanpcetrp9dLx8DSZyGIpuvMEB9ug1Gtx5ctLysPhKw9m9Rf7SFD+1z+EbyThHwVBh6xawucqAFQBqACNARsfZB+kTWKmqwY2U0gGI3ALtqNJYV3CD9YyJy9Z0GvTeUQx9NqrsGSooULlDjUhmJW42Ook9q1o//ANNr0rPRYMmX1fRnKT99CSrDvGu+nTVdh62IrFnf1KaHKLZlzuNGGU8gdL9RaJ4Dwr0iqqG1Mas4N7km5Ck7nXymyoUVRQqiygWAHSdvHLZus5cXguEITswIQhAJT9qOPLhKOcjMzHLTW9rt39wlxKPjXZ4YqtTaq36umuiDcux1N+QsF799pnLeuO1mvrEPxPEYlSzgmylyCLqoAuctMaAD3j5yrq8DWpS0IDMu/LUdBOtHh1JaL01UIjIym3QqQSTudOs53gGui+FvhOFwuN5u3WWXpTcLpegw/wCj1FKG5zVKBBLXN7+sBa40sNhpeWHD+HIQbejrnXLm9WoAeWR9Gtrrcbz3FJcyvrC20zYtkXVPB0QcrjITsGBS57jex57ExVTgBPsVNOQZb/MESrw3GKqjK1qi81fXTx3llhMfSPsO2Hb3W9akfI6AeGWZ1E1SKnCSmhYaDMzWyqB5mZXtNw8NlDC5GVwNvVJINyOoB25qPPdYrGFFJrICND6RAXTQ3BZQMwtvsR3zIVKy18SRTa4qNmUncXPtf4RqB0AGl5Zj9ZqHwnhdcoCKZIUtTU3X1qYPqnU8tRJnFeF4ioi0qdEhnOVnOiqp3LNy0uNOs1RNrBRZV0UdwFhHVY981Mfq6ROC8FTA02NJGr13F2qWvtso6KOQ1J53nmGpVVdqtQXSrZKgb2+gYLb2QSRboSZbUWMnJVM16ppyrjHZDFVsQ7BAEU2R6jBQR1y6t8pXVOzORrVavkmnw3J+E7Rn7hFCpJ6f0YvB9q1RNKJq1lWzVW9XMFsoLE+sWsR4yBiuOYrEWvmVW2SmpJ6a93jedIVx0i79016I5y3Z1moDMjOc5JuhvlK3Hq26/SN9mMI61mJw9RUXKEzUyDf1szWIta2WdGapI9ZjJ+ONSr7hVamUtTGULutgCCdbkDrqbyZMrwKsRiAOTBgfIX/Kaqd5050QhCVBCEIBCEICKtMMpU7EEHwItOXcNTLdT9lmHwJnVJynCVMxqP7zu3xYzj5e46YfQwuYxVpyUo0iGE5uiA1CR6uFJloEkjD0xeTQhcLWomisQOm4+HKWNLhqek9LlUPYi4Fib23GxPfvLbD4dbRdSnLMU2irTGu0cpU44U1sI+adppkhFF5JprIwWPUnlEoJFeiiUaSEMqGAkWBFOsBKGnWRawkmsZErGArs6l8Rf3UY/EgfmZq5l+zB/XP9z/MJqJvHpnLsQhCaZEIQgEIQgRuJVSlGqy7rTdh4hSROZ4anlS3+9Z1UiYPtYiU66pTQC6ZmtoLkkCw2G3znLyT66YX4qwIho3XxQU63iVxaH7Q89PrOLoWTFUzC09tKi5wbaSWhvKzA3taWKbTSPKI1JkhTeN07DpPQwEIWacSacDXE8OIEodWPq0irXEdWqOsolZ9Im88Uz20qGqkgV2k6rKbiGMUaX1On/PSFTOAVsuIW/wBsFfzH0mxmd4X2dIZXqtqpzBF2uNRdufhNFN4sZCEITTIhCEAhCEAnNuN18+LxB90hB/hGX6gzpM5bjFtWrt79aofLO1py8vTeCFitTINajLBlvGzTnF1N4KmRtLEKbXjeHS0l0tjEgn8Nplh/L85ZLw++7t8v4Su4dVtLqlWm4ygvwhuTn5RpuFVPfPyl5Ta8dy6R6m2ZPDKnvn5fwiW4Y/vGaAnWeOI0bZt+FP75HnGxwlr61H/aP8Zo/Rz30UnqeylpYBhs7+bGSa9F1X1Sc3LXTzlilK0WovNSG1UKFR/bbyGgjGLwC2taXuW0rsTvLpNtTgquamjdVBPjbWPSu4BUvSA91mHzv9CJYzrHOiEISoIQhAIQhAJyzEtd2P8Aab6mdSM5TOXk+OmDzLHVpzy09DTk2cyT1dLxpq0batAn0KlpY0MTKOk0l0qkqLuliZZ0MQCJla2LVBmcgDqT/u8gN2spLoM7ctBYfMiXaNdQxtOrc0nDWte3K+2/gZIBnO+y/HVoZw4Yhsvs62K37x1mtwfGqVQ2V9fdOh8r7+UsRbF4ktGC8SGlVJBiqW8YUx9DpCPXldiBvLFzIFbnCrHs3U9tfusPmD9BLuZns/UtWt1Uj6H8jNNOmPTGXYhCE0yIQhAIQhARXqZVZjyBPwF5y22gnSeMG2Hrf3T/AITOb09py8jpg9G0bae3nhnJs008SPAXgacoKRi6+ICKWbYf7t4xkCxkHtHWuqL1ux8rAfUwlUuNxjVGLMfAcgOgkUNPCNQBzNvjN1gsGlMWVRoN7XJ7yYZY6m8fFWWfY5QWq3AIyruLjc9YjtHglpVAU0VwTYbAje3dqIF32Z46zEUqhvf2GO9/dP5GaUNOW06pUhl0IIIPeNROlUKmZVa3tAN8ReahEtXkim0hoY+hlU+5kSvtHiZGrtATwhv6QnifwsJsJjeFf9xT8T+EzZTpixkIQhNMiEIQCEIQIfGEvQqgbmm/4TOa0mnVWHWclB9Y225eHKcvJ8dMDl55PKZg05Ni8UrxETeUPZ7yj7SH1k+6R8/5y1zSDxugXp3G6a+Knf8AI+UJWZZ9Qehv8J0DB4kVEDKbhh8+njOfmSMHjHpG6MV6jkfEbQztf9jH9aoOdlPwJ/iJoeI8LSvlDFhlJtltzt1v0ExfBeJehqFyCQwIIGm5BuBtym14fxelU9lxf3W9U/A7ywJw3Zygu6lj/aJPyFgfhLhRARYM0pIkikYwYBoEh2kWsY4XjNRoDeFP66l/eJ+ITcTC4U/rqX94n4hN1OmLGQhCE0yIQhAIQhAicWr5KNVuiNbxtp87TltTQ+Q+k6P2qP8ARan+H8aznFQa3nHydumHT0RxogRQmGyCZ4DPWiIDhSeZIpDHBCKjG8BD607K3NT7J8OkpcTgKlP20IHXdf2hpNqskI8qac9QR5Ull2cwiVGdXF7LcWNra25GOcY4b6Egg3Rtr7gjkZES+zvGGRhTqElDoCfsHl5fSbLNOZib/g1bPRRjuRY+IOUn5TUInxLNPbxDSqLxt4HSJZoU3Qa1RD0dT+8Jv5zw+0v3h9Z0ObxYyEIQm2BCEIBCEIFD20q2w9vedV+rf5Zg+U2Xb0n0VLp6TXxym35zGnTScM+3XDp5eF4mFOZaKJibz0iIIgKFpluK13TEPlYrtsSPsiaYTPdpcOQ4fkwsfvD+VvhCUvh3GqudFZrqWANwL2JtvNehnN1aazhvaFCoFU5WHPUqe/TYyoZ7Ij9bU+7/AJhLTtU36lf7wfhaUvZnGJSZy5tcADQm+vdPOOcU9MwCiyLtfck7kwnxGVpueyw/oyeLfiMwtFSbAak6Ad5nSOH4f0dNE91QCe/n87xCJF4lo4BALNKjtGGk5lkSsLQqOzag94+s6JObVzpOkLsJvFjJ7CEJtgQhCAQhCBm+3g/o6d1VfwPMQ2s3Pbv/ALW/Sov5j85haRvOOfbrh0Ree25xxki1pXmGjbRBkn0E89FAimNYrDiohRtj8Qeok1qUZZYGRxnDXpnUXXkw1H8vOR1m4pNE4rBUijM1NdFJvax0B5iGdMjStJVCiWNlBY9ALn5Sx7KYNHFQuoa2UC/mT+U1uFpKosqhR0At9JU0hdneAZCKlT2vsruF7z1P0mnRBI1Ix0PNKeIEbJgXjbNCk1HkOsZIqGRahlDnD8Aa1QINt2PRQRfz1+c3kw3CcX6OqpO17N4HT5b+U3M3ixmIQhNMCEIQCEIQKztNhhUwtVT7uYeKesPpbznLqJI0nS+1tYLhagLZS9lHU3IuB5XnO3p3E4+Tt1w6Po1xPFOvhI9N7SQmomGzwqTxmjTGJzQhZaJLXiWaJJhHtoupTzoyk2zAi46EWiFj9OUJ4TgRRUqCTc3132A/KWlJpESP0zKJ9J48KsiIYsNKJDPG2MaLwvA8dpFN9/hJeS8RWp6SiuL6zovDauelTbqik+NtfnOevRN5tey9W9BRzUlT8bj5ERh2mfS2hCE6uQhCEAjGNxS00LtsPmeQEfmM7cYs+kSnewCZ/Mlh/l+ZkyuouM3VVx3HPWa5N7bAeyvh/GV1AaRaNF6AXnn+uxtqQjY0MWlSKJEBD6xuLZ43KC0AIWnoEIUsfSMARwGUPC8dR5HV44rQJ9N4uMUGkgGUJKGO0lgDFIekqPWe08Mc9GIkwqPWYCXPZPEa1FYgE5Sq36Xv57aSrK2BY+UhMMosJJeSzcdGhMpwLjxAy1SWXk25Hj1E1NOoGAKkEHYjadZduVmioQhKivxPGKSaXub2069LzB9qceK1XPbZQo56Ak/UmXvGuDsmYorOpNwFGYi/Ije3fMpiBrZtD0Oh+BnHK3qu2MncN4eryMW8YIjyG4sZmNC0CIm0UJUeWnlouFoQieiKtPbQPIq8IQPQZ6GibQtKH6dSPJiZEE8ywLmlrJSm0qKOKIFov9MMqLNnjeeVxxUDVNoVY1nFhrIGIe+0ZWtrdj5cpIWk7+zTdvuox+ghDVFbCXHBuKtSNjqh3HTvHfI9Lg2IbakR3sVX5E3+UsqHZmofbdV8LsfymtVNxpUxCkAhhYi415GErl7P0wBq/wAf5QmuWOFtEVaKsLMoYdGAI+BnkJUV2J7PYZhrRUfcun4CJjOJYNEZgosB3k/UwhM5RrGqGtWIO/0iKVdid+fdCExG62vAeDUaoJdSf8Tj6ES6HZbC/wDjP/sq/wCqEJ01HPdLXs1hR/VfFnP1aeN2Ywp/qvg9QfRoQjUN01U7K4W3/wCZ/wDZV/1yFV7P4cbIf26n+qEI1DdV+J4VSXZf3m/jKx8OoOg+ZhCZsalRa622kV3N94QkaWODoK24v5mXOH4ZSO6/vN/GEJZGbVthOA0Dun7z/wCqWFPgdBdqYP3iW/ETCE1pm2plHDInsIq/dUD6R2EJUEIQgEIQgf/Z"/>
          <p:cNvSpPr>
            <a:spLocks noChangeAspect="1" noChangeArrowheads="1"/>
          </p:cNvSpPr>
          <p:nvPr/>
        </p:nvSpPr>
        <p:spPr bwMode="auto">
          <a:xfrm>
            <a:off x="612775" y="3127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onstantia" pitchFamily="18" charset="0"/>
            </a:endParaRPr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331640" y="0"/>
            <a:ext cx="7286676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2700" marR="5080" algn="ctr">
              <a:lnSpc>
                <a:spcPct val="100299"/>
              </a:lnSpc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Сведения об изменении расходов по муниципальным программам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1" name="object 8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655313514"/>
              </p:ext>
            </p:extLst>
          </p:nvPr>
        </p:nvGraphicFramePr>
        <p:xfrm>
          <a:off x="0" y="1196752"/>
          <a:ext cx="9143999" cy="489654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572000"/>
                <a:gridCol w="857256"/>
                <a:gridCol w="870936"/>
                <a:gridCol w="792088"/>
                <a:gridCol w="1008112"/>
                <a:gridCol w="1043607"/>
              </a:tblGrid>
              <a:tr h="1614003">
                <a:tc>
                  <a:txBody>
                    <a:bodyPr/>
                    <a:lstStyle/>
                    <a:p>
                      <a:pPr marL="0" marR="89535" indent="336550" algn="ctr" defTabSz="914400" rtl="0" eaLnBrk="1" fontAlgn="ctr" latinLnBrk="0" hangingPunct="1">
                        <a:lnSpc>
                          <a:spcPct val="107800"/>
                        </a:lnSpc>
                        <a:spcBef>
                          <a:spcPts val="409"/>
                        </a:spcBef>
                      </a:pPr>
                      <a:r>
                        <a:rPr lang="ru-RU" sz="1200" b="1" u="none" strike="noStrike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Наименования  муниципальных программ</a:t>
                      </a:r>
                      <a:endParaRPr lang="ru-RU" sz="1200" b="1" u="none" strike="noStrike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2017 год уточнения бюджета №2 (</a:t>
                      </a:r>
                      <a:r>
                        <a:rPr lang="ru-RU" sz="11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РСД №57/8 от 21.06.2017)</a:t>
                      </a:r>
                      <a:endParaRPr lang="ru-RU" sz="1100" b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2017 год уточнения  бюджета №3 (</a:t>
                      </a:r>
                      <a:r>
                        <a:rPr lang="ru-RU" sz="11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РСД №116/11 от 13.09.2017)</a:t>
                      </a:r>
                      <a:endParaRPr lang="ru-RU" sz="1100" b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Отклонения уточнения №3 от уточнения №2 бюджета 2017 </a:t>
                      </a:r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года</a:t>
                      </a:r>
                      <a:endParaRPr lang="ru-RU" sz="1100" b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2018 </a:t>
                      </a:r>
                      <a:r>
                        <a:rPr lang="ru-RU" sz="1100" b="1" spc="-5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года </a:t>
                      </a: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первоначальный принятый бюджет (РСД № 167/26 от 08.12.2016 )</a:t>
                      </a: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2019 </a:t>
                      </a:r>
                      <a:r>
                        <a:rPr lang="ru-RU" sz="1100" b="1" spc="-5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года </a:t>
                      </a: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первоначальный принятый бюджет (РСД № 167/26 от 08.12.2016 )</a:t>
                      </a: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</a:tr>
              <a:tr h="204955"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lnSpc>
                          <a:spcPts val="994"/>
                        </a:lnSpc>
                      </a:pPr>
                      <a:r>
                        <a:rPr lang="ru-RU" sz="1200" b="1" u="none" strike="noStrike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Муниципальные программы:</a:t>
                      </a:r>
                      <a:endParaRPr lang="ru-RU" sz="1200" b="1" u="none" strike="noStrike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1200" u="none" strike="noStrike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8F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1200" u="none" strike="noStrike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8F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1200" u="none" strike="noStrike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8F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1200" u="none" strike="noStrike" kern="120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8F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1200" u="none" strike="noStrike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8FC"/>
                    </a:solidFill>
                  </a:tcPr>
                </a:tc>
              </a:tr>
              <a:tr h="359946">
                <a:tc>
                  <a:txBody>
                    <a:bodyPr/>
                    <a:lstStyle/>
                    <a:p>
                      <a:pPr marL="61594" algn="l">
                        <a:lnSpc>
                          <a:spcPts val="994"/>
                        </a:lnSpc>
                      </a:pPr>
                      <a:r>
                        <a:rPr lang="ru-RU" sz="1200" spc="-5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«Развитие образования и воспитания Люберецкого муниципального района Московской области»</a:t>
                      </a:r>
                      <a:endParaRPr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4 864,5</a:t>
                      </a:r>
                      <a:endParaRPr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8F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4951,2</a:t>
                      </a:r>
                      <a:endParaRPr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8F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86,7</a:t>
                      </a:r>
                      <a:endParaRPr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8F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4 708</a:t>
                      </a:r>
                      <a:endParaRPr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8F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4 602</a:t>
                      </a:r>
                      <a:endParaRPr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8FC"/>
                    </a:solidFill>
                  </a:tcPr>
                </a:tc>
              </a:tr>
              <a:tr h="409911">
                <a:tc>
                  <a:txBody>
                    <a:bodyPr/>
                    <a:lstStyle/>
                    <a:p>
                      <a:pPr marL="61594" algn="l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lang="ru-RU" sz="1200" spc="-5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"Развитие культуры Люберецкого муниципального района Московской области"</a:t>
                      </a:r>
                      <a:endParaRPr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298,1</a:t>
                      </a:r>
                      <a:endParaRPr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8F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301,8</a:t>
                      </a:r>
                      <a:endParaRPr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8F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3,7</a:t>
                      </a:r>
                      <a:endParaRPr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8F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282,8</a:t>
                      </a:r>
                      <a:endParaRPr sz="120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8F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290,8</a:t>
                      </a:r>
                      <a:endParaRPr sz="120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8FC"/>
                    </a:solidFill>
                  </a:tcPr>
                </a:tc>
              </a:tr>
              <a:tr h="426991">
                <a:tc>
                  <a:txBody>
                    <a:bodyPr/>
                    <a:lstStyle/>
                    <a:p>
                      <a:pPr marL="61594" algn="l">
                        <a:lnSpc>
                          <a:spcPts val="1000"/>
                        </a:lnSpc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"Развитие системы отдыха, оздоровления и занятости детей и подростков в период школьных каникул Люберецкого муниципального  района Московской области"</a:t>
                      </a:r>
                      <a:endParaRPr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35,9</a:t>
                      </a:r>
                      <a:endParaRPr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8F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35,9</a:t>
                      </a:r>
                      <a:endParaRPr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8F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8F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23,7</a:t>
                      </a:r>
                      <a:endParaRPr sz="120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8F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24,9</a:t>
                      </a:r>
                      <a:endParaRPr sz="120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8FC"/>
                    </a:solidFill>
                  </a:tcPr>
                </a:tc>
              </a:tr>
              <a:tr h="426991">
                <a:tc>
                  <a:txBody>
                    <a:bodyPr/>
                    <a:lstStyle/>
                    <a:p>
                      <a:pPr marL="61594" algn="l">
                        <a:lnSpc>
                          <a:spcPts val="1000"/>
                        </a:lnSpc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"Создание условий для развития физической культуры и спорта на территории  Люберецкого муниципального района Московской области "</a:t>
                      </a:r>
                      <a:endParaRPr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254,1</a:t>
                      </a:r>
                      <a:endParaRPr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8F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254,1</a:t>
                      </a:r>
                      <a:endParaRPr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8F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8F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247</a:t>
                      </a:r>
                      <a:endParaRPr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8F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254</a:t>
                      </a:r>
                      <a:endParaRPr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8FC"/>
                    </a:solidFill>
                  </a:tcPr>
                </a:tc>
              </a:tr>
              <a:tr h="409911">
                <a:tc>
                  <a:txBody>
                    <a:bodyPr/>
                    <a:lstStyle/>
                    <a:p>
                      <a:pPr marL="61594" algn="l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"Муниципальное управление Люберецкого муниципального района Московской области" </a:t>
                      </a:r>
                      <a:endParaRPr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374,9</a:t>
                      </a:r>
                      <a:endParaRPr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8F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415,8</a:t>
                      </a:r>
                      <a:endParaRPr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8F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40,9</a:t>
                      </a:r>
                      <a:endParaRPr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8F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292,7</a:t>
                      </a:r>
                      <a:endParaRPr sz="120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8F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301,6</a:t>
                      </a:r>
                      <a:endParaRPr sz="120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8FC"/>
                    </a:solidFill>
                  </a:tcPr>
                </a:tc>
              </a:tr>
              <a:tr h="320167">
                <a:tc>
                  <a:txBody>
                    <a:bodyPr/>
                    <a:lstStyle/>
                    <a:p>
                      <a:pPr marL="61594" algn="l">
                        <a:lnSpc>
                          <a:spcPts val="1000"/>
                        </a:lnSpc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"Энергосбережение и повышение энергетической эффективности в Люберецком муниципальном районе Московской области"</a:t>
                      </a:r>
                      <a:endParaRPr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9"/>
                        </a:spcBef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5,4</a:t>
                      </a:r>
                      <a:endParaRPr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8F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9"/>
                        </a:spcBef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5,4</a:t>
                      </a:r>
                      <a:endParaRPr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8F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9"/>
                        </a:spcBef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8F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9"/>
                        </a:spcBef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0,03</a:t>
                      </a:r>
                      <a:endParaRPr sz="120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8F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9"/>
                        </a:spcBef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0,03</a:t>
                      </a:r>
                      <a:endParaRPr sz="120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8FC"/>
                    </a:solidFill>
                  </a:tcPr>
                </a:tc>
              </a:tr>
              <a:tr h="403501">
                <a:tc>
                  <a:txBody>
                    <a:bodyPr/>
                    <a:lstStyle/>
                    <a:p>
                      <a:pPr marL="61594" algn="l">
                        <a:lnSpc>
                          <a:spcPts val="1000"/>
                        </a:lnSpc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"Создание условий для устойчивого экономического роста в Люберецкого муниципального района Московской области"</a:t>
                      </a:r>
                      <a:endParaRPr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0,2</a:t>
                      </a:r>
                      <a:endParaRPr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8F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0,2</a:t>
                      </a:r>
                      <a:endParaRPr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8F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8F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0,2</a:t>
                      </a:r>
                      <a:endParaRPr sz="120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8F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0,2</a:t>
                      </a:r>
                      <a:endParaRPr sz="120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8FC"/>
                    </a:solidFill>
                  </a:tcPr>
                </a:tc>
              </a:tr>
              <a:tr h="320167">
                <a:tc>
                  <a:txBody>
                    <a:bodyPr/>
                    <a:lstStyle/>
                    <a:p>
                      <a:pPr marL="61594" algn="l">
                        <a:lnSpc>
                          <a:spcPts val="1000"/>
                        </a:lnSpc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"Доступная среда  Люберецкого муниципального района Московской области" </a:t>
                      </a:r>
                      <a:endParaRPr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9"/>
                        </a:spcBef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4,5</a:t>
                      </a:r>
                      <a:endParaRPr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8F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9"/>
                        </a:spcBef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6,3</a:t>
                      </a:r>
                      <a:endParaRPr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8F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9"/>
                        </a:spcBef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1,8</a:t>
                      </a:r>
                      <a:endParaRPr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8F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9"/>
                        </a:spcBef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4,1</a:t>
                      </a:r>
                      <a:endParaRPr sz="120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8F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9"/>
                        </a:spcBef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4,8</a:t>
                      </a:r>
                      <a:endParaRPr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8FC"/>
                    </a:solidFill>
                  </a:tcPr>
                </a:tc>
              </a:tr>
            </a:tbl>
          </a:graphicData>
        </a:graphic>
      </p:graphicFrame>
      <p:sp>
        <p:nvSpPr>
          <p:cNvPr id="14" name="Прямоугольник 13"/>
          <p:cNvSpPr/>
          <p:nvPr/>
        </p:nvSpPr>
        <p:spPr>
          <a:xfrm>
            <a:off x="7452320" y="980728"/>
            <a:ext cx="1500199" cy="1428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b="1" dirty="0" smtClean="0">
                <a:solidFill>
                  <a:schemeClr val="tx1"/>
                </a:solidFill>
                <a:latin typeface="Constantia" pitchFamily="18" charset="0"/>
              </a:rPr>
              <a:t>млн.рублей</a:t>
            </a:r>
            <a:endParaRPr lang="ru-RU" sz="1500" b="1" dirty="0">
              <a:solidFill>
                <a:schemeClr val="tx1"/>
              </a:solidFill>
              <a:latin typeface="Constantia" pitchFamily="18" charset="0"/>
            </a:endParaRPr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7010400" y="6577881"/>
            <a:ext cx="2133600" cy="280119"/>
          </a:xfrm>
        </p:spPr>
        <p:txBody>
          <a:bodyPr/>
          <a:lstStyle/>
          <a:p>
            <a:pPr>
              <a:defRPr/>
            </a:pPr>
            <a:fld id="{60707C3E-EA26-4ADE-B158-97DC83AF1FAF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pic>
        <p:nvPicPr>
          <p:cNvPr id="13" name="Picture 2" descr="Похожее изображен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214290"/>
            <a:ext cx="1021994" cy="7858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Прямоугольник 7"/>
          <p:cNvSpPr>
            <a:spLocks noChangeArrowheads="1"/>
          </p:cNvSpPr>
          <p:nvPr/>
        </p:nvSpPr>
        <p:spPr bwMode="auto">
          <a:xfrm>
            <a:off x="1403351" y="760415"/>
            <a:ext cx="977900" cy="415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000" b="1">
                <a:solidFill>
                  <a:schemeClr val="bg1"/>
                </a:solidFill>
                <a:latin typeface="Constantia" pitchFamily="18" charset="0"/>
              </a:rPr>
              <a:t>Люберецкий район</a:t>
            </a:r>
          </a:p>
        </p:txBody>
      </p:sp>
      <p:sp>
        <p:nvSpPr>
          <p:cNvPr id="38916" name="AutoShape 2" descr="data:image/jpeg;base64,/9j/4AAQSkZJRgABAQAAAQABAAD/2wCEAAkGBxQSEhUUEhQUFBUUFRUVFhQVFBQVFhcUFBQXFxQUFxUYHCggGBwlHBQUITEhJSkrLi4uFx8zODMsNygtLisBCgoKDg0OGhAQGiwkHCQsLCwsLCwsLCwsLCwsLCwsLCwsLCwsLCwsLCwsLCwsLCwsLCwsLCwsLCwsLCwsLCwsLP/AABEIAOAA4QMBEQACEQEDEQH/xAAcAAACAwEBAQEAAAAAAAAAAAAFBgIDBAcBAAj/xABHEAACAQIDBAcDCgEKBgMAAAABAgMAEQQSIQUGMUETIlFhcYGRMqGxBxQjQlJicsHR8DMVJENjgpKisrPhNDVTc4PxFiWT/8QAGwEAAQUBAQAAAAAAAAAAAAAAAgABAwQFBgf/xAAzEQACAQMEAQMCBAUEAwAAAAAAAQIDBBEFEiExQRMiUTJxBhQzYSM0UoGRFSRCodHw8f/aAAwDAQACEQMRAD8AfLVRLJEinGyVtSim5cDviOTlMJvK57XY/wCI12tqpRox+xx1691Z/c07QHCrKWCs+w38nU1mmT8Dj3g/AVga1D3RkdBpM+JIezWEa76PY+FECXYTiv4qmh0DINzr1aJjIBJxPjVeRIy4UwJ7akIVt4l+nHeg/wAzVRuey/b9GZaqllHmJHUbwNOhvIL3a/h08gg0FpgTzL1h4GnFEg2hpEqZOhGIJSDPCnZTjnqimEz5xpTgnkdMEyTLenGRUaZjluUUwhjArVMYjakIpnNgT2A00pNcoKMdzUfk5tJh0DI6AhJUEgBNyCSQwv4g11OiXbrUG34eDmdatXbXLps+2iugrWp+cmU+MM0bkTZcXb7aMPSxHwrL1iOaG74NbS5+9o6UOFcydAyUXA04JbhR7P4qmh0Aw846tH4GADizGq8iXssU0IJYtIQsbzD6ZPwH3GqVz2XrZ8GOMVULR7OOqfA04PkDbrjqsOxj8TTyDfCD1MAROjDzp0PE9nHCnYaPiKEcqB1pBnwbsphYJDjSEz6SnBwVxCmwGWSi1IZFTjWkOSzUwhmXhWqYx4wpDPoxbUfLFIexGPupp/SWLdZqx+4h4NM2Dw7c0aSM+F84+Naf4fre+dP+5V/GVsoXEZ/JXjx1RXVxOJkY9izZMVC39YFP9rq/nVe/p7qMl/cvWMttVHWhwrjjqGTi4Gn8AF2GGg/FU0OgWHrdWj8DADGCz+NQSJInyGgGLxSELe9C/SR+DfEVTuS7bA+OqZbZZILqfCnBAe7R1kHY7f5jTyJJdDDamZGVyDUU6HieyLY07JEe/pQiKJBrpSCR6iXpCbwSQWpheD5xSEiqI60gi6UXtSGRQy0hz61IQ0qNK1DFPDSHQI3nbLhZz/VOPUWoZv2l3Tlm4ghN3b62EnTnG0co8L5W+NHpFXZfRX9SLn41tnO3jUXgjjx1a7yOZdHl0wFOxWzDipDDxBuKVVZi4PyS0JYkmdlhcMoI4EA+R1riJrEmjr004ouipvAxdh+A/F+dTR+kBh9eFGMAtpixB76hmiSJVEajCaNIpmB5F7eoaxH8Q+B/Kqt30i5adsGJVMuFx4HwphgDu9/El/GfjRS6D8DFQkRXKbFfH8qJBRLJFvrTskI5aEcgRrSEfBgKQ6PQb0hmfGmEjMDThl2bSkIrakIlkoRDMgrVMU8pDoA75X+ZzW1JAHlmW/uvUVZ4jk0NK/mYCjuU30/RnhLG8fmVuvvX31Vp1PTqQmu00dT+I6Hq2Ml8EtpDq/vlXpVNpr7nh9RY48g6DZTygsLKg9qRzlQduvPyqne6nQtU1KWZeEXrDT691LFOJ0rYEqth4yrZhkADWtfLpe3LhXJ+p6jcjqJUXR9ku0E4aPHBH0e7OnDhwP6OXIfGyt8GFTJYSAfeBlThRDAbay6VHNEkTFh2qENmxaZggLexdIz94/Cq10spFm24bBEdUS6XW0pxgFsMWmlH3j8RTy6D8DEKEiITL7PjRIdFzGwogyC0LCRXJxphyhxpThItg4UwLJkUwkZSKcNEgaYR9fWmETz0sCGVK1TFPGpxLGeQHvdPkwshIzXstr2vmNvPjw7qq3GXBI0tKjvuYvOEhS3c2PiBJFL0ZRVdWLv1AADqetaq3M1sgss6rUtRto0ZQlJPgMbwyQYdiSvTO/0iqerGqvcqWPFtK1J6vcOkqMFtaWH8nF6X+GleTdWo/bngXIek2gzqzkFELxooAQZT7ITvHA9tZNSe175PL+fJ2FSjS0+inSivhj/sRkyEIQVzXBHCzANf31bsZt0/d2cjfuUqjlIKQmryKPaAG7OP/wDsMbAebRyr5Iqt+VaDh/BjIgUv4rR0ePhUD7DBm1V6poJBxBGENQEuAglMNgD71j6Nfxj4GoLjomt+wHHWei+zQlOAwBs02xco8/cKIk8DGKAiITcvEfGiQSIOxog8F0R0oWOVz0kIpK0mFknHTDMsBphGYoaQRORNKcSIBqEcttTiGNa1DFPGpxIWN+NovBEhjsGMgAJANuqdRfnVzTrSF1U2VFwVru4nQpZg8MSJMU8pvI7OfvEn/wBV11KzpUYJRivucnXrVKj9zbDko+c4S39Lhhp2vB+ZU28q4/XbJ0avrRXtfZ3v4P1hRat6j+xPdcOMOSUcqDmikhytJGSNVK8bHv7eVcvX2OaTf9jqNR2zrYTxnvPCf2Ce6uL+kmj4ECNzoASzg5yQNBy0rSsuUYupUkoxkvt/gaojWgvJieTnMOP6HbxJ4O/Rt4SRKB/iy1t04brNZ8FGb218o7hFwFZn7suMw7RXQ00goi9hTrbvquThSOmABW9I+h8HWoa/0k1H6hfiNZqL7NCUQDAODW2MfwpyTwMgoSIrn4eY+NEh0Q50RMXRcKFjEJeNOhFb0hH0dCOWCmEQ50455OKYSIqKYIllpxhjStQxj5qT6Ysidv7GHOGjZwgaVrueC9XifX31raXJwk5L4KF8t8FFn2M3ViXDdJCekGUMJbjVterlvYKdOGoNXY6jVVbMuusFSWnxdP29gKCY4Zs3F0Oq/VsdGU9ulxartxRd5ScX9L6+5QpT/J1E8+9GjAdDDK6dJiAs4DRCLgyNwXQXzDUeVec3dCcJbWlmPGT1GNxK+toVo44XOQlsWDo8TquQmMDLxATMWjU/eABv21JY1cvBQvpqdDC8DfFWv5MWUcYZyfbxtthj/Xw/BK6C05tf8mVXeK6P0JFwrIZeMuOXShkFEWotHYd9VywE4qYAG7zj6A9zL8f96hr/AEktH6hdirNRoM0R04DAiaYxvwiixwSeBhoURlc/DzHxokJE1UEU4Z7GthamY5CZadDlbCmYj2hHJCkIqHtUgvB7iKQkQRr0hFt6QhgStQxT1qTfAgfjMPCzr06K+jKhIBKuRoQDw4HWrFCc4L2gzpxqPB7jZpyipGi6FSM2UKVQ9YIAdOR1tUyeZZl2P6eGtvaA0OGw8LzZlE+YXXMV0ZrEJcmyt7Wp42PnpwqVqiilwkZNRUIyk3zJiVDjGKNkOSSAtJGRx6JzaRR+E2I86ztdsdm2r4ff3N38MXkZTlQqP2vo37v7wAyQo9yzOS8jG5Z26qqO61q52FHbNSidHqFjiLlDhHR4jp5VrR7OWaaRyfeX/mzf96D/ACx10Vn/ACv9mZNx+sj9DRcKx32X0U4saUMgois+khqCRYXQRhNMAYd5B/N3/s/5hUNde0lpfULMVZpfNMdOMwMYz880F7qOHnRJNhbkkM0eH7T5D9amjbtlV1sGLaOKijFmLX+6pb4C1SflsCjVyVYXaCMbKb+It51HKlgsKeTWpqFhpHklMOVFqTHPkphFi8aYRTfWkEeyjTWnGPlItTMfBHNTZEMaGtUxT1qccX9upLN0sGGIWboQQTf2WchsvY3VtfiKlxKMd40KijUwzBg/nUOz0iljIMTkPIDmIgLFuWt9beFXrFxqVG5L7ZKupzltcqRPEYiKWJgrA3Ui1wDpzsRe441txg4PGDmNzfnk55HijFKr8QD1h9pToy+YJqzeUI1qDhIu2dZ0qsZrtG6TDxYVwzEyOGDRoAVyrmBVpL8/u91cTZ6fVudzj9MXydtf/iFOEaaXL7Or4ZrgEcx8aPG2TTM3OUcr3o/5q3/dw/8AljrobL+W/szJueKyP0LDwrHfZfI4kaUzHQqYoWk8aryLEXwb8OabwCZd4B/N5Pw/Ag1HV+gkpfUKkJrLNA1RU8VkT6LenjS5A1OhbgW7geytCnFRRVbyyWDmaT2M3p+dSpjbMm+DYYvmkOY8gb6UMmySGEVY7ZqjrKApHMaVE5fJJt4yih2swU6Ei/ce2hrU1jKBpTecMqlNVMFkpIpZEepTCLRTCKJONILwTl4UhFSNpTMcjamHGZDWsYZNqTS8i8GDZ+JSPFTPIGCrDHmkZbRqqliAH5sS/Duq/Sg501t7yVqs4xeX8Hs+2UmLrg1bEFwRopCKWFuu7cPDsq1+WlD3TeGV/wAwqnthyKG9ezI8POY4jpkUsvHKxGo/PWtyyqyqwzMxb2nGlPC4b8C7FhhEpxMgFgSIUPB5B9a3NV4+NZOt6j6f8Cn35N78O6XK7qJyXtiYcPN84UxSNeTUxSMfrNxjJ7CdR31h2N47eWM+19/+Tptb0n1YKdKOHE6nu7MWgjJ0OQAg8iBYj3GjqNOo9piR+nns5rvc+XaTt2NC3oiH8q6Gx/lv8mVdfqn6HwjXQHtUH1FY8+y+iWIGlCEKu0xaQedQTJ49GvDGh8DFW2xeCX8DfCo6n0B0/qE+A6Vlmii52NrAXJ099T28csiqPgY4NiqFBkNzbW3DTlV6fCIKfZvw4VRYC3dQImZeXo2RpA3aCEjh51FOJPF8A5lDFO1Tr4EWNO+YEb4kbVwCcxf1qklkNz5J/MY/siltFvZ98xT7IpbRbmeNhE7BS2i3M8+YJ9kU2wf1GeNs5Dy95pbBvUZU2yE7/WmcA1VI/wAkJ3+tDsF6ppTjWoZhN6XAvAhbdkjTFu0pDB8qhdXCIiDMcgI6xbQdnGtS09erDFNfT/2Z166dNpzecg6Pbk0cZiicxx5maymzHNwuw46eFdHG0i8Sq8tIwXdTWY0+EX7EwQfNNMxEKe0x9p2P1FvxJqjqup07Okow+t9fsXdK02rf1UnygDvHtBp5bkBVUZUQcEQcAP1ricuUnKT5fZ7FbWdKypKlHjgtzrPhAiRWeADrgC7OTwFtdQCfKoVFxqNt8MypKVK43Z9r8DnuJj+lw6km5VmU95HP3itOjgwtQpKlVeOmIu/P/HTf+P8A0lrqNP8A0cHM3n6h3XcnGdNgsO/MxAH8S9VveDWZcw21GXKE90EGpRpVcmFfbK9YeNRVCWBbhTUa7HZLaQvE47UYeoNBNcMem/cI+HOgrK8mmjZFy8R8amovE0BUWYjYs+g7CLg1fk8orQ4YDxe9IicqEDjna5IF7XIHAd5pJhsLYDayzKWTgvEdnOlkLaJm1d5pXlKqQFAJEdmuQPrXCm3maT6GceQlsvENZekGV25W5Am/uqBvCYbQc+cVXyLB984pbhsHnziluHwROI19PzpbhYLFnpZGwTE9OmLBNZacFolnpCwZhVwpk3NOll4Fx0zm+2NjSSTzyw2lBc5lTWRCNLMnG2nEVvaZq9vGKoT9skZOq6ZcRaqqLcX0Zdl7NMrkHqIgzSORbIo43vz7BWnf6nTtqLqJ5b6X7mTZWNW7rqlFcmyfEfOZY4IhliUhI18TYyN2sdTXn1atOrJ1Z9nsVjp9LTLXKXKXIX3rx0WzkWGBFaRluSwvp9puZJ7Kz6UHXeW+DNt6dW/m6lVtR/YXMNtB5UvKEUHUBFygdjkX1PZ3D7wqxOmk8RHrUIU29rbDG5dkeZA17vmbSwD2AcA8/q61q2cnKBi6hLc02KW+/wDx83/j/wBJa6vTf0zm7z6zqXyPY7Nh3iPGNgwH3XH6g1X1SntkpBWFTMXEf2rLNF94Frbq8PGo6iJYM8wh0qEJmjEi6MO4/Cmk+GBHiQgYbgKy5dmrHo2wuRwNj2jiKaLw8jhbZ+IZ7pINFtZu0MP9q0E8xIdqTyVTbsQ5g9i1mDjXTMOBt5870S4ElkK7Nw4S4AAuNQLeV/Wn7CkYYYA3G1xxFDnAeAJvBtRIPpHOVFFr2J52HDtJFROm5cIGUlFZZ9s7bsc65o3DD3jxHKq9SnOHaBhKMllM2fPBUYbR4cXS5HwUvjdRSyNguXGUsiwXJjKWRYLkxdOpDFvzsU+4bBoU1omeWOaTY5yvageLFSEFlbOWUg62bUG4rOcotNHodiqVW0jGSzhDXi51MawYknPLEhlkUdZXDFo8wHtWBsa0bfTa1zab4f8AFvCZ5/X1WhY6nupx4AuFwcmFxUVwG64KMCMrqeBDeFZlVNJxlxL4O4d3RvrSUqb4aNvygbHMmJSXXo2WzcAQy8E7r348OPZVe3qKMGvJl6fdqFs6T7zwKW0sX9JHGn20J429oFVtyHP07KtQjiLk/gkcP4cpM37tzMm0pEHsEufAkjX8q0LRrajGv6adGM0C99j/AD+b/wAf+ktdVp36a+5yd39Y0/JhtHosUgJssimM+J1U+o99WNQpbqLfwU7SptqYO1mub6Zvdi9t9dKCoSwMuDOlQBM3ONDSa4BX1HPo9Ce4n41lz+pmpD6UaYzQBGtdoiMqGNszAKbfWOgB7BVui5SInjIcgfnVhDpoC7wbZkwqmRAsl7kodG0FhY8OVHGLBnURh2Dt/pMzTFQ7NoBoApGi68Tx9aUoiVRgH5UMQPm7JzYoB5OrH4U9GPvyBcP2HPtkYh0CshKsNNKv1KaqcNGbCbiNmC3kbhKP7Q/MVnVtP/pLlO7/AKgkm11bgwPu+NU5W9SKLKrRfR6+NJqHa88kmcm6CcnwpNDo3RMaAct6Q0hz7pjSGGOtYyyyU6eVA0PjJz/CzDGYxWZcqRreTuWK7G/i2nnWZSpPLiu5M7OtP/T9Pbb7K8ZiTK7OeLEn9PdYeVek21FUKUaa8I8cr1XUqSn8s2bPxoy9FMueE8vrIftIeR7qz9S0eNzmceJGhper1LOa54+DbisWYwI5m6WGTqxTdv8AVSdjdhNcDXs505NNYa/7O6hUpXdNVaHDXaF+HZmHw7tiJJs9iSqm2bN3gak3p3UqTioRQUq9asvTxgG7vzWxKSuLNOz5F+4AWLeFxYeFbNpRljMel2VdTrwhGFBdmPfKQNjZGHMR8QQf4a8QeFdVp6/hI5K6+tmrZEpXKymxWxB7weNakoqUXF+TKb2yyj9A7IxongjlH11B8DbrDyN65KtTcKjg/B0lGe+CYP28vVqCRYgDcCdKrsNhDlS74A6OYYraiozgdazsL8vaNBHTpzeSz+bSjgF4rbUh4HKO79eNXqdhTgueytK6k+mJ+8W2JG+u178cx0Pb40bpQisJAKcm85Ok7m70vNAGlU5lORz9pgoNx5EetUK0XFl+hNTWDVJsXpWMknSyBtQoYqLdmmo9aHfwT7EnyXJu6lrmBEA1zMSzXHexJ7KaUn0E0sZOdfKFj+klVVNxbN43OVT/AITVu3p4WWZ9zUy8C9giRfxq6n8lNh7D8NaIZlxhHhTOCfY6k10Zl2xlJUXZe2qVxap9FmlcNdjzsuNmjVlUsrAEMtjceWtY847HhmjCe5ZNykjirj+yahwEmXpMnNgPHSlyLJZ00X219RS5FkPXrVM0jj5LRub2sjG/ZZTrUcuiahDdUiv3ELZrGPBtIx6+KfLfmY4zdj5tVnQrX1bre+oln8ZX22EbeLM1duuDzlcE4n1p9ueRJtkNp43J1XGeJwM6e8MvYw5Gs6/0+ndUspe5eTS06+qW1ZSi+PgXv5N+lOY3iA6QyD60ZOhH3jwt21x8KE3U9JLk9Gnq9N2zqpYbK5cczYqOQWS0iKg5It8oHleus/Jxt7Xav/pxKuZVq++RZvXf53Jcgmyajh7C0WntOkkvAN1BqWfk1bMPVHhWquFkxp/U0dW+S/aeZHgJ1Trr+EmzD1t61harSxJVF57NXTauU4PsZ9srdT4VjSRrwAeAOlV/JKT25ijHhZnHFY2t4nQe81JTWZkU+DjofTy95rVUcdMrNmad9DTNjpC88AZrnXXQULSY50z5Ltl9Ph8Sq/xInR1BPESIQVPZfohbvWq1enlE1GeyRsm2jLhywW+nFX0y9xrOcdppxnvLditPjRmkOWHW9tC48eQqenTz2Vq9bbwcu3inE2KldfZzkKOxE6iAeS1oRWEUG2+TEi9Ud5v76LAgzCdBRIFn2Nl0t5UmPHIKkdTovAcTwUW7T+VRSDR0PcHF5sMRr1JGA48CFI95NYt7HEso0bd8DL87t9Yjx0qo8k+SxMd94H0ptzHLPnY+76Cm3CCNahnGbb9zhZQOJjZR4sLD41FUeItlmzaVaLYl7XlUOIxosKiJezq+0fNr11eh2no2yk+5cnJ65du5upc9GVLnuHvPhWyzKLIWHCheR0Y94B1R4UUXhYDp/ULceLfL0eY5L3y30v21B+VpeoppcmpKrNw254KMebWPYQfQ014t1JjWz9wQ28g6VivCyd/FFNYmlV9s5U2dJqFpusoVo+Hh/wBzZso9UV0XjBxtRYmxm3Y2n83xMcnK+Vvwtof18qr3lL1aeCS2qbJ5Ot4/VSfSuVmsHSU3kXsEarMsAzf7EhcGVvYuwFu0DU/lU1vHLyQ1DlrPoPAfCtDJXwUk3FIcyRwC5psCYz7obdmwa4r5suaaVIFTTMFytLd8vOwagkssWeDXhMNiMQl5JWldgbtIASDzUm2gvy4d1WVbwksgfmJx6LsPvNNho58PIemAjcJKFAaOQiyI1hYrr5WHG+kEqcYsOM3Ls58kP77raUsDoqBu+Xkpt6f70w4QmmyISfAd5NE+BuwSjtK+UEhR7bD3ge+o+QujamGBAuLW1C8lHae+nwJMc/k8xAVZlH2lbXsta4rJ1COC/bMc1l7l8hb4VnFsuR15oPfSUgcFv0f2F9BT7kNyaWNaLKJi3ixfRYZ3te2WwPC+YW99j5VLQt/XqKHgirVXSg5rtHP4mvqdSdfM8a7eENkFH4OMqTzJyfZOOXWx/d6PA2TQvGmY5m26vUFKm8EkeJIUYzrT55NGXR9tAXU+FRVVmLQqHEjXNJ0mvbHH/piuLVV0rpSXeT0axoq506UP2f8Ak37J9kV28ZKaUkeYXENtRxfgMItxwp2RI6du5tPpsIgOrJ9G3boND6WrmL6hsqtLo6Gzq76efJTEcrNfkTWY1zhGi5LBzXfPbZmZ7klBpHYcF018bi/gRV+jT2rJVlJtirFiMyDuuPTh+VSAmhT1aIbJZEulIYc/knwYfFysfqJHp25jJ+lBMdDFvdGuCjncC6ycvvPx7+3geZqak20RTXIA3zRIcBDGmrTt0jtpdtL38PZoGsvkOKEBrKpJ4AX9NaZkhl2XB1cx4tqfOmQjNtya5Vb2AuaGTEi3A5Vj1IQE8eZ/WnWBGgAnRV6o7dL97fpTjIN7mzOuKCizBgc4I0CgXv3WNreNUL2KceS3btpnRSsZ4qR4GsVcl/klHhozwZx++40uB+S75iv/AFG9D+tLgWWbCa0mZ4D32f8Amh73Qe+/5VoaYs10U794osT4RpXXs5BnkwpMbyXQyXA7RTBo82vrH600SVfUhOj4mkuzSfRbMLqb9lKfQEHiSK9lyXUd2nppXC38dtaR6hoDxbIN7LOh8a7Ky5oRf7HmmsR23tRL5DGGNWWZyGfcrH5JzHykH+NdR8WFZeo0t1PcvBo2FXZU2vop3s23laSOPiTZm7BzUVh06GHlmzOeRCxZJFm9at+MEIBjGVyOR6w+BoOgzfFJwFEgWblohh4+SWdY5MZI3BVgHmOm0HqKCSyLoJ76oZ4QXFi2t9NRrlXQ30tfX7XpPRRDJnP9t49pEgjb+hQp/iNv8IShqLEiSn0BNpeyEH1yB5DVvhbzqNkiLJGCi3ZTDi9tSTrA/vWopMdG7Z0Jazvy0Udnfbto48jMPxLpwsOz8z31IgSODxBilWQX0PLmOY/fdVevT3xZNSnhnRMMyuoZZGswBHn61z9SOyWDUhLKNkWHJ9mQeY/9UHYWTR80k+2np/vT7Rsmlq0mUADvsf5qP+4n51oaSs3CKGov+AxThOldd4Rynk8ka9IEhE9jekEma9pC8N6CJNDsSyetTZ5NNdGtx1KeXRBH6zJsvQH8RridUWLhnqH4df8AtUGtlHj4mussH/Aied66v99U+4ZwzVbZlR5LGxHRMpBswOYHsI4GqF3VSjhF+0pNvLB08xJJPqTWUlwagJxeIAvcilkJIATYwZ1t229R/wCqjcgsGxJwCPEfGnTGCBYijEOXyYYbP07E9UOotyJVb3PhmoHywZDtvDDdACNB3KMtl1JsefHzqxT4K7OVbTUCZ+4mhn9RPFe0CyveUtyQZR4njUTDRknxFyaFscEY5rmgmOho2XEMi5SCLCpodAyCNtNaIEzYhaGQSGjdTEO0ZVQCEbnxsdbfGsS+ppSNK2k8DJC0oP8AD9D+oFUMFk19M/2D6r+tOLBqY1pMzxf32b+bqP61fga0tIX8fJn6l+ixVjFdZ5OUZ49IYhSHNTyXiK9nuHbQ4wSwfOBNvdiaj8mr1E3MPo71K1wV1+pgxbP4H8RriNVa9dnp/wCHM/lV/cM7L5+JrqdNy7eLOB/ECSvqiChlCgnn2cakuK6guDOtqDqMDY6aTiWkt3KP1rFnJyeWbkIqKwgXJiRzci/DMLel+NA2Fgw4jDg6lr0I5DZezBNMsa37Wb7Kjn+VV681TWSSnByeD3GKUYqeKNb+6aOEt0UwZxw8Bl5ABerCawBydD+SuH+alyL9JITbtBNh7h7qFdgSG/aS3U3F+Ibqr9J1QM3Hh+nhViJCzj+2ZQsspPJm91RzeGTw6F0SEjx19daiyGVSAAXvahEC8U9+HCgkEkGNkSyZRZlUeGvqakgwWG4pnPBgfFdD5ipASM2JINpEseTA5k9eI8xS7Y6DW6GIt0gIN7qdBy1FZGorLTNC1fA54LGi/wBYeRrNRbYT+ed599ECTY1oFEA70wmRYIxxknRR/a0/OtHTJbZt/sUNQjugkLs2HyOyA3yMy37cpIv7q6mnU3RjI5ipTxKSMstSERAUhGmFQQfCxpmFF4YrYuDJIV9PCgfPBrRlmGS3NeKw45rW/Ooq9ZUo5YqVLdWRRh4ctxe/O/jXD3tZVKjken6DScLZL7kTjnEgij0LHVjyvxIrbtLyUbaMYnI6zZxd/OUv/eBjgjygC5NuZ4ntJp3OU1yU1FR4xghNH+7Uhxc2vhANSbKeIGoHfblUckGgI8JHsWIPC3E9gtzNRMLB07Z27QwUMOYfTSqXlPYb9VPAAgeNzWVeSbeC9apJZFbezZMjTjoUeQyj2UUscy6HQDssasWVb2NMjuaeZJoz7f2Li8NGr4iCSNGtZmGl7cDa+U9xtV1VEys4NHVdycBNh4EQgFAL2ABJ6tyAD36edSwIJDNLFfgLEDQ5BomZboPID07qsohZxLe/qzTC2W72sdD1iONQVOyeHQILgC9AGY2jkk9kEjw09aFodGnD7tyMesVUdxuaSpi3BzZ2EWNcoWx79b94vUqjgDJ70QBvYC/1l0PnanEetIfZaxB4G1r9xHI9/OkOlwbd1sRklexydW3jrWZqH0ouWh0DZ+IzccrehrIL4UsPsr6CiBF7+XH7F9D+tW95D6SNGyJ+nxWHzAfRyGTTmURiL377VLTuXTT47IKtspY5FnEyDOx7WY+pvWxQ1dqmltM+voilPduMszA1ejqqf/EqPQnniZUo76k/1OK7QD0Op4ki2NwONM9VpA/6HX8NGHbCLJYr7Q7uVNHVKL7J6Wl3EXiRniw9h3njWJe3criXfCNa3tFSXJQYGzE200+FZU4SZ12mXNKnDEpHkeFBdXbTKblu7sqa29SMseCvrErapSc0/cN+xdmrLD85mkEGFuFErAlpW5JDHxcmx17uBrVnVUejkduefI67E3Xwc8ZboMQovZWmfKzgfWCKeqPGxqtK5aJo0g8mHgwkbvHEqqo6xVRew43PE1VlNt5LEaYKm3ZwiP8AOYoIgzkNmCLxI0ZezytRb+BpwJvsVZ5EeTVI79X7TG1hfsqGccvIVNtcB6CIIAFVUHIKBRqOAnyTxMIkUqwBBFiCLg91jxp+hsIAy4ZkFkNlFxlIBseVv96mpV9rIqlqp8pgPam34oZhC6MC9itkXL0hLdYtfS5I1PYe+rsLuLKbtJp9irv1uwpePE5i8c4BuBkyyILMhAJ7L8e3sp4T9R5Ft2cC9DgEXgB3G16kwCy0hdQQPLS9IREOALU+BEHc86Q5SslhTCKmkFM3wOb91X6zsQG4DX/asnUJZwi9aofdmxRt9Sx7qzS4Eci/e9TT5Fghhdz3b6rHv0A9da0VRKTrm3A7tthpWkLpZYpCOuC18h1ItwoKkNvkNVNyxg5/iogGIzA2PEcD4UoNotYW1IyNH31aiyNwWSPRU7YtmTVg9izTMqxozZiADbTU8SToB30yjujnIEq0KfGRjTcPoC5xDo9lsiqxW8jXC9a4NwbaW51TuZbO+QoVt/QlzYSRGKsLMNCDSi4tJlmTeCsxNU0GRyz4K8SwQK0i50DjMvDqsCpN+RsTVqDKlxHKGj+U4sVtDCdCwfDYVREsdtEZ41cTEdhvlvpYrbnUdX9iCgvdydWXF3VSNQSBpyvwqtnJbaSZVBKGeSJjf6wGmqOPfqG9RTD9ALZlkwE0MjhWw4lj9sZlVSTCb30OXJxp8DvlktgbagkEMUcwkPR5jdutmA1Bvz1b0pmFhIMiVivUsS9zc8FS/E27BbTtp3yB7T044RkKTqRx0F+0gUmJRRixGILN1Rzux+FAPtS5CWwiuaUHLe6m54lcvee0mpKKj5K9eLXKA28MEWJjxmHjILR5J1y2sJCvWUW7bC/4zVyjJKRWkuMs5GDbThV37EJnnGuhpCwzFiJgdG6p7aFsLBhkxciaXBHbQZHwUfylc2JFM5D7WRkxg5Ghc1jsJQl8BbdqQliWDBDzHJh2i9Zt3JS6LlCEkP2ypI116UjuOnxvWey4osL/ADuP/qL/AHh+lMPtZmxO8GJkFmne3dZf8oFXnXkQK3gj3Y98mJcsSRAwv+I2qOTbHcUmhdmh8KkiyZoztD3VYjICSNGBwgMiiQFVGrXuNBrz7dKNPLIpy2xyhs2ZvjDEXdrLFfKoA64swTReYFr9ut6lprL2mZWpZe7JVvlvJhZ8oQ3WQZeuGjQ62zhgOtxJzfdBFDKjnOSanJoX9rSifKytnZXMRIB61vZOvHQgX52rKgnGbTNSEsxyDHUBmUHNlJBNrajjVtDJ5IYyDMlrXF9aJyYsJ9g87IVGzoCjcVKkgg27R8KFzYPpx8D1ubtHFJhv4M2LEjOtolA6LL9ok3Oa4IIHbSjDJDUkkz2feTaYkjb+TcUFUkSBYj10PMHXXTnUnpkbqLPAq7a2XjsZipJosJNBEQoczXQdX6zfaOvsqCe6lsCdVZKvmk2HZWiSd3U3z9DIiA9wIzHnxtUcqbySqqjZgN88XAsgkTFFiLxMqGyt2MjAqV1HK/hTxpsjnLyhOxeOxsshlbp2cknNlkBFzcgW4DuGlTKCA9SY07M3uxcQtIpzcestj42NQzjHJNTlKXGDBvPvDjMSAotGvahIZudib8KScI8hSpzlwfbtbTx2HVhCIzmBDlgS5HjepKdaKfRDUtZ47AkuIxTE3yjU/GpfzS8ESspvtkFw+IPFwP340LumSKyfyevst29pyfKgdyw1ZxJDZXaxPmaB1pMNWsD5NkjsFD6jDVFIvGCtwA8jS7H2/sEtmIRprVeokSroLJf9ioAlkszHv9BTD8jzvZsjCQKDFJlkJsIy2a44Ei+otV+pT+DMpVHnkHYBCuFxJ1GYRqPAtfT0qu8/BYcsvgzYeCKRVRY5Wk1zFGv52IsBRNteApOSeS47KiicFzOhRl0KKRfiLsNOykqzeeBOTaMG8cvSyk6jOpW5YsfZy8alozz2C4Nx5JbBw8MuAaKdBFJd8zAC4cEqH/fKlKrKNbgqqCWcnO4cSuGxKLM4lSJieqWdQ31bLwI0B07q0ZT3QyQSb8DTHtR2RpCl3c3jHCwICh2HLTMfSsnHuNGhF7SvCplAHqe08zUsctkvCGfYm7c+IsUjIU/XcZVt2jt8ql2MgnWjEfNj7kQxWaX6VhyI6gPhz86NU0VZV5eBnWBRYAAAcgLCjwQ5ZJRTjE7U4jylgRXMVUEtlAHEm1vWm4HWX0Im8W/ka3jwihn1HSleop7hxb4VDUrJcIt0reT5kc6liMjl5XLsxuWa5JNVG3Ls0IpRWEE8JgEYWYA0tuQJSJHBrHmygai3KrEVwQN5YpzYY5joONCydLgrMRHKmyhYIMD2GlhDnl+40hHwb92pCPgaQjThT4VBMNMIoagYaZZ++JpDnadn7rYSJi6QJnJJLMM7am/Fr2Fa8I8GB6kmjZKy9Kq2HMWt2i49wqNtbsBLO0o2njEgIsgzPoLBbnt04k/vShuJqIVNSl2wRtvaLRxlxCrIbZ429q5IUMLAg27Kpev/AMV2WadN55Zj3O2ZDOsvTRI5BBGZQbA37atW2GnkjrylB4TAXyi7EwDaCcQZUICQ5mYvfTMoNgLXHHnUs0oy3AwUpPGBLxu6scEcLPAgNtHubPbmVyju41W/MSk8FmNCOQzsLdqXFdYPDGl7ZnkAOn2VGvwHfR04N8sOpVUOEdF2DubhIbFis7jm5BXyS9vW9WoxSKNStOQ2Jblw7qMheT2nGPr0hH16Qj4tSYhY2/vhFCCsZEknYPZHezfkKhlVRPToSl30Iu1NuTYj+I9xyUaKPL9arym2X4UIw5QFEWt6DBLkg1PnI3RrwshFSRwRSIY2Y2NH0Coi7PxoGTIrJ8aHgLDI5vGmwOfBu8++kIlm7xSEfA9wpCwXwnu+FRSCRrVx2GocDrB7mHYaYcbsdvbi45XBmIAc6BUsAToBcdhFacXUk8IzalGMQt/8hzxCbO6sHC9IUAU9W2W4vY61HUp1NxGtuMGRd7LyAmQty6yMQL8bZRpUVehOSyFBpGjae2VddMQi21sodW05Xa1VaVGSnlokc1gF46VWCpDOcpUFwJwt25huF+NX7fMZN44I6jQtPsppJBHDMoY3JaTLkVRxubelWXOjhyceAYzq4+oP7a2EThkKvlZQSzPIpVuFjkzd3LhWZDfv3Y4LEJxX3EGPaZD5WCsovd10AI8fKtaFopw3kMrlqWMB2BuB/WqbbUsFtKLjnAQw8hH1iPM0+5oBxi/AQixkg4SOP7bfrS3sDZE1xbUnH9NL/wDo3603qMf0o/BJtuYkf00n940PqsdUY/AM2ltOeRcrySMvHKXJHmOdM6rYUaMV4ApJvTEuEWZz30w54ZT30hEemPbToZmiFyeGvdUqQD4HHYW5Dy2fE/Rp9j67eP2R7/CpIw+SpUr46GqTczBMADAmgtcXB87HU1JsRAq810zHJ8nmBP8ARsPB2pvTQX5mp8meT5M8EeAkXwkJ+NN6KCV3UMj/ACV4blLMP7h+K0zooL85PyUSfJRFyxEg8UU/C1N6I/51/Bmf5KD9XEjzhPxD0Lt8+Q1e/sVN8mEi69PFYaklWGlA7X9w1fL+kUsZhVjcoriQLpnW4Unna9UZR2PBeg90clWSh3hbT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onstantia" pitchFamily="18" charset="0"/>
            </a:endParaRPr>
          </a:p>
        </p:txBody>
      </p:sp>
      <p:sp>
        <p:nvSpPr>
          <p:cNvPr id="38921" name="AutoShape 4" descr="data:image/jpeg;base64,/9j/4AAQSkZJRgABAQAAAQABAAD/2wCEAAkGBxQTEhQUEhQWFBUVFRcVFBQUGBcVFBcUFRUXFhgVFxQYHSggGBolHRcUITEhJSkrLi4uFx8zODMsNygtLiwBCgoKDg0OGBAQGCwcHCQsLCwsLCwsLCwsLCwsLCwsLCwsLCwsLCwsLCwsLCwsLCwsLCwsLCwtLCwsLCwtLCwsLP/AABEIAQMAwgMBIgACEQEDEQH/xAAbAAABBQEBAAAAAAAAAAAAAAAAAgMEBQYHAf/EAEQQAAIBAgQDBAcEBgkEAwAAAAECAAMRBBIhMQVBUQZhcYETIjJSkaGxQnKywRQjkqLR4SRDYnOCwtLw8RU0U5MHFjP/xAAYAQEBAQEBAAAAAAAAAAAAAAAAAQIDBP/EAB8RAQEAAgIDAAMAAAAAAAAAAAABAhEhMQMSQRNRYf/aAAwDAQACEQMRAD8A7jCEIBCEIBCJdwBcmwG5MzeO7W00rpT5Hc29W/IMx2Jvp5XmcspO1k200JFr40LSNQesNNL23IHlvK7/AOwD3P3v5Rc8Yaq7hMxQ7WLUYZLZftKT6/iL22nvFuNM6FaQtfcsbeWnL6zN8uOtxfWo3azj5saNCxY765b9RfpofG3S5jnZDtQKyqlS4ewsW3NxcXPO/I8/HfNtw6q62sCT7RB0YjZrkXU+HQDwkYfs3UKoWqBHX7QF9PdKiwI8555ln7bdNY606PEu4AJJAAFyToABzJmUqdqBhVZcQc2X2HuBfTQOTse/X47867Wdtq2JORLqt9FXpf2sp1Y97adAJ2vmnztiYOjUu2tN8ZToJ7DXTOedQi6+F7WHW/hNZOE4zgmIw5RvbVTmWqumVhqC43BvYcxpvedq4RjhXoU6q7VEDeBI1HkbjyjxZ22zLtc5NSxMhCNYjELTXM7BV0F2NhrpvOzmdhPAZ7AIQhAIQhAIQhAIQhAImq9gTa9gTYbm3IQqXsctr2Nr7X5X7py3Hdva+coLhgcrBEUAN0u5NjM5ZaamO0jjXampiGKULne2W242A6DX2zt3RnAYWlmy1bOzZjlPrU1vqdW9rpm25C2t6BsfUuSKBudyWA69Aep+Jkatjq/JKa+JJ+lp5rt09W+TH5FajnDKwGXXMRlN8p79NDz56zMYtnDNmqH1mbKoY6LfYja1rad8i4JKuQE3zMASVGUZSdgzH3det5XYlSmZ2ILKjDQltSSRqe4IPKZrN1tA/SKrYhhScAX2b1lAUAXA7+62pmjw/HK9L29R7ygVB8CMw+cymAuquxtuFU3tfQOxuetwPKX+Cq3UXPrADNpbWwO3nLeCLmn2jrMQVqBluM1gpt1uAAfLeWS8SZ9yzaHnkS9iNDYc7WuDp0mWqYdGNyLN7ynK3xEdpelT2WFQdG9V/wBoCx+EY3SWFdtHApA1BlV39R6ey1AMwB6EgNrKHszT9JiqNO1lLgkDUsFU1PWbmCBLvj3ElxVH9GrAUnLK6kj0dyhHMeq2lxoee0R2W4U9GvVrOAFSj+rNwQXyKg7/AHhr1i9tS6jV0ce5LA2canLoCFOoAPPQ8+h1lp2f7QUaNNktZFJbKPaQnUrk6E7W5nSZetjBQosVf0gAAVxbW+rG47iPhKfs3imqLUxFQD1D+rU6Fqh231yg6+QnS3XMc8ZtrcX2jdqno6gLHdgmmQls4Rcu5X1Neo7pB7WYjEVaAyP6WmtRqtx7YOW2VlA9kXbl9rUWEfwWRNAQxBuzixa5JYtfUMpN+8Xt3xjGcSpU2DU3s/2gozB/vIvPv0nLddtRoewuPZKQSpVWpTIBpsNchtrTvrdeh5beGzRgRcEEHYjUTjA4whc1MPSbO2hCsQp6saaE38f+ZM4LxWuKz+mugQJUQEWUDMQW532/4nfHOyOVjrkJWcP4urqCxAJ5j2T58vOWQM6y7ZewhCUEIQgEIQgE4322w/osZWQF1FS1VQoUhmYc7gkWIGxG07E7gAkkADcnQDznKf8A5YxlJ2p1KThmRWpuVJFlJBWx8ek5+TpvC8qAY8ZinRc99LFTsb/CeYtT6Mt1OVb82sWt8FMp8Nh2xBpinezKVckkZADcZiPh3275pOIYShlVa+Isi7IgAvpbXRiT/Ezz3W3S3hMxWLC0qeXQMgPgLTPcSVmRFQXLHM29gOh+XwljUxdMqlOij1FQEBnFtze2o1+EbNGq27BB0Xf4zO+WFbSwTCmquVpqAb6n7W40IFtx4AeMdw9WkFIRgQpuSNLZjp5cr90VxHAFEz01zsLFgwLkrsbC9+d/KU4Iw7I5XJfRlN7vTPter3b+Q6zXaL4VdjuOR5fGI4njlFElWFycujWJ19YA8ja88wlFPXGtwvIgKxNyHy2ttbbvlbj6LFqam4W1mewYa6tcHawG8knIa4kpyKjAkqpsGJJzVWGRC45gAG3hobWmhw3E6WGUYckAqFJuQoJvm0O+jXmf4SrVMSllznWplFixP9WvkLHWXXFux1WnQavWb0tXNnqKo9lSdlO5y9el+mu7+iPKvaaivsnMeQprfUnq1tz0Bnn/AFhr+uPRs2wsarDYDNYZVNyNNTqNpV4zGnD01sqqxH2VCkd+nO3P6SR2Tx6VHCVD6Oo5/VsbtSJvojKT6rG+jDwtreTUVL/RKtQXNU1h0GnnlvYeFjtJNKiqCxo5nsVu3rXAsRanpcetrp9dLx8DSZyGIpuvMEB9ug1Gtx5ctLysPhKw9m9Rf7SFD+1z+EbyThHwVBh6xawucqAFQBqACNARsfZB+kTWKmqwY2U0gGI3ALtqNJYV3CD9YyJy9Z0GvTeUQx9NqrsGSooULlDjUhmJW42Ook9q1o//ANNr0rPRYMmX1fRnKT99CSrDvGu+nTVdh62IrFnf1KaHKLZlzuNGGU8gdL9RaJ4Dwr0iqqG1Mas4N7km5Ck7nXymyoUVRQqiygWAHSdvHLZus5cXguEITswIQhAJT9qOPLhKOcjMzHLTW9rt39wlxKPjXZ4YqtTaq36umuiDcux1N+QsF799pnLeuO1mvrEPxPEYlSzgmylyCLqoAuctMaAD3j5yrq8DWpS0IDMu/LUdBOtHh1JaL01UIjIym3QqQSTudOs53gGui+FvhOFwuN5u3WWXpTcLpegw/wCj1FKG5zVKBBLXN7+sBa40sNhpeWHD+HIQbejrnXLm9WoAeWR9Gtrrcbz3FJcyvrC20zYtkXVPB0QcrjITsGBS57jex57ExVTgBPsVNOQZb/MESrw3GKqjK1qi81fXTx3llhMfSPsO2Hb3W9akfI6AeGWZ1E1SKnCSmhYaDMzWyqB5mZXtNw8NlDC5GVwNvVJINyOoB25qPPdYrGFFJrICND6RAXTQ3BZQMwtvsR3zIVKy18SRTa4qNmUncXPtf4RqB0AGl5Zj9ZqHwnhdcoCKZIUtTU3X1qYPqnU8tRJnFeF4ioi0qdEhnOVnOiqp3LNy0uNOs1RNrBRZV0UdwFhHVY981Mfq6ROC8FTA02NJGr13F2qWvtso6KOQ1J53nmGpVVdqtQXSrZKgb2+gYLb2QSRboSZbUWMnJVM16ppyrjHZDFVsQ7BAEU2R6jBQR1y6t8pXVOzORrVavkmnw3J+E7Rn7hFCpJ6f0YvB9q1RNKJq1lWzVW9XMFsoLE+sWsR4yBiuOYrEWvmVW2SmpJ6a93jedIVx0i79016I5y3Z1moDMjOc5JuhvlK3Hq26/SN9mMI61mJw9RUXKEzUyDf1szWIta2WdGapI9ZjJ+ONSr7hVamUtTGULutgCCdbkDrqbyZMrwKsRiAOTBgfIX/Kaqd5050QhCVBCEIBCEICKtMMpU7EEHwItOXcNTLdT9lmHwJnVJynCVMxqP7zu3xYzj5e46YfQwuYxVpyUo0iGE5uiA1CR6uFJloEkjD0xeTQhcLWomisQOm4+HKWNLhqek9LlUPYi4Fib23GxPfvLbD4dbRdSnLMU2irTGu0cpU44U1sI+adppkhFF5JprIwWPUnlEoJFeiiUaSEMqGAkWBFOsBKGnWRawkmsZErGArs6l8Rf3UY/EgfmZq5l+zB/XP9z/MJqJvHpnLsQhCaZEIQgEIQgRuJVSlGqy7rTdh4hSROZ4anlS3+9Z1UiYPtYiU66pTQC6ZmtoLkkCw2G3znLyT66YX4qwIho3XxQU63iVxaH7Q89PrOLoWTFUzC09tKi5wbaSWhvKzA3taWKbTSPKI1JkhTeN07DpPQwEIWacSacDXE8OIEodWPq0irXEdWqOsolZ9Im88Uz20qGqkgV2k6rKbiGMUaX1On/PSFTOAVsuIW/wBsFfzH0mxmd4X2dIZXqtqpzBF2uNRdufhNFN4sZCEITTIhCEAhCEAnNuN18+LxB90hB/hGX6gzpM5bjFtWrt79aofLO1py8vTeCFitTINajLBlvGzTnF1N4KmRtLEKbXjeHS0l0tjEgn8Nplh/L85ZLw++7t8v4Su4dVtLqlWm4ygvwhuTn5RpuFVPfPyl5Ta8dy6R6m2ZPDKnvn5fwiW4Y/vGaAnWeOI0bZt+FP75HnGxwlr61H/aP8Zo/Rz30UnqeylpYBhs7+bGSa9F1X1Sc3LXTzlilK0WovNSG1UKFR/bbyGgjGLwC2taXuW0rsTvLpNtTgquamjdVBPjbWPSu4BUvSA91mHzv9CJYzrHOiEISoIQhAIQhAJyzEtd2P8Aab6mdSM5TOXk+OmDzLHVpzy09DTk2cyT1dLxpq0batAn0KlpY0MTKOk0l0qkqLuliZZ0MQCJla2LVBmcgDqT/u8gN2spLoM7ctBYfMiXaNdQxtOrc0nDWte3K+2/gZIBnO+y/HVoZw4Yhsvs62K37x1mtwfGqVQ2V9fdOh8r7+UsRbF4ktGC8SGlVJBiqW8YUx9DpCPXldiBvLFzIFbnCrHs3U9tfusPmD9BLuZns/UtWt1Uj6H8jNNOmPTGXYhCE0yIQhAIQhARXqZVZjyBPwF5y22gnSeMG2Hrf3T/AITOb09py8jpg9G0bae3nhnJs008SPAXgacoKRi6+ICKWbYf7t4xkCxkHtHWuqL1ux8rAfUwlUuNxjVGLMfAcgOgkUNPCNQBzNvjN1gsGlMWVRoN7XJ7yYZY6m8fFWWfY5QWq3AIyruLjc9YjtHglpVAU0VwTYbAje3dqIF32Z46zEUqhvf2GO9/dP5GaUNOW06pUhl0IIIPeNROlUKmZVa3tAN8ReahEtXkim0hoY+hlU+5kSvtHiZGrtATwhv6QnifwsJsJjeFf9xT8T+EzZTpixkIQhNMiEIQCEIQIfGEvQqgbmm/4TOa0mnVWHWclB9Y225eHKcvJ8dMDl55PKZg05Ni8UrxETeUPZ7yj7SH1k+6R8/5y1zSDxugXp3G6a+Knf8AI+UJWZZ9Qehv8J0DB4kVEDKbhh8+njOfmSMHjHpG6MV6jkfEbQztf9jH9aoOdlPwJ/iJoeI8LSvlDFhlJtltzt1v0ExfBeJehqFyCQwIIGm5BuBtym14fxelU9lxf3W9U/A7ywJw3Zygu6lj/aJPyFgfhLhRARYM0pIkikYwYBoEh2kWsY4XjNRoDeFP66l/eJ+ITcTC4U/rqX94n4hN1OmLGQhCE0yIQhAIQhAicWr5KNVuiNbxtp87TltTQ+Q+k6P2qP8ARan+H8aznFQa3nHydumHT0RxogRQmGyCZ4DPWiIDhSeZIpDHBCKjG8BD607K3NT7J8OkpcTgKlP20IHXdf2hpNqskI8qac9QR5Ull2cwiVGdXF7LcWNra25GOcY4b6Egg3Rtr7gjkZES+zvGGRhTqElDoCfsHl5fSbLNOZib/g1bPRRjuRY+IOUn5TUInxLNPbxDSqLxt4HSJZoU3Qa1RD0dT+8Jv5zw+0v3h9Z0ObxYyEIQm2BCEIBCEIFD20q2w9vedV+rf5Zg+U2Xb0n0VLp6TXxym35zGnTScM+3XDp5eF4mFOZaKJibz0iIIgKFpluK13TEPlYrtsSPsiaYTPdpcOQ4fkwsfvD+VvhCUvh3GqudFZrqWANwL2JtvNehnN1aazhvaFCoFU5WHPUqe/TYyoZ7Ij9bU+7/AJhLTtU36lf7wfhaUvZnGJSZy5tcADQm+vdPOOcU9MwCiyLtfck7kwnxGVpueyw/oyeLfiMwtFSbAak6Ad5nSOH4f0dNE91QCe/n87xCJF4lo4BALNKjtGGk5lkSsLQqOzag94+s6JObVzpOkLsJvFjJ7CEJtgQhCAQhCBm+3g/o6d1VfwPMQ2s3Pbv/ALW/Sov5j85haRvOOfbrh0Ree25xxki1pXmGjbRBkn0E89FAimNYrDiohRtj8Qeok1qUZZYGRxnDXpnUXXkw1H8vOR1m4pNE4rBUijM1NdFJvax0B5iGdMjStJVCiWNlBY9ALn5Sx7KYNHFQuoa2UC/mT+U1uFpKosqhR0At9JU0hdneAZCKlT2vsruF7z1P0mnRBI1Ix0PNKeIEbJgXjbNCk1HkOsZIqGRahlDnD8Aa1QINt2PRQRfz1+c3kw3CcX6OqpO17N4HT5b+U3M3ixmIQhNMCEIQCEIQKztNhhUwtVT7uYeKesPpbznLqJI0nS+1tYLhagLZS9lHU3IuB5XnO3p3E4+Tt1w6Po1xPFOvhI9N7SQmomGzwqTxmjTGJzQhZaJLXiWaJJhHtoupTzoyk2zAi46EWiFj9OUJ4TgRRUqCTc3132A/KWlJpESP0zKJ9J48KsiIYsNKJDPG2MaLwvA8dpFN9/hJeS8RWp6SiuL6zovDauelTbqik+NtfnOevRN5tey9W9BRzUlT8bj5ERh2mfS2hCE6uQhCEAjGNxS00LtsPmeQEfmM7cYs+kSnewCZ/Mlh/l+ZkyuouM3VVx3HPWa5N7bAeyvh/GV1AaRaNF6AXnn+uxtqQjY0MWlSKJEBD6xuLZ43KC0AIWnoEIUsfSMARwGUPC8dR5HV44rQJ9N4uMUGkgGUJKGO0lgDFIekqPWe08Mc9GIkwqPWYCXPZPEa1FYgE5Sq36Xv57aSrK2BY+UhMMosJJeSzcdGhMpwLjxAy1SWXk25Hj1E1NOoGAKkEHYjadZduVmioQhKivxPGKSaXub2069LzB9qceK1XPbZQo56Ak/UmXvGuDsmYorOpNwFGYi/Ije3fMpiBrZtD0Oh+BnHK3qu2MncN4eryMW8YIjyG4sZmNC0CIm0UJUeWnlouFoQieiKtPbQPIq8IQPQZ6GibQtKH6dSPJiZEE8ywLmlrJSm0qKOKIFov9MMqLNnjeeVxxUDVNoVY1nFhrIGIe+0ZWtrdj5cpIWk7+zTdvuox+ghDVFbCXHBuKtSNjqh3HTvHfI9Lg2IbakR3sVX5E3+UsqHZmofbdV8LsfymtVNxpUxCkAhhYi415GErl7P0wBq/wAf5QmuWOFtEVaKsLMoYdGAI+BnkJUV2J7PYZhrRUfcun4CJjOJYNEZgosB3k/UwhM5RrGqGtWIO/0iKVdid+fdCExG62vAeDUaoJdSf8Tj6ES6HZbC/wDjP/sq/wCqEJ01HPdLXs1hR/VfFnP1aeN2Ywp/qvg9QfRoQjUN01U7K4W3/wCZ/wDZV/1yFV7P4cbIf26n+qEI1DdV+J4VSXZf3m/jKx8OoOg+ZhCZsalRa622kV3N94QkaWODoK24v5mXOH4ZSO6/vN/GEJZGbVthOA0Dun7z/wCqWFPgdBdqYP3iW/ETCE1pm2plHDInsIq/dUD6R2EJUEIQgEIQgf/Z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onstantia" pitchFamily="18" charset="0"/>
            </a:endParaRPr>
          </a:p>
        </p:txBody>
      </p:sp>
      <p:sp>
        <p:nvSpPr>
          <p:cNvPr id="38922" name="AutoShape 6" descr="data:image/jpeg;base64,/9j/4AAQSkZJRgABAQAAAQABAAD/2wCEAAkGBxQTEhQUEhQWFBUVFRcVFBQUGBcVFBcUFRUXFhgVFxQYHSggGBolHRcUITEhJSkrLi4uFx8zODMsNygtLiwBCgoKDg0OGBAQGCwcHCQsLCwsLCwsLCwsLCwsLCwsLCwsLCwsLCwsLCwsLCwsLCwsLCwsLCwtLCwsLCwtLCwsLP/AABEIAQMAwgMBIgACEQEDEQH/xAAbAAABBQEBAAAAAAAAAAAAAAAAAgMEBQYHAf/EAEQQAAIBAgQDBAcEBgkEAwAAAAECAAMRBBIhMQVBUQZhcYETIjJSkaGxQnKywRQjkqLR4SRDYnOCwtLw8RU0U5MHFjP/xAAYAQEBAQEBAAAAAAAAAAAAAAAAAQIDBP/EAB8RAQEAAgIDAAMAAAAAAAAAAAABAhEhMQMSQRNRYf/aAAwDAQACEQMRAD8A7jCEIBCEIBCJdwBcmwG5MzeO7W00rpT5Hc29W/IMx2Jvp5XmcspO1k200JFr40LSNQesNNL23IHlvK7/AOwD3P3v5Rc8Yaq7hMxQ7WLUYZLZftKT6/iL22nvFuNM6FaQtfcsbeWnL6zN8uOtxfWo3azj5saNCxY765b9RfpofG3S5jnZDtQKyqlS4ewsW3NxcXPO/I8/HfNtw6q62sCT7RB0YjZrkXU+HQDwkYfs3UKoWqBHX7QF9PdKiwI8555ln7bdNY606PEu4AJJAAFyToABzJmUqdqBhVZcQc2X2HuBfTQOTse/X47867Wdtq2JORLqt9FXpf2sp1Y97adAJ2vmnztiYOjUu2tN8ZToJ7DXTOedQi6+F7WHW/hNZOE4zgmIw5RvbVTmWqumVhqC43BvYcxpvedq4RjhXoU6q7VEDeBI1HkbjyjxZ22zLtc5NSxMhCNYjELTXM7BV0F2NhrpvOzmdhPAZ7AIQhAIQhAIQhAIQhAImq9gTa9gTYbm3IQqXsctr2Nr7X5X7py3Hdva+coLhgcrBEUAN0u5NjM5ZaamO0jjXampiGKULne2W242A6DX2zt3RnAYWlmy1bOzZjlPrU1vqdW9rpm25C2t6BsfUuSKBudyWA69Aep+Jkatjq/JKa+JJ+lp5rt09W+TH5FajnDKwGXXMRlN8p79NDz56zMYtnDNmqH1mbKoY6LfYja1rad8i4JKuQE3zMASVGUZSdgzH3det5XYlSmZ2ILKjDQltSSRqe4IPKZrN1tA/SKrYhhScAX2b1lAUAXA7+62pmjw/HK9L29R7ygVB8CMw+cymAuquxtuFU3tfQOxuetwPKX+Cq3UXPrADNpbWwO3nLeCLmn2jrMQVqBluM1gpt1uAAfLeWS8SZ9yzaHnkS9iNDYc7WuDp0mWqYdGNyLN7ynK3xEdpelT2WFQdG9V/wBoCx+EY3SWFdtHApA1BlV39R6ey1AMwB6EgNrKHszT9JiqNO1lLgkDUsFU1PWbmCBLvj3ElxVH9GrAUnLK6kj0dyhHMeq2lxoee0R2W4U9GvVrOAFSj+rNwQXyKg7/AHhr1i9tS6jV0ce5LA2canLoCFOoAPPQ8+h1lp2f7QUaNNktZFJbKPaQnUrk6E7W5nSZetjBQosVf0gAAVxbW+rG47iPhKfs3imqLUxFQD1D+rU6Fqh231yg6+QnS3XMc8ZtrcX2jdqno6gLHdgmmQls4Rcu5X1Neo7pB7WYjEVaAyP6WmtRqtx7YOW2VlA9kXbl9rUWEfwWRNAQxBuzixa5JYtfUMpN+8Xt3xjGcSpU2DU3s/2gozB/vIvPv0nLddtRoewuPZKQSpVWpTIBpsNchtrTvrdeh5beGzRgRcEEHYjUTjA4whc1MPSbO2hCsQp6saaE38f+ZM4LxWuKz+mugQJUQEWUDMQW532/4nfHOyOVjrkJWcP4urqCxAJ5j2T58vOWQM6y7ZewhCUEIQgEIQgE4322w/osZWQF1FS1VQoUhmYc7gkWIGxG07E7gAkkADcnQDznKf8A5YxlJ2p1KThmRWpuVJFlJBWx8ek5+TpvC8qAY8ZinRc99LFTsb/CeYtT6Mt1OVb82sWt8FMp8Nh2xBpinezKVckkZADcZiPh3275pOIYShlVa+Isi7IgAvpbXRiT/Ezz3W3S3hMxWLC0qeXQMgPgLTPcSVmRFQXLHM29gOh+XwljUxdMqlOij1FQEBnFtze2o1+EbNGq27BB0Xf4zO+WFbSwTCmquVpqAb6n7W40IFtx4AeMdw9WkFIRgQpuSNLZjp5cr90VxHAFEz01zsLFgwLkrsbC9+d/KU4Iw7I5XJfRlN7vTPter3b+Q6zXaL4VdjuOR5fGI4njlFElWFycujWJ19YA8ja88wlFPXGtwvIgKxNyHy2ttbbvlbj6LFqam4W1mewYa6tcHawG8knIa4kpyKjAkqpsGJJzVWGRC45gAG3hobWmhw3E6WGUYckAqFJuQoJvm0O+jXmf4SrVMSllznWplFixP9WvkLHWXXFux1WnQavWb0tXNnqKo9lSdlO5y9el+mu7+iPKvaaivsnMeQprfUnq1tz0Bnn/AFhr+uPRs2wsarDYDNYZVNyNNTqNpV4zGnD01sqqxH2VCkd+nO3P6SR2Tx6VHCVD6Oo5/VsbtSJvojKT6rG+jDwtreTUVL/RKtQXNU1h0GnnlvYeFjtJNKiqCxo5nsVu3rXAsRanpcetrp9dLx8DSZyGIpuvMEB9ug1Gtx5ctLysPhKw9m9Rf7SFD+1z+EbyThHwVBh6xawucqAFQBqACNARsfZB+kTWKmqwY2U0gGI3ALtqNJYV3CD9YyJy9Z0GvTeUQx9NqrsGSooULlDjUhmJW42Ook9q1o//ANNr0rPRYMmX1fRnKT99CSrDvGu+nTVdh62IrFnf1KaHKLZlzuNGGU8gdL9RaJ4Dwr0iqqG1Mas4N7km5Ck7nXymyoUVRQqiygWAHSdvHLZus5cXguEITswIQhAJT9qOPLhKOcjMzHLTW9rt39wlxKPjXZ4YqtTaq36umuiDcux1N+QsF799pnLeuO1mvrEPxPEYlSzgmylyCLqoAuctMaAD3j5yrq8DWpS0IDMu/LUdBOtHh1JaL01UIjIym3QqQSTudOs53gGui+FvhOFwuN5u3WWXpTcLpegw/wCj1FKG5zVKBBLXN7+sBa40sNhpeWHD+HIQbejrnXLm9WoAeWR9Gtrrcbz3FJcyvrC20zYtkXVPB0QcrjITsGBS57jex57ExVTgBPsVNOQZb/MESrw3GKqjK1qi81fXTx3llhMfSPsO2Hb3W9akfI6AeGWZ1E1SKnCSmhYaDMzWyqB5mZXtNw8NlDC5GVwNvVJINyOoB25qPPdYrGFFJrICND6RAXTQ3BZQMwtvsR3zIVKy18SRTa4qNmUncXPtf4RqB0AGl5Zj9ZqHwnhdcoCKZIUtTU3X1qYPqnU8tRJnFeF4ioi0qdEhnOVnOiqp3LNy0uNOs1RNrBRZV0UdwFhHVY981Mfq6ROC8FTA02NJGr13F2qWvtso6KOQ1J53nmGpVVdqtQXSrZKgb2+gYLb2QSRboSZbUWMnJVM16ppyrjHZDFVsQ7BAEU2R6jBQR1y6t8pXVOzORrVavkmnw3J+E7Rn7hFCpJ6f0YvB9q1RNKJq1lWzVW9XMFsoLE+sWsR4yBiuOYrEWvmVW2SmpJ6a93jedIVx0i79016I5y3Z1moDMjOc5JuhvlK3Hq26/SN9mMI61mJw9RUXKEzUyDf1szWIta2WdGapI9ZjJ+ONSr7hVamUtTGULutgCCdbkDrqbyZMrwKsRiAOTBgfIX/Kaqd5050QhCVBCEIBCEICKtMMpU7EEHwItOXcNTLdT9lmHwJnVJynCVMxqP7zu3xYzj5e46YfQwuYxVpyUo0iGE5uiA1CR6uFJloEkjD0xeTQhcLWomisQOm4+HKWNLhqek9LlUPYi4Fib23GxPfvLbD4dbRdSnLMU2irTGu0cpU44U1sI+adppkhFF5JprIwWPUnlEoJFeiiUaSEMqGAkWBFOsBKGnWRawkmsZErGArs6l8Rf3UY/EgfmZq5l+zB/XP9z/MJqJvHpnLsQhCaZEIQgEIQgRuJVSlGqy7rTdh4hSROZ4anlS3+9Z1UiYPtYiU66pTQC6ZmtoLkkCw2G3znLyT66YX4qwIho3XxQU63iVxaH7Q89PrOLoWTFUzC09tKi5wbaSWhvKzA3taWKbTSPKI1JkhTeN07DpPQwEIWacSacDXE8OIEodWPq0irXEdWqOsolZ9Im88Uz20qGqkgV2k6rKbiGMUaX1On/PSFTOAVsuIW/wBsFfzH0mxmd4X2dIZXqtqpzBF2uNRdufhNFN4sZCEITTIhCEAhCEAnNuN18+LxB90hB/hGX6gzpM5bjFtWrt79aofLO1py8vTeCFitTINajLBlvGzTnF1N4KmRtLEKbXjeHS0l0tjEgn8Nplh/L85ZLw++7t8v4Su4dVtLqlWm4ygvwhuTn5RpuFVPfPyl5Ta8dy6R6m2ZPDKnvn5fwiW4Y/vGaAnWeOI0bZt+FP75HnGxwlr61H/aP8Zo/Rz30UnqeylpYBhs7+bGSa9F1X1Sc3LXTzlilK0WovNSG1UKFR/bbyGgjGLwC2taXuW0rsTvLpNtTgquamjdVBPjbWPSu4BUvSA91mHzv9CJYzrHOiEISoIQhAIQhAJyzEtd2P8Aab6mdSM5TOXk+OmDzLHVpzy09DTk2cyT1dLxpq0batAn0KlpY0MTKOk0l0qkqLuliZZ0MQCJla2LVBmcgDqT/u8gN2spLoM7ctBYfMiXaNdQxtOrc0nDWte3K+2/gZIBnO+y/HVoZw4Yhsvs62K37x1mtwfGqVQ2V9fdOh8r7+UsRbF4ktGC8SGlVJBiqW8YUx9DpCPXldiBvLFzIFbnCrHs3U9tfusPmD9BLuZns/UtWt1Uj6H8jNNOmPTGXYhCE0yIQhAIQhARXqZVZjyBPwF5y22gnSeMG2Hrf3T/AITOb09py8jpg9G0bae3nhnJs008SPAXgacoKRi6+ICKWbYf7t4xkCxkHtHWuqL1ux8rAfUwlUuNxjVGLMfAcgOgkUNPCNQBzNvjN1gsGlMWVRoN7XJ7yYZY6m8fFWWfY5QWq3AIyruLjc9YjtHglpVAU0VwTYbAje3dqIF32Z46zEUqhvf2GO9/dP5GaUNOW06pUhl0IIIPeNROlUKmZVa3tAN8ReahEtXkim0hoY+hlU+5kSvtHiZGrtATwhv6QnifwsJsJjeFf9xT8T+EzZTpixkIQhNMiEIQCEIQIfGEvQqgbmm/4TOa0mnVWHWclB9Y225eHKcvJ8dMDl55PKZg05Ni8UrxETeUPZ7yj7SH1k+6R8/5y1zSDxugXp3G6a+Knf8AI+UJWZZ9Qehv8J0DB4kVEDKbhh8+njOfmSMHjHpG6MV6jkfEbQztf9jH9aoOdlPwJ/iJoeI8LSvlDFhlJtltzt1v0ExfBeJehqFyCQwIIGm5BuBtym14fxelU9lxf3W9U/A7ywJw3Zygu6lj/aJPyFgfhLhRARYM0pIkikYwYBoEh2kWsY4XjNRoDeFP66l/eJ+ITcTC4U/rqX94n4hN1OmLGQhCE0yIQhAIQhAicWr5KNVuiNbxtp87TltTQ+Q+k6P2qP8ARan+H8aznFQa3nHydumHT0RxogRQmGyCZ4DPWiIDhSeZIpDHBCKjG8BD607K3NT7J8OkpcTgKlP20IHXdf2hpNqskI8qac9QR5Ull2cwiVGdXF7LcWNra25GOcY4b6Egg3Rtr7gjkZES+zvGGRhTqElDoCfsHl5fSbLNOZib/g1bPRRjuRY+IOUn5TUInxLNPbxDSqLxt4HSJZoU3Qa1RD0dT+8Jv5zw+0v3h9Z0ObxYyEIQm2BCEIBCEIFD20q2w9vedV+rf5Zg+U2Xb0n0VLp6TXxym35zGnTScM+3XDp5eF4mFOZaKJibz0iIIgKFpluK13TEPlYrtsSPsiaYTPdpcOQ4fkwsfvD+VvhCUvh3GqudFZrqWANwL2JtvNehnN1aazhvaFCoFU5WHPUqe/TYyoZ7Ij9bU+7/AJhLTtU36lf7wfhaUvZnGJSZy5tcADQm+vdPOOcU9MwCiyLtfck7kwnxGVpueyw/oyeLfiMwtFSbAak6Ad5nSOH4f0dNE91QCe/n87xCJF4lo4BALNKjtGGk5lkSsLQqOzag94+s6JObVzpOkLsJvFjJ7CEJtgQhCAQhCBm+3g/o6d1VfwPMQ2s3Pbv/ALW/Sov5j85haRvOOfbrh0Ree25xxki1pXmGjbRBkn0E89FAimNYrDiohRtj8Qeok1qUZZYGRxnDXpnUXXkw1H8vOR1m4pNE4rBUijM1NdFJvax0B5iGdMjStJVCiWNlBY9ALn5Sx7KYNHFQuoa2UC/mT+U1uFpKosqhR0At9JU0hdneAZCKlT2vsruF7z1P0mnRBI1Ix0PNKeIEbJgXjbNCk1HkOsZIqGRahlDnD8Aa1QINt2PRQRfz1+c3kw3CcX6OqpO17N4HT5b+U3M3ixmIQhNMCEIQCEIQKztNhhUwtVT7uYeKesPpbznLqJI0nS+1tYLhagLZS9lHU3IuB5XnO3p3E4+Tt1w6Po1xPFOvhI9N7SQmomGzwqTxmjTGJzQhZaJLXiWaJJhHtoupTzoyk2zAi46EWiFj9OUJ4TgRRUqCTc3132A/KWlJpESP0zKJ9J48KsiIYsNKJDPG2MaLwvA8dpFN9/hJeS8RWp6SiuL6zovDauelTbqik+NtfnOevRN5tey9W9BRzUlT8bj5ERh2mfS2hCE6uQhCEAjGNxS00LtsPmeQEfmM7cYs+kSnewCZ/Mlh/l+ZkyuouM3VVx3HPWa5N7bAeyvh/GV1AaRaNF6AXnn+uxtqQjY0MWlSKJEBD6xuLZ43KC0AIWnoEIUsfSMARwGUPC8dR5HV44rQJ9N4uMUGkgGUJKGO0lgDFIekqPWe08Mc9GIkwqPWYCXPZPEa1FYgE5Sq36Xv57aSrK2BY+UhMMosJJeSzcdGhMpwLjxAy1SWXk25Hj1E1NOoGAKkEHYjadZduVmioQhKivxPGKSaXub2069LzB9qceK1XPbZQo56Ak/UmXvGuDsmYorOpNwFGYi/Ije3fMpiBrZtD0Oh+BnHK3qu2MncN4eryMW8YIjyG4sZmNC0CIm0UJUeWnlouFoQieiKtPbQPIq8IQPQZ6GibQtKH6dSPJiZEE8ywLmlrJSm0qKOKIFov9MMqLNnjeeVxxUDVNoVY1nFhrIGIe+0ZWtrdj5cpIWk7+zTdvuox+ghDVFbCXHBuKtSNjqh3HTvHfI9Lg2IbakR3sVX5E3+UsqHZmofbdV8LsfymtVNxpUxCkAhhYi415GErl7P0wBq/wAf5QmuWOFtEVaKsLMoYdGAI+BnkJUV2J7PYZhrRUfcun4CJjOJYNEZgosB3k/UwhM5RrGqGtWIO/0iKVdid+fdCExG62vAeDUaoJdSf8Tj6ES6HZbC/wDjP/sq/wCqEJ01HPdLXs1hR/VfFnP1aeN2Ywp/qvg9QfRoQjUN01U7K4W3/wCZ/wDZV/1yFV7P4cbIf26n+qEI1DdV+J4VSXZf3m/jKx8OoOg+ZhCZsalRa622kV3N94QkaWODoK24v5mXOH4ZSO6/vN/GEJZGbVthOA0Dun7z/wCqWFPgdBdqYP3iW/ETCE1pm2plHDInsIq/dUD6R2EJUEIQgEIQgf/Z"/>
          <p:cNvSpPr>
            <a:spLocks noChangeAspect="1" noChangeArrowheads="1"/>
          </p:cNvSpPr>
          <p:nvPr/>
        </p:nvSpPr>
        <p:spPr bwMode="auto">
          <a:xfrm>
            <a:off x="460375" y="1603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onstantia" pitchFamily="18" charset="0"/>
            </a:endParaRPr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331640" y="0"/>
            <a:ext cx="7286676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2700" marR="5080" algn="ctr">
              <a:lnSpc>
                <a:spcPct val="100299"/>
              </a:lnSpc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Сведения об изменении расходов по муниципальным программам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1" name="object 8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570709796"/>
              </p:ext>
            </p:extLst>
          </p:nvPr>
        </p:nvGraphicFramePr>
        <p:xfrm>
          <a:off x="0" y="1428736"/>
          <a:ext cx="9143999" cy="411995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499992"/>
                <a:gridCol w="857826"/>
                <a:gridCol w="870366"/>
                <a:gridCol w="864096"/>
                <a:gridCol w="1008112"/>
                <a:gridCol w="1043607"/>
              </a:tblGrid>
              <a:tr h="1440160">
                <a:tc>
                  <a:txBody>
                    <a:bodyPr/>
                    <a:lstStyle/>
                    <a:p>
                      <a:pPr marL="0" marR="89535" indent="336550" algn="ctr" defTabSz="914400" rtl="0" eaLnBrk="1" fontAlgn="ctr" latinLnBrk="0" hangingPunct="1">
                        <a:lnSpc>
                          <a:spcPct val="107800"/>
                        </a:lnSpc>
                        <a:spcBef>
                          <a:spcPts val="409"/>
                        </a:spcBef>
                      </a:pPr>
                      <a:r>
                        <a:rPr lang="ru-RU" sz="1200" b="1" u="none" strike="noStrike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Наименования  муниципальных программ</a:t>
                      </a:r>
                      <a:endParaRPr lang="ru-RU" sz="1200" b="1" u="none" strike="noStrike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2017 год уточнения бюджета №2 (</a:t>
                      </a:r>
                      <a:r>
                        <a:rPr lang="ru-RU" sz="11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РСД №57/8 от 21.06.2017)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2017 год уточнения бюджета №3</a:t>
                      </a:r>
                      <a:r>
                        <a:rPr lang="ru-RU" sz="11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ru-RU" sz="11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РСД №116/11 от 13.09.2017)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Отклонения уточнения №3 от уточнения №2</a:t>
                      </a:r>
                      <a:r>
                        <a:rPr lang="ru-RU" sz="11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бюджета 2017 </a:t>
                      </a:r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года</a:t>
                      </a:r>
                      <a:endParaRPr lang="ru-RU" sz="1100" b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2018 </a:t>
                      </a:r>
                      <a:r>
                        <a:rPr lang="ru-RU" sz="1100" b="1" spc="-5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года </a:t>
                      </a: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первоначальный принятый бюджет (РСД № 167/26 от 08.12.2016 )</a:t>
                      </a: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2019 </a:t>
                      </a:r>
                      <a:r>
                        <a:rPr lang="ru-RU" sz="1100" b="1" spc="-5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года </a:t>
                      </a: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первоначальный принятый бюджет (РСД № 167/26 от 08.12.2016 )</a:t>
                      </a: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</a:tr>
              <a:tr h="218301"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lnSpc>
                          <a:spcPts val="994"/>
                        </a:lnSpc>
                      </a:pPr>
                      <a:r>
                        <a:rPr lang="ru-RU" sz="1200" b="1" u="none" strike="noStrike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Муниципальные программы:</a:t>
                      </a:r>
                      <a:endParaRPr lang="ru-RU" sz="1200" b="1" u="none" strike="noStrike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1200" u="none" strike="noStrike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8F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1200" u="none" strike="noStrike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8F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1200" u="none" strike="noStrike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8F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1200" u="none" strike="noStrike" kern="120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8F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1200" u="none" strike="noStrike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8FC"/>
                    </a:solidFill>
                  </a:tcPr>
                </a:tc>
              </a:tr>
              <a:tr h="698993">
                <a:tc>
                  <a:txBody>
                    <a:bodyPr/>
                    <a:lstStyle/>
                    <a:p>
                      <a:pPr marL="61594" algn="l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"Предоставление гражданам субсидии на оплату жилого помещения и коммунальных услуг в Люберецком муниципальном районе Московской области"</a:t>
                      </a:r>
                      <a:endParaRPr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128,0</a:t>
                      </a:r>
                      <a:endParaRPr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8F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128,0</a:t>
                      </a:r>
                      <a:endParaRPr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8F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8F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133,6</a:t>
                      </a:r>
                      <a:endParaRPr sz="120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8F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139,5</a:t>
                      </a:r>
                      <a:endParaRPr sz="120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8FC"/>
                    </a:solidFill>
                  </a:tcPr>
                </a:tc>
              </a:tr>
              <a:tr h="425933">
                <a:tc>
                  <a:txBody>
                    <a:bodyPr/>
                    <a:lstStyle/>
                    <a:p>
                      <a:pPr marL="61594" algn="l">
                        <a:lnSpc>
                          <a:spcPts val="1000"/>
                        </a:lnSpc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"Развитие транспортной системы на территории Люберецкого муниципального района Московской области"</a:t>
                      </a:r>
                      <a:endParaRPr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23,6</a:t>
                      </a:r>
                      <a:endParaRPr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8F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17,7</a:t>
                      </a:r>
                      <a:endParaRPr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8F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-5,9</a:t>
                      </a:r>
                      <a:endParaRPr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8F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24,4</a:t>
                      </a:r>
                      <a:endParaRPr sz="120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8F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25,4</a:t>
                      </a:r>
                      <a:endParaRPr sz="120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8FC"/>
                    </a:solidFill>
                  </a:tcPr>
                </a:tc>
              </a:tr>
              <a:tr h="438800">
                <a:tc>
                  <a:txBody>
                    <a:bodyPr/>
                    <a:lstStyle/>
                    <a:p>
                      <a:pPr marL="61594" algn="l">
                        <a:lnSpc>
                          <a:spcPts val="1000"/>
                        </a:lnSpc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"Экология Люберецкого муниципального района Московской области"</a:t>
                      </a:r>
                      <a:endParaRPr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9"/>
                        </a:spcBef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4,1</a:t>
                      </a:r>
                      <a:endParaRPr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8F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9"/>
                        </a:spcBef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2,2</a:t>
                      </a:r>
                      <a:endParaRPr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8F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9"/>
                        </a:spcBef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-1,9</a:t>
                      </a:r>
                      <a:endParaRPr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8F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9"/>
                        </a:spcBef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4,3</a:t>
                      </a:r>
                      <a:endParaRPr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8F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9"/>
                        </a:spcBef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4,5</a:t>
                      </a:r>
                      <a:endParaRPr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8FC"/>
                    </a:solidFill>
                  </a:tcPr>
                </a:tc>
              </a:tr>
              <a:tr h="500066">
                <a:tc>
                  <a:txBody>
                    <a:bodyPr/>
                    <a:lstStyle/>
                    <a:p>
                      <a:pPr marL="61594" lvl="0" algn="l">
                        <a:lnSpc>
                          <a:spcPts val="1000"/>
                        </a:lnSpc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"Развитие системы информирования населения о деятельности органов местного самоуправления Люберецкого муниципального района Московской области "</a:t>
                      </a:r>
                      <a:endParaRPr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9"/>
                        </a:spcBef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18,3</a:t>
                      </a:r>
                      <a:endParaRPr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8F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9"/>
                        </a:spcBef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18,3</a:t>
                      </a:r>
                      <a:endParaRPr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8F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9"/>
                        </a:spcBef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8F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9"/>
                        </a:spcBef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10,9</a:t>
                      </a:r>
                      <a:endParaRPr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8F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9"/>
                        </a:spcBef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10,8</a:t>
                      </a:r>
                      <a:endParaRPr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8FC"/>
                    </a:solidFill>
                  </a:tcPr>
                </a:tc>
              </a:tr>
              <a:tr h="397703">
                <a:tc>
                  <a:txBody>
                    <a:bodyPr/>
                    <a:lstStyle/>
                    <a:p>
                      <a:pPr marL="61594" lvl="0" algn="l">
                        <a:lnSpc>
                          <a:spcPts val="1000"/>
                        </a:lnSpc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"Управление муниципальным имуществом Люберецкого муниципального района Московской области"</a:t>
                      </a:r>
                      <a:endParaRPr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9,6</a:t>
                      </a:r>
                      <a:endParaRPr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8F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9,6</a:t>
                      </a:r>
                      <a:endParaRPr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8F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8F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10,0</a:t>
                      </a:r>
                      <a:endParaRPr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8F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10,0</a:t>
                      </a:r>
                      <a:endParaRPr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8FC"/>
                    </a:solidFill>
                  </a:tcPr>
                </a:tc>
              </a:tr>
            </a:tbl>
          </a:graphicData>
        </a:graphic>
      </p:graphicFrame>
      <p:sp>
        <p:nvSpPr>
          <p:cNvPr id="14" name="Прямоугольник 13"/>
          <p:cNvSpPr/>
          <p:nvPr/>
        </p:nvSpPr>
        <p:spPr>
          <a:xfrm>
            <a:off x="7452320" y="980728"/>
            <a:ext cx="1500199" cy="1428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b="1" dirty="0" smtClean="0">
                <a:solidFill>
                  <a:schemeClr val="tx1"/>
                </a:solidFill>
                <a:latin typeface="Constantia" pitchFamily="18" charset="0"/>
              </a:rPr>
              <a:t>млн.рублей</a:t>
            </a:r>
            <a:endParaRPr lang="ru-RU" sz="1500" b="1" dirty="0">
              <a:solidFill>
                <a:schemeClr val="tx1"/>
              </a:solidFill>
              <a:latin typeface="Constantia" pitchFamily="18" charset="0"/>
            </a:endParaRPr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7010400" y="6577881"/>
            <a:ext cx="2133600" cy="280119"/>
          </a:xfrm>
        </p:spPr>
        <p:txBody>
          <a:bodyPr/>
          <a:lstStyle/>
          <a:p>
            <a:pPr>
              <a:defRPr/>
            </a:pPr>
            <a:fld id="{60707C3E-EA26-4ADE-B158-97DC83AF1FAF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pic>
        <p:nvPicPr>
          <p:cNvPr id="13" name="Picture 2" descr="Похожее изображен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214290"/>
            <a:ext cx="1093372" cy="8407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Прямоугольник 7"/>
          <p:cNvSpPr>
            <a:spLocks noChangeArrowheads="1"/>
          </p:cNvSpPr>
          <p:nvPr/>
        </p:nvSpPr>
        <p:spPr bwMode="auto">
          <a:xfrm>
            <a:off x="1403351" y="760415"/>
            <a:ext cx="977900" cy="415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000" b="1">
                <a:solidFill>
                  <a:schemeClr val="bg1"/>
                </a:solidFill>
                <a:latin typeface="Constantia" pitchFamily="18" charset="0"/>
              </a:rPr>
              <a:t>Люберецкий район</a:t>
            </a:r>
          </a:p>
        </p:txBody>
      </p:sp>
      <p:sp>
        <p:nvSpPr>
          <p:cNvPr id="38916" name="AutoShape 2" descr="data:image/jpeg;base64,/9j/4AAQSkZJRgABAQAAAQABAAD/2wCEAAkGBxQSEhUUEhQUFBUUFRUVFhQVFBQVFhcUFBQXFxQUFxUYHCggGBwlHBQUITEhJSkrLi4uFx8zODMsNygtLisBCgoKDg0OGhAQGiwkHCQsLCwsLCwsLCwsLCwsLCwsLCwsLCwsLCwsLCwsLCwsLCwsLCwsLCwsLCwsLCwsLCwsLP/AABEIAOAA4QMBEQACEQEDEQH/xAAcAAACAwEBAQEAAAAAAAAAAAAFBgIDBAcBAAj/xABHEAACAQIDBAcDCgEKBgMAAAABAgMAEQQSIQUGMUETIlFhcYGRMqGxBxQjQlJicsHR8DMVJENjgpKisrPhNDVTc4PxFiWT/8QAGwEAAQUBAQAAAAAAAAAAAAAAAgABAwQFBgf/xAAzEQACAQMEAQMCBAUEAwAAAAAAAQIDBBEFEiExQRMiUTJxBhQzYSM0UoGRFSRCodHw8f/aAAwDAQACEQMRAD8AfLVRLJEinGyVtSim5cDviOTlMJvK57XY/wCI12tqpRox+xx1691Z/c07QHCrKWCs+w38nU1mmT8Dj3g/AVga1D3RkdBpM+JIezWEa76PY+FECXYTiv4qmh0DINzr1aJjIBJxPjVeRIy4UwJ7akIVt4l+nHeg/wAzVRuey/b9GZaqllHmJHUbwNOhvIL3a/h08gg0FpgTzL1h4GnFEg2hpEqZOhGIJSDPCnZTjnqimEz5xpTgnkdMEyTLenGRUaZjluUUwhjArVMYjakIpnNgT2A00pNcoKMdzUfk5tJh0DI6AhJUEgBNyCSQwv4g11OiXbrUG34eDmdatXbXLps+2iugrWp+cmU+MM0bkTZcXb7aMPSxHwrL1iOaG74NbS5+9o6UOFcydAyUXA04JbhR7P4qmh0Aw846tH4GADizGq8iXssU0IJYtIQsbzD6ZPwH3GqVz2XrZ8GOMVULR7OOqfA04PkDbrjqsOxj8TTyDfCD1MAROjDzp0PE9nHCnYaPiKEcqB1pBnwbsphYJDjSEz6SnBwVxCmwGWSi1IZFTjWkOSzUwhmXhWqYx4wpDPoxbUfLFIexGPupp/SWLdZqx+4h4NM2Dw7c0aSM+F84+Naf4fre+dP+5V/GVsoXEZ/JXjx1RXVxOJkY9izZMVC39YFP9rq/nVe/p7qMl/cvWMttVHWhwrjjqGTi4Gn8AF2GGg/FU0OgWHrdWj8DADGCz+NQSJInyGgGLxSELe9C/SR+DfEVTuS7bA+OqZbZZILqfCnBAe7R1kHY7f5jTyJJdDDamZGVyDUU6HieyLY07JEe/pQiKJBrpSCR6iXpCbwSQWpheD5xSEiqI60gi6UXtSGRQy0hz61IQ0qNK1DFPDSHQI3nbLhZz/VOPUWoZv2l3Tlm4ghN3b62EnTnG0co8L5W+NHpFXZfRX9SLn41tnO3jUXgjjx1a7yOZdHl0wFOxWzDipDDxBuKVVZi4PyS0JYkmdlhcMoI4EA+R1riJrEmjr004ouipvAxdh+A/F+dTR+kBh9eFGMAtpixB76hmiSJVEajCaNIpmB5F7eoaxH8Q+B/Kqt30i5adsGJVMuFx4HwphgDu9/El/GfjRS6D8DFQkRXKbFfH8qJBRLJFvrTskI5aEcgRrSEfBgKQ6PQb0hmfGmEjMDThl2bSkIrakIlkoRDMgrVMU8pDoA75X+ZzW1JAHlmW/uvUVZ4jk0NK/mYCjuU30/RnhLG8fmVuvvX31Vp1PTqQmu00dT+I6Hq2Ml8EtpDq/vlXpVNpr7nh9RY48g6DZTygsLKg9qRzlQduvPyqne6nQtU1KWZeEXrDT691LFOJ0rYEqth4yrZhkADWtfLpe3LhXJ+p6jcjqJUXR9ku0E4aPHBH0e7OnDhwP6OXIfGyt8GFTJYSAfeBlThRDAbay6VHNEkTFh2qENmxaZggLexdIz94/Cq10spFm24bBEdUS6XW0pxgFsMWmlH3j8RTy6D8DEKEiITL7PjRIdFzGwogyC0LCRXJxphyhxpThItg4UwLJkUwkZSKcNEgaYR9fWmETz0sCGVK1TFPGpxLGeQHvdPkwshIzXstr2vmNvPjw7qq3GXBI0tKjvuYvOEhS3c2PiBJFL0ZRVdWLv1AADqetaq3M1sgss6rUtRto0ZQlJPgMbwyQYdiSvTO/0iqerGqvcqWPFtK1J6vcOkqMFtaWH8nF6X+GleTdWo/bngXIek2gzqzkFELxooAQZT7ITvHA9tZNSe175PL+fJ2FSjS0+inSivhj/sRkyEIQVzXBHCzANf31bsZt0/d2cjfuUqjlIKQmryKPaAG7OP/wDsMbAebRyr5Iqt+VaDh/BjIgUv4rR0ePhUD7DBm1V6poJBxBGENQEuAglMNgD71j6Nfxj4GoLjomt+wHHWei+zQlOAwBs02xco8/cKIk8DGKAiITcvEfGiQSIOxog8F0R0oWOVz0kIpK0mFknHTDMsBphGYoaQRORNKcSIBqEcttTiGNa1DFPGpxIWN+NovBEhjsGMgAJANuqdRfnVzTrSF1U2VFwVru4nQpZg8MSJMU8pvI7OfvEn/wBV11KzpUYJRivucnXrVKj9zbDko+c4S39Lhhp2vB+ZU28q4/XbJ0avrRXtfZ3v4P1hRat6j+xPdcOMOSUcqDmikhytJGSNVK8bHv7eVcvX2OaTf9jqNR2zrYTxnvPCf2Ce6uL+kmj4ECNzoASzg5yQNBy0rSsuUYupUkoxkvt/gaojWgvJieTnMOP6HbxJ4O/Rt4SRKB/iy1t04brNZ8FGb218o7hFwFZn7suMw7RXQ00goi9hTrbvquThSOmABW9I+h8HWoa/0k1H6hfiNZqL7NCUQDAODW2MfwpyTwMgoSIrn4eY+NEh0Q50RMXRcKFjEJeNOhFb0hH0dCOWCmEQ50455OKYSIqKYIllpxhjStQxj5qT6Ysidv7GHOGjZwgaVrueC9XifX31raXJwk5L4KF8t8FFn2M3ViXDdJCekGUMJbjVterlvYKdOGoNXY6jVVbMuusFSWnxdP29gKCY4Zs3F0Oq/VsdGU9ulxartxRd5ScX9L6+5QpT/J1E8+9GjAdDDK6dJiAs4DRCLgyNwXQXzDUeVec3dCcJbWlmPGT1GNxK+toVo44XOQlsWDo8TquQmMDLxATMWjU/eABv21JY1cvBQvpqdDC8DfFWv5MWUcYZyfbxtthj/Xw/BK6C05tf8mVXeK6P0JFwrIZeMuOXShkFEWotHYd9VywE4qYAG7zj6A9zL8f96hr/AEktH6hdirNRoM0R04DAiaYxvwiixwSeBhoURlc/DzHxokJE1UEU4Z7GthamY5CZadDlbCmYj2hHJCkIqHtUgvB7iKQkQRr0hFt6QhgStQxT1qTfAgfjMPCzr06K+jKhIBKuRoQDw4HWrFCc4L2gzpxqPB7jZpyipGi6FSM2UKVQ9YIAdOR1tUyeZZl2P6eGtvaA0OGw8LzZlE+YXXMV0ZrEJcmyt7Wp42PnpwqVqiilwkZNRUIyk3zJiVDjGKNkOSSAtJGRx6JzaRR+E2I86ztdsdm2r4ff3N38MXkZTlQqP2vo37v7wAyQo9yzOS8jG5Z26qqO61q52FHbNSidHqFjiLlDhHR4jp5VrR7OWaaRyfeX/mzf96D/ACx10Vn/ACv9mZNx+sj9DRcKx32X0U4saUMgois+khqCRYXQRhNMAYd5B/N3/s/5hUNde0lpfULMVZpfNMdOMwMYz880F7qOHnRJNhbkkM0eH7T5D9amjbtlV1sGLaOKijFmLX+6pb4C1SflsCjVyVYXaCMbKb+It51HKlgsKeTWpqFhpHklMOVFqTHPkphFi8aYRTfWkEeyjTWnGPlItTMfBHNTZEMaGtUxT1qccX9upLN0sGGIWboQQTf2WchsvY3VtfiKlxKMd40KijUwzBg/nUOz0iljIMTkPIDmIgLFuWt9beFXrFxqVG5L7ZKupzltcqRPEYiKWJgrA3Ui1wDpzsRe441txg4PGDmNzfnk55HijFKr8QD1h9pToy+YJqzeUI1qDhIu2dZ0qsZrtG6TDxYVwzEyOGDRoAVyrmBVpL8/u91cTZ6fVudzj9MXydtf/iFOEaaXL7Or4ZrgEcx8aPG2TTM3OUcr3o/5q3/dw/8AljrobL+W/szJueKyP0LDwrHfZfI4kaUzHQqYoWk8aryLEXwb8OabwCZd4B/N5Pw/Ag1HV+gkpfUKkJrLNA1RU8VkT6LenjS5A1OhbgW7geytCnFRRVbyyWDmaT2M3p+dSpjbMm+DYYvmkOY8gb6UMmySGEVY7ZqjrKApHMaVE5fJJt4yih2swU6Ei/ce2hrU1jKBpTecMqlNVMFkpIpZEepTCLRTCKJONILwTl4UhFSNpTMcjamHGZDWsYZNqTS8i8GDZ+JSPFTPIGCrDHmkZbRqqliAH5sS/Duq/Sg501t7yVqs4xeX8Hs+2UmLrg1bEFwRopCKWFuu7cPDsq1+WlD3TeGV/wAwqnthyKG9ezI8POY4jpkUsvHKxGo/PWtyyqyqwzMxb2nGlPC4b8C7FhhEpxMgFgSIUPB5B9a3NV4+NZOt6j6f8Cn35N78O6XK7qJyXtiYcPN84UxSNeTUxSMfrNxjJ7CdR31h2N47eWM+19/+Tptb0n1YKdKOHE6nu7MWgjJ0OQAg8iBYj3GjqNOo9piR+nns5rvc+XaTt2NC3oiH8q6Gx/lv8mVdfqn6HwjXQHtUH1FY8+y+iWIGlCEKu0xaQedQTJ49GvDGh8DFW2xeCX8DfCo6n0B0/qE+A6Vlmii52NrAXJ099T28csiqPgY4NiqFBkNzbW3DTlV6fCIKfZvw4VRYC3dQImZeXo2RpA3aCEjh51FOJPF8A5lDFO1Tr4EWNO+YEb4kbVwCcxf1qklkNz5J/MY/siltFvZ98xT7IpbRbmeNhE7BS2i3M8+YJ9kU2wf1GeNs5Dy95pbBvUZU2yE7/WmcA1VI/wAkJ3+tDsF6ppTjWoZhN6XAvAhbdkjTFu0pDB8qhdXCIiDMcgI6xbQdnGtS09erDFNfT/2Z166dNpzecg6Pbk0cZiicxx5maymzHNwuw46eFdHG0i8Sq8tIwXdTWY0+EX7EwQfNNMxEKe0x9p2P1FvxJqjqup07Okow+t9fsXdK02rf1UnygDvHtBp5bkBVUZUQcEQcAP1ricuUnKT5fZ7FbWdKypKlHjgtzrPhAiRWeADrgC7OTwFtdQCfKoVFxqNt8MypKVK43Z9r8DnuJj+lw6km5VmU95HP3itOjgwtQpKlVeOmIu/P/HTf+P8A0lrqNP8A0cHM3n6h3XcnGdNgsO/MxAH8S9VveDWZcw21GXKE90EGpRpVcmFfbK9YeNRVCWBbhTUa7HZLaQvE47UYeoNBNcMem/cI+HOgrK8mmjZFy8R8amovE0BUWYjYs+g7CLg1fk8orQ4YDxe9IicqEDjna5IF7XIHAd5pJhsLYDayzKWTgvEdnOlkLaJm1d5pXlKqQFAJEdmuQPrXCm3maT6GceQlsvENZekGV25W5Am/uqBvCYbQc+cVXyLB984pbhsHnziluHwROI19PzpbhYLFnpZGwTE9OmLBNZacFolnpCwZhVwpk3NOll4Fx0zm+2NjSSTzyw2lBc5lTWRCNLMnG2nEVvaZq9vGKoT9skZOq6ZcRaqqLcX0Zdl7NMrkHqIgzSORbIo43vz7BWnf6nTtqLqJ5b6X7mTZWNW7rqlFcmyfEfOZY4IhliUhI18TYyN2sdTXn1atOrJ1Z9nsVjp9LTLXKXKXIX3rx0WzkWGBFaRluSwvp9puZJ7Kz6UHXeW+DNt6dW/m6lVtR/YXMNtB5UvKEUHUBFygdjkX1PZ3D7wqxOmk8RHrUIU29rbDG5dkeZA17vmbSwD2AcA8/q61q2cnKBi6hLc02KW+/wDx83/j/wBJa6vTf0zm7z6zqXyPY7Nh3iPGNgwH3XH6g1X1SntkpBWFTMXEf2rLNF94Frbq8PGo6iJYM8wh0qEJmjEi6MO4/Cmk+GBHiQgYbgKy5dmrHo2wuRwNj2jiKaLw8jhbZ+IZ7pINFtZu0MP9q0E8xIdqTyVTbsQ5g9i1mDjXTMOBt5870S4ElkK7Nw4S4AAuNQLeV/Wn7CkYYYA3G1xxFDnAeAJvBtRIPpHOVFFr2J52HDtJFROm5cIGUlFZZ9s7bsc65o3DD3jxHKq9SnOHaBhKMllM2fPBUYbR4cXS5HwUvjdRSyNguXGUsiwXJjKWRYLkxdOpDFvzsU+4bBoU1omeWOaTY5yvageLFSEFlbOWUg62bUG4rOcotNHodiqVW0jGSzhDXi51MawYknPLEhlkUdZXDFo8wHtWBsa0bfTa1zab4f8AFvCZ5/X1WhY6nupx4AuFwcmFxUVwG64KMCMrqeBDeFZlVNJxlxL4O4d3RvrSUqb4aNvygbHMmJSXXo2WzcAQy8E7r348OPZVe3qKMGvJl6fdqFs6T7zwKW0sX9JHGn20J429oFVtyHP07KtQjiLk/gkcP4cpM37tzMm0pEHsEufAkjX8q0LRrajGv6adGM0C99j/AD+b/wAf+ktdVp36a+5yd39Y0/JhtHosUgJssimM+J1U+o99WNQpbqLfwU7SptqYO1mub6Zvdi9t9dKCoSwMuDOlQBM3ONDSa4BX1HPo9Ce4n41lz+pmpD6UaYzQBGtdoiMqGNszAKbfWOgB7BVui5SInjIcgfnVhDpoC7wbZkwqmRAsl7kodG0FhY8OVHGLBnURh2Dt/pMzTFQ7NoBoApGi68Tx9aUoiVRgH5UMQPm7JzYoB5OrH4U9GPvyBcP2HPtkYh0CshKsNNKv1KaqcNGbCbiNmC3kbhKP7Q/MVnVtP/pLlO7/AKgkm11bgwPu+NU5W9SKLKrRfR6+NJqHa88kmcm6CcnwpNDo3RMaAct6Q0hz7pjSGGOtYyyyU6eVA0PjJz/CzDGYxWZcqRreTuWK7G/i2nnWZSpPLiu5M7OtP/T9Pbb7K8ZiTK7OeLEn9PdYeVek21FUKUaa8I8cr1XUqSn8s2bPxoy9FMueE8vrIftIeR7qz9S0eNzmceJGhper1LOa54+DbisWYwI5m6WGTqxTdv8AVSdjdhNcDXs505NNYa/7O6hUpXdNVaHDXaF+HZmHw7tiJJs9iSqm2bN3gak3p3UqTioRQUq9asvTxgG7vzWxKSuLNOz5F+4AWLeFxYeFbNpRljMel2VdTrwhGFBdmPfKQNjZGHMR8QQf4a8QeFdVp6/hI5K6+tmrZEpXKymxWxB7weNakoqUXF+TKb2yyj9A7IxongjlH11B8DbrDyN65KtTcKjg/B0lGe+CYP28vVqCRYgDcCdKrsNhDlS74A6OYYraiozgdazsL8vaNBHTpzeSz+bSjgF4rbUh4HKO79eNXqdhTgueytK6k+mJ+8W2JG+u178cx0Pb40bpQisJAKcm85Ok7m70vNAGlU5lORz9pgoNx5EetUK0XFl+hNTWDVJsXpWMknSyBtQoYqLdmmo9aHfwT7EnyXJu6lrmBEA1zMSzXHexJ7KaUn0E0sZOdfKFj+klVVNxbN43OVT/AITVu3p4WWZ9zUy8C9giRfxq6n8lNh7D8NaIZlxhHhTOCfY6k10Zl2xlJUXZe2qVxap9FmlcNdjzsuNmjVlUsrAEMtjceWtY847HhmjCe5ZNykjirj+yahwEmXpMnNgPHSlyLJZ00X219RS5FkPXrVM0jj5LRub2sjG/ZZTrUcuiahDdUiv3ELZrGPBtIx6+KfLfmY4zdj5tVnQrX1bre+oln8ZX22EbeLM1duuDzlcE4n1p9ueRJtkNp43J1XGeJwM6e8MvYw5Gs6/0+ndUspe5eTS06+qW1ZSi+PgXv5N+lOY3iA6QyD60ZOhH3jwt21x8KE3U9JLk9Gnq9N2zqpYbK5cczYqOQWS0iKg5It8oHleus/Jxt7Xav/pxKuZVq++RZvXf53Jcgmyajh7C0WntOkkvAN1BqWfk1bMPVHhWquFkxp/U0dW+S/aeZHgJ1Trr+EmzD1t61harSxJVF57NXTauU4PsZ9srdT4VjSRrwAeAOlV/JKT25ijHhZnHFY2t4nQe81JTWZkU+DjofTy95rVUcdMrNmad9DTNjpC88AZrnXXQULSY50z5Ltl9Ph8Sq/xInR1BPESIQVPZfohbvWq1enlE1GeyRsm2jLhywW+nFX0y9xrOcdppxnvLditPjRmkOWHW9tC48eQqenTz2Vq9bbwcu3inE2KldfZzkKOxE6iAeS1oRWEUG2+TEi9Ud5v76LAgzCdBRIFn2Nl0t5UmPHIKkdTovAcTwUW7T+VRSDR0PcHF5sMRr1JGA48CFI95NYt7HEso0bd8DL87t9Yjx0qo8k+SxMd94H0ptzHLPnY+76Cm3CCNahnGbb9zhZQOJjZR4sLD41FUeItlmzaVaLYl7XlUOIxosKiJezq+0fNr11eh2no2yk+5cnJ65du5upc9GVLnuHvPhWyzKLIWHCheR0Y94B1R4UUXhYDp/ULceLfL0eY5L3y30v21B+VpeoppcmpKrNw254KMebWPYQfQ014t1JjWz9wQ28g6VivCyd/FFNYmlV9s5U2dJqFpusoVo+Hh/wBzZso9UV0XjBxtRYmxm3Y2n83xMcnK+Vvwtof18qr3lL1aeCS2qbJ5Ot4/VSfSuVmsHSU3kXsEarMsAzf7EhcGVvYuwFu0DU/lU1vHLyQ1DlrPoPAfCtDJXwUk3FIcyRwC5psCYz7obdmwa4r5suaaVIFTTMFytLd8vOwagkssWeDXhMNiMQl5JWldgbtIASDzUm2gvy4d1WVbwksgfmJx6LsPvNNho58PIemAjcJKFAaOQiyI1hYrr5WHG+kEqcYsOM3Ls58kP77raUsDoqBu+Xkpt6f70w4QmmyISfAd5NE+BuwSjtK+UEhR7bD3ge+o+QujamGBAuLW1C8lHae+nwJMc/k8xAVZlH2lbXsta4rJ1COC/bMc1l7l8hb4VnFsuR15oPfSUgcFv0f2F9BT7kNyaWNaLKJi3ixfRYZ3te2WwPC+YW99j5VLQt/XqKHgirVXSg5rtHP4mvqdSdfM8a7eENkFH4OMqTzJyfZOOXWx/d6PA2TQvGmY5m26vUFKm8EkeJIUYzrT55NGXR9tAXU+FRVVmLQqHEjXNJ0mvbHH/piuLVV0rpSXeT0axoq506UP2f8Ak37J9kV28ZKaUkeYXENtRxfgMItxwp2RI6du5tPpsIgOrJ9G3boND6WrmL6hsqtLo6Gzq76efJTEcrNfkTWY1zhGi5LBzXfPbZmZ7klBpHYcF018bi/gRV+jT2rJVlJtirFiMyDuuPTh+VSAmhT1aIbJZEulIYc/knwYfFysfqJHp25jJ+lBMdDFvdGuCjncC6ycvvPx7+3geZqak20RTXIA3zRIcBDGmrTt0jtpdtL38PZoGsvkOKEBrKpJ4AX9NaZkhl2XB1cx4tqfOmQjNtya5Vb2AuaGTEi3A5Vj1IQE8eZ/WnWBGgAnRV6o7dL97fpTjIN7mzOuKCizBgc4I0CgXv3WNreNUL2KceS3btpnRSsZ4qR4GsVcl/klHhozwZx++40uB+S75iv/AFG9D+tLgWWbCa0mZ4D32f8Amh73Qe+/5VoaYs10U794osT4RpXXs5BnkwpMbyXQyXA7RTBo82vrH600SVfUhOj4mkuzSfRbMLqb9lKfQEHiSK9lyXUd2nppXC38dtaR6hoDxbIN7LOh8a7Ky5oRf7HmmsR23tRL5DGGNWWZyGfcrH5JzHykH+NdR8WFZeo0t1PcvBo2FXZU2vop3s23laSOPiTZm7BzUVh06GHlmzOeRCxZJFm9at+MEIBjGVyOR6w+BoOgzfFJwFEgWblohh4+SWdY5MZI3BVgHmOm0HqKCSyLoJ76oZ4QXFi2t9NRrlXQ30tfX7XpPRRDJnP9t49pEgjb+hQp/iNv8IShqLEiSn0BNpeyEH1yB5DVvhbzqNkiLJGCi3ZTDi9tSTrA/vWopMdG7Z0Jazvy0Udnfbto48jMPxLpwsOz8z31IgSODxBilWQX0PLmOY/fdVevT3xZNSnhnRMMyuoZZGswBHn61z9SOyWDUhLKNkWHJ9mQeY/9UHYWTR80k+2np/vT7Rsmlq0mUADvsf5qP+4n51oaSs3CKGov+AxThOldd4Rynk8ka9IEhE9jekEma9pC8N6CJNDsSyetTZ5NNdGtx1KeXRBH6zJsvQH8RridUWLhnqH4df8AtUGtlHj4mussH/Aied66v99U+4ZwzVbZlR5LGxHRMpBswOYHsI4GqF3VSjhF+0pNvLB08xJJPqTWUlwagJxeIAvcilkJIATYwZ1t229R/wCqjcgsGxJwCPEfGnTGCBYijEOXyYYbP07E9UOotyJVb3PhmoHywZDtvDDdACNB3KMtl1JsefHzqxT4K7OVbTUCZ+4mhn9RPFe0CyveUtyQZR4njUTDRknxFyaFscEY5rmgmOho2XEMi5SCLCpodAyCNtNaIEzYhaGQSGjdTEO0ZVQCEbnxsdbfGsS+ppSNK2k8DJC0oP8AD9D+oFUMFk19M/2D6r+tOLBqY1pMzxf32b+bqP61fga0tIX8fJn6l+ixVjFdZ5OUZ49IYhSHNTyXiK9nuHbQ4wSwfOBNvdiaj8mr1E3MPo71K1wV1+pgxbP4H8RriNVa9dnp/wCHM/lV/cM7L5+JrqdNy7eLOB/ECSvqiChlCgnn2cakuK6guDOtqDqMDY6aTiWkt3KP1rFnJyeWbkIqKwgXJiRzci/DMLel+NA2Fgw4jDg6lr0I5DZezBNMsa37Wb7Kjn+VV681TWSSnByeD3GKUYqeKNb+6aOEt0UwZxw8Bl5ABerCawBydD+SuH+alyL9JITbtBNh7h7qFdgSG/aS3U3F+Ibqr9J1QM3Hh+nhViJCzj+2ZQsspPJm91RzeGTw6F0SEjx19daiyGVSAAXvahEC8U9+HCgkEkGNkSyZRZlUeGvqakgwWG4pnPBgfFdD5ipASM2JINpEseTA5k9eI8xS7Y6DW6GIt0gIN7qdBy1FZGorLTNC1fA54LGi/wBYeRrNRbYT+ed599ECTY1oFEA70wmRYIxxknRR/a0/OtHTJbZt/sUNQjugkLs2HyOyA3yMy37cpIv7q6mnU3RjI5ipTxKSMstSERAUhGmFQQfCxpmFF4YrYuDJIV9PCgfPBrRlmGS3NeKw45rW/Ooq9ZUo5YqVLdWRRh4ctxe/O/jXD3tZVKjken6DScLZL7kTjnEgij0LHVjyvxIrbtLyUbaMYnI6zZxd/OUv/eBjgjygC5NuZ4ntJp3OU1yU1FR4xghNH+7Uhxc2vhANSbKeIGoHfblUckGgI8JHsWIPC3E9gtzNRMLB07Z27QwUMOYfTSqXlPYb9VPAAgeNzWVeSbeC9apJZFbezZMjTjoUeQyj2UUscy6HQDssasWVb2NMjuaeZJoz7f2Li8NGr4iCSNGtZmGl7cDa+U9xtV1VEys4NHVdycBNh4EQgFAL2ABJ6tyAD36edSwIJDNLFfgLEDQ5BomZboPID07qsohZxLe/qzTC2W72sdD1iONQVOyeHQILgC9AGY2jkk9kEjw09aFodGnD7tyMesVUdxuaSpi3BzZ2EWNcoWx79b94vUqjgDJ70QBvYC/1l0PnanEetIfZaxB4G1r9xHI9/OkOlwbd1sRklexydW3jrWZqH0ouWh0DZ+IzccrehrIL4UsPsr6CiBF7+XH7F9D+tW95D6SNGyJ+nxWHzAfRyGTTmURiL377VLTuXTT47IKtspY5FnEyDOx7WY+pvWxQ1dqmltM+voilPduMszA1ejqqf/EqPQnniZUo76k/1OK7QD0Op4ki2NwONM9VpA/6HX8NGHbCLJYr7Q7uVNHVKL7J6Wl3EXiRniw9h3njWJe3criXfCNa3tFSXJQYGzE200+FZU4SZ12mXNKnDEpHkeFBdXbTKblu7sqa29SMseCvrErapSc0/cN+xdmrLD85mkEGFuFErAlpW5JDHxcmx17uBrVnVUejkduefI67E3Xwc8ZboMQovZWmfKzgfWCKeqPGxqtK5aJo0g8mHgwkbvHEqqo6xVRew43PE1VlNt5LEaYKm3ZwiP8AOYoIgzkNmCLxI0ZezytRb+BpwJvsVZ5EeTVI79X7TG1hfsqGccvIVNtcB6CIIAFVUHIKBRqOAnyTxMIkUqwBBFiCLg91jxp+hsIAy4ZkFkNlFxlIBseVv96mpV9rIqlqp8pgPam34oZhC6MC9itkXL0hLdYtfS5I1PYe+rsLuLKbtJp9irv1uwpePE5i8c4BuBkyyILMhAJ7L8e3sp4T9R5Ft2cC9DgEXgB3G16kwCy0hdQQPLS9IREOALU+BEHc86Q5SslhTCKmkFM3wOb91X6zsQG4DX/asnUJZwi9aofdmxRt9Sx7qzS4Eci/e9TT5Fghhdz3b6rHv0A9da0VRKTrm3A7tthpWkLpZYpCOuC18h1ItwoKkNvkNVNyxg5/iogGIzA2PEcD4UoNotYW1IyNH31aiyNwWSPRU7YtmTVg9izTMqxozZiADbTU8SToB30yjujnIEq0KfGRjTcPoC5xDo9lsiqxW8jXC9a4NwbaW51TuZbO+QoVt/QlzYSRGKsLMNCDSi4tJlmTeCsxNU0GRyz4K8SwQK0i50DjMvDqsCpN+RsTVqDKlxHKGj+U4sVtDCdCwfDYVREsdtEZ41cTEdhvlvpYrbnUdX9iCgvdydWXF3VSNQSBpyvwqtnJbaSZVBKGeSJjf6wGmqOPfqG9RTD9ALZlkwE0MjhWw4lj9sZlVSTCb30OXJxp8DvlktgbagkEMUcwkPR5jdutmA1Bvz1b0pmFhIMiVivUsS9zc8FS/E27BbTtp3yB7T044RkKTqRx0F+0gUmJRRixGILN1Rzux+FAPtS5CWwiuaUHLe6m54lcvee0mpKKj5K9eLXKA28MEWJjxmHjILR5J1y2sJCvWUW7bC/4zVyjJKRWkuMs5GDbThV37EJnnGuhpCwzFiJgdG6p7aFsLBhkxciaXBHbQZHwUfylc2JFM5D7WRkxg5Ghc1jsJQl8BbdqQliWDBDzHJh2i9Zt3JS6LlCEkP2ypI116UjuOnxvWey4osL/ADuP/qL/AHh+lMPtZmxO8GJkFmne3dZf8oFXnXkQK3gj3Y98mJcsSRAwv+I2qOTbHcUmhdmh8KkiyZoztD3VYjICSNGBwgMiiQFVGrXuNBrz7dKNPLIpy2xyhs2ZvjDEXdrLFfKoA64swTReYFr9ut6lprL2mZWpZe7JVvlvJhZ8oQ3WQZeuGjQ62zhgOtxJzfdBFDKjnOSanJoX9rSifKytnZXMRIB61vZOvHQgX52rKgnGbTNSEsxyDHUBmUHNlJBNrajjVtDJ5IYyDMlrXF9aJyYsJ9g87IVGzoCjcVKkgg27R8KFzYPpx8D1ubtHFJhv4M2LEjOtolA6LL9ok3Oa4IIHbSjDJDUkkz2feTaYkjb+TcUFUkSBYj10PMHXXTnUnpkbqLPAq7a2XjsZipJosJNBEQoczXQdX6zfaOvsqCe6lsCdVZKvmk2HZWiSd3U3z9DIiA9wIzHnxtUcqbySqqjZgN88XAsgkTFFiLxMqGyt2MjAqV1HK/hTxpsjnLyhOxeOxsshlbp2cknNlkBFzcgW4DuGlTKCA9SY07M3uxcQtIpzcestj42NQzjHJNTlKXGDBvPvDjMSAotGvahIZudib8KScI8hSpzlwfbtbTx2HVhCIzmBDlgS5HjepKdaKfRDUtZ47AkuIxTE3yjU/GpfzS8ESspvtkFw+IPFwP340LumSKyfyevst29pyfKgdyw1ZxJDZXaxPmaB1pMNWsD5NkjsFD6jDVFIvGCtwA8jS7H2/sEtmIRprVeokSroLJf9ioAlkszHv9BTD8jzvZsjCQKDFJlkJsIy2a44Ei+otV+pT+DMpVHnkHYBCuFxJ1GYRqPAtfT0qu8/BYcsvgzYeCKRVRY5Wk1zFGv52IsBRNteApOSeS47KiicFzOhRl0KKRfiLsNOykqzeeBOTaMG8cvSyk6jOpW5YsfZy8alozz2C4Nx5JbBw8MuAaKdBFJd8zAC4cEqH/fKlKrKNbgqqCWcnO4cSuGxKLM4lSJieqWdQ31bLwI0B07q0ZT3QyQSb8DTHtR2RpCl3c3jHCwICh2HLTMfSsnHuNGhF7SvCplAHqe08zUsctkvCGfYm7c+IsUjIU/XcZVt2jt8ql2MgnWjEfNj7kQxWaX6VhyI6gPhz86NU0VZV5eBnWBRYAAAcgLCjwQ5ZJRTjE7U4jylgRXMVUEtlAHEm1vWm4HWX0Im8W/ka3jwihn1HSleop7hxb4VDUrJcIt0reT5kc6liMjl5XLsxuWa5JNVG3Ls0IpRWEE8JgEYWYA0tuQJSJHBrHmygai3KrEVwQN5YpzYY5joONCydLgrMRHKmyhYIMD2GlhDnl+40hHwb92pCPgaQjThT4VBMNMIoagYaZZ++JpDnadn7rYSJi6QJnJJLMM7am/Fr2Fa8I8GB6kmjZKy9Kq2HMWt2i49wqNtbsBLO0o2njEgIsgzPoLBbnt04k/vShuJqIVNSl2wRtvaLRxlxCrIbZ429q5IUMLAg27Kpev/AMV2WadN55Zj3O2ZDOsvTRI5BBGZQbA37atW2GnkjrylB4TAXyi7EwDaCcQZUICQ5mYvfTMoNgLXHHnUs0oy3AwUpPGBLxu6scEcLPAgNtHubPbmVyju41W/MSk8FmNCOQzsLdqXFdYPDGl7ZnkAOn2VGvwHfR04N8sOpVUOEdF2DubhIbFis7jm5BXyS9vW9WoxSKNStOQ2Jblw7qMheT2nGPr0hH16Qj4tSYhY2/vhFCCsZEknYPZHezfkKhlVRPToSl30Iu1NuTYj+I9xyUaKPL9arym2X4UIw5QFEWt6DBLkg1PnI3RrwshFSRwRSIY2Y2NH0Coi7PxoGTIrJ8aHgLDI5vGmwOfBu8++kIlm7xSEfA9wpCwXwnu+FRSCRrVx2GocDrB7mHYaYcbsdvbi45XBmIAc6BUsAToBcdhFacXUk8IzalGMQt/8hzxCbO6sHC9IUAU9W2W4vY61HUp1NxGtuMGRd7LyAmQty6yMQL8bZRpUVehOSyFBpGjae2VddMQi21sodW05Xa1VaVGSnlokc1gF46VWCpDOcpUFwJwt25huF+NX7fMZN44I6jQtPsppJBHDMoY3JaTLkVRxubelWXOjhyceAYzq4+oP7a2EThkKvlZQSzPIpVuFjkzd3LhWZDfv3Y4LEJxX3EGPaZD5WCsovd10AI8fKtaFopw3kMrlqWMB2BuB/WqbbUsFtKLjnAQw8hH1iPM0+5oBxi/AQixkg4SOP7bfrS3sDZE1xbUnH9NL/wDo3603qMf0o/BJtuYkf00n940PqsdUY/AM2ltOeRcrySMvHKXJHmOdM6rYUaMV4ApJvTEuEWZz30w54ZT30hEemPbToZmiFyeGvdUqQD4HHYW5Dy2fE/Rp9j67eP2R7/CpIw+SpUr46GqTczBMADAmgtcXB87HU1JsRAq810zHJ8nmBP8ARsPB2pvTQX5mp8meT5M8EeAkXwkJ+NN6KCV3UMj/ACV4blLMP7h+K0zooL85PyUSfJRFyxEg8UU/C1N6I/51/Bmf5KD9XEjzhPxD0Lt8+Q1e/sVN8mEi69PFYaklWGlA7X9w1fL+kUsZhVjcoriQLpnW4Unna9UZR2PBeg90clWSh3hbT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onstantia" pitchFamily="18" charset="0"/>
            </a:endParaRPr>
          </a:p>
        </p:txBody>
      </p:sp>
      <p:sp>
        <p:nvSpPr>
          <p:cNvPr id="38921" name="AutoShape 4" descr="data:image/jpeg;base64,/9j/4AAQSkZJRgABAQAAAQABAAD/2wCEAAkGBxQTEhQUEhQWFBUVFRcVFBQUGBcVFBcUFRUXFhgVFxQYHSggGBolHRcUITEhJSkrLi4uFx8zODMsNygtLiwBCgoKDg0OGBAQGCwcHCQsLCwsLCwsLCwsLCwsLCwsLCwsLCwsLCwsLCwsLCwsLCwsLCwsLCwtLCwsLCwtLCwsLP/AABEIAQMAwgMBIgACEQEDEQH/xAAbAAABBQEBAAAAAAAAAAAAAAAAAgMEBQYHAf/EAEQQAAIBAgQDBAcEBgkEAwAAAAECAAMRBBIhMQVBUQZhcYETIjJSkaGxQnKywRQjkqLR4SRDYnOCwtLw8RU0U5MHFjP/xAAYAQEBAQEBAAAAAAAAAAAAAAAAAQIDBP/EAB8RAQEAAgIDAAMAAAAAAAAAAAABAhEhMQMSQRNRYf/aAAwDAQACEQMRAD8A7jCEIBCEIBCJdwBcmwG5MzeO7W00rpT5Hc29W/IMx2Jvp5XmcspO1k200JFr40LSNQesNNL23IHlvK7/AOwD3P3v5Rc8Yaq7hMxQ7WLUYZLZftKT6/iL22nvFuNM6FaQtfcsbeWnL6zN8uOtxfWo3azj5saNCxY765b9RfpofG3S5jnZDtQKyqlS4ewsW3NxcXPO/I8/HfNtw6q62sCT7RB0YjZrkXU+HQDwkYfs3UKoWqBHX7QF9PdKiwI8555ln7bdNY606PEu4AJJAAFyToABzJmUqdqBhVZcQc2X2HuBfTQOTse/X47867Wdtq2JORLqt9FXpf2sp1Y97adAJ2vmnztiYOjUu2tN8ZToJ7DXTOedQi6+F7WHW/hNZOE4zgmIw5RvbVTmWqumVhqC43BvYcxpvedq4RjhXoU6q7VEDeBI1HkbjyjxZ22zLtc5NSxMhCNYjELTXM7BV0F2NhrpvOzmdhPAZ7AIQhAIQhAIQhAIQhAImq9gTa9gTYbm3IQqXsctr2Nr7X5X7py3Hdva+coLhgcrBEUAN0u5NjM5ZaamO0jjXampiGKULne2W242A6DX2zt3RnAYWlmy1bOzZjlPrU1vqdW9rpm25C2t6BsfUuSKBudyWA69Aep+Jkatjq/JKa+JJ+lp5rt09W+TH5FajnDKwGXXMRlN8p79NDz56zMYtnDNmqH1mbKoY6LfYja1rad8i4JKuQE3zMASVGUZSdgzH3det5XYlSmZ2ILKjDQltSSRqe4IPKZrN1tA/SKrYhhScAX2b1lAUAXA7+62pmjw/HK9L29R7ygVB8CMw+cymAuquxtuFU3tfQOxuetwPKX+Cq3UXPrADNpbWwO3nLeCLmn2jrMQVqBluM1gpt1uAAfLeWS8SZ9yzaHnkS9iNDYc7WuDp0mWqYdGNyLN7ynK3xEdpelT2WFQdG9V/wBoCx+EY3SWFdtHApA1BlV39R6ey1AMwB6EgNrKHszT9JiqNO1lLgkDUsFU1PWbmCBLvj3ElxVH9GrAUnLK6kj0dyhHMeq2lxoee0R2W4U9GvVrOAFSj+rNwQXyKg7/AHhr1i9tS6jV0ce5LA2canLoCFOoAPPQ8+h1lp2f7QUaNNktZFJbKPaQnUrk6E7W5nSZetjBQosVf0gAAVxbW+rG47iPhKfs3imqLUxFQD1D+rU6Fqh231yg6+QnS3XMc8ZtrcX2jdqno6gLHdgmmQls4Rcu5X1Neo7pB7WYjEVaAyP6WmtRqtx7YOW2VlA9kXbl9rUWEfwWRNAQxBuzixa5JYtfUMpN+8Xt3xjGcSpU2DU3s/2gozB/vIvPv0nLddtRoewuPZKQSpVWpTIBpsNchtrTvrdeh5beGzRgRcEEHYjUTjA4whc1MPSbO2hCsQp6saaE38f+ZM4LxWuKz+mugQJUQEWUDMQW532/4nfHOyOVjrkJWcP4urqCxAJ5j2T58vOWQM6y7ZewhCUEIQgEIQgE4322w/osZWQF1FS1VQoUhmYc7gkWIGxG07E7gAkkADcnQDznKf8A5YxlJ2p1KThmRWpuVJFlJBWx8ek5+TpvC8qAY8ZinRc99LFTsb/CeYtT6Mt1OVb82sWt8FMp8Nh2xBpinezKVckkZADcZiPh3275pOIYShlVa+Isi7IgAvpbXRiT/Ezz3W3S3hMxWLC0qeXQMgPgLTPcSVmRFQXLHM29gOh+XwljUxdMqlOij1FQEBnFtze2o1+EbNGq27BB0Xf4zO+WFbSwTCmquVpqAb6n7W40IFtx4AeMdw9WkFIRgQpuSNLZjp5cr90VxHAFEz01zsLFgwLkrsbC9+d/KU4Iw7I5XJfRlN7vTPter3b+Q6zXaL4VdjuOR5fGI4njlFElWFycujWJ19YA8ja88wlFPXGtwvIgKxNyHy2ttbbvlbj6LFqam4W1mewYa6tcHawG8knIa4kpyKjAkqpsGJJzVWGRC45gAG3hobWmhw3E6WGUYckAqFJuQoJvm0O+jXmf4SrVMSllznWplFixP9WvkLHWXXFux1WnQavWb0tXNnqKo9lSdlO5y9el+mu7+iPKvaaivsnMeQprfUnq1tz0Bnn/AFhr+uPRs2wsarDYDNYZVNyNNTqNpV4zGnD01sqqxH2VCkd+nO3P6SR2Tx6VHCVD6Oo5/VsbtSJvojKT6rG+jDwtreTUVL/RKtQXNU1h0GnnlvYeFjtJNKiqCxo5nsVu3rXAsRanpcetrp9dLx8DSZyGIpuvMEB9ug1Gtx5ctLysPhKw9m9Rf7SFD+1z+EbyThHwVBh6xawucqAFQBqACNARsfZB+kTWKmqwY2U0gGI3ALtqNJYV3CD9YyJy9Z0GvTeUQx9NqrsGSooULlDjUhmJW42Ook9q1o//ANNr0rPRYMmX1fRnKT99CSrDvGu+nTVdh62IrFnf1KaHKLZlzuNGGU8gdL9RaJ4Dwr0iqqG1Mas4N7km5Ck7nXymyoUVRQqiygWAHSdvHLZus5cXguEITswIQhAJT9qOPLhKOcjMzHLTW9rt39wlxKPjXZ4YqtTaq36umuiDcux1N+QsF799pnLeuO1mvrEPxPEYlSzgmylyCLqoAuctMaAD3j5yrq8DWpS0IDMu/LUdBOtHh1JaL01UIjIym3QqQSTudOs53gGui+FvhOFwuN5u3WWXpTcLpegw/wCj1FKG5zVKBBLXN7+sBa40sNhpeWHD+HIQbejrnXLm9WoAeWR9Gtrrcbz3FJcyvrC20zYtkXVPB0QcrjITsGBS57jex57ExVTgBPsVNOQZb/MESrw3GKqjK1qi81fXTx3llhMfSPsO2Hb3W9akfI6AeGWZ1E1SKnCSmhYaDMzWyqB5mZXtNw8NlDC5GVwNvVJINyOoB25qPPdYrGFFJrICND6RAXTQ3BZQMwtvsR3zIVKy18SRTa4qNmUncXPtf4RqB0AGl5Zj9ZqHwnhdcoCKZIUtTU3X1qYPqnU8tRJnFeF4ioi0qdEhnOVnOiqp3LNy0uNOs1RNrBRZV0UdwFhHVY981Mfq6ROC8FTA02NJGr13F2qWvtso6KOQ1J53nmGpVVdqtQXSrZKgb2+gYLb2QSRboSZbUWMnJVM16ppyrjHZDFVsQ7BAEU2R6jBQR1y6t8pXVOzORrVavkmnw3J+E7Rn7hFCpJ6f0YvB9q1RNKJq1lWzVW9XMFsoLE+sWsR4yBiuOYrEWvmVW2SmpJ6a93jedIVx0i79016I5y3Z1moDMjOc5JuhvlK3Hq26/SN9mMI61mJw9RUXKEzUyDf1szWIta2WdGapI9ZjJ+ONSr7hVamUtTGULutgCCdbkDrqbyZMrwKsRiAOTBgfIX/Kaqd5050QhCVBCEIBCEICKtMMpU7EEHwItOXcNTLdT9lmHwJnVJynCVMxqP7zu3xYzj5e46YfQwuYxVpyUo0iGE5uiA1CR6uFJloEkjD0xeTQhcLWomisQOm4+HKWNLhqek9LlUPYi4Fib23GxPfvLbD4dbRdSnLMU2irTGu0cpU44U1sI+adppkhFF5JprIwWPUnlEoJFeiiUaSEMqGAkWBFOsBKGnWRawkmsZErGArs6l8Rf3UY/EgfmZq5l+zB/XP9z/MJqJvHpnLsQhCaZEIQgEIQgRuJVSlGqy7rTdh4hSROZ4anlS3+9Z1UiYPtYiU66pTQC6ZmtoLkkCw2G3znLyT66YX4qwIho3XxQU63iVxaH7Q89PrOLoWTFUzC09tKi5wbaSWhvKzA3taWKbTSPKI1JkhTeN07DpPQwEIWacSacDXE8OIEodWPq0irXEdWqOsolZ9Im88Uz20qGqkgV2k6rKbiGMUaX1On/PSFTOAVsuIW/wBsFfzH0mxmd4X2dIZXqtqpzBF2uNRdufhNFN4sZCEITTIhCEAhCEAnNuN18+LxB90hB/hGX6gzpM5bjFtWrt79aofLO1py8vTeCFitTINajLBlvGzTnF1N4KmRtLEKbXjeHS0l0tjEgn8Nplh/L85ZLw++7t8v4Su4dVtLqlWm4ygvwhuTn5RpuFVPfPyl5Ta8dy6R6m2ZPDKnvn5fwiW4Y/vGaAnWeOI0bZt+FP75HnGxwlr61H/aP8Zo/Rz30UnqeylpYBhs7+bGSa9F1X1Sc3LXTzlilK0WovNSG1UKFR/bbyGgjGLwC2taXuW0rsTvLpNtTgquamjdVBPjbWPSu4BUvSA91mHzv9CJYzrHOiEISoIQhAIQhAJyzEtd2P8Aab6mdSM5TOXk+OmDzLHVpzy09DTk2cyT1dLxpq0batAn0KlpY0MTKOk0l0qkqLuliZZ0MQCJla2LVBmcgDqT/u8gN2spLoM7ctBYfMiXaNdQxtOrc0nDWte3K+2/gZIBnO+y/HVoZw4Yhsvs62K37x1mtwfGqVQ2V9fdOh8r7+UsRbF4ktGC8SGlVJBiqW8YUx9DpCPXldiBvLFzIFbnCrHs3U9tfusPmD9BLuZns/UtWt1Uj6H8jNNOmPTGXYhCE0yIQhAIQhARXqZVZjyBPwF5y22gnSeMG2Hrf3T/AITOb09py8jpg9G0bae3nhnJs008SPAXgacoKRi6+ICKWbYf7t4xkCxkHtHWuqL1ux8rAfUwlUuNxjVGLMfAcgOgkUNPCNQBzNvjN1gsGlMWVRoN7XJ7yYZY6m8fFWWfY5QWq3AIyruLjc9YjtHglpVAU0VwTYbAje3dqIF32Z46zEUqhvf2GO9/dP5GaUNOW06pUhl0IIIPeNROlUKmZVa3tAN8ReahEtXkim0hoY+hlU+5kSvtHiZGrtATwhv6QnifwsJsJjeFf9xT8T+EzZTpixkIQhNMiEIQCEIQIfGEvQqgbmm/4TOa0mnVWHWclB9Y225eHKcvJ8dMDl55PKZg05Ni8UrxETeUPZ7yj7SH1k+6R8/5y1zSDxugXp3G6a+Knf8AI+UJWZZ9Qehv8J0DB4kVEDKbhh8+njOfmSMHjHpG6MV6jkfEbQztf9jH9aoOdlPwJ/iJoeI8LSvlDFhlJtltzt1v0ExfBeJehqFyCQwIIGm5BuBtym14fxelU9lxf3W9U/A7ywJw3Zygu6lj/aJPyFgfhLhRARYM0pIkikYwYBoEh2kWsY4XjNRoDeFP66l/eJ+ITcTC4U/rqX94n4hN1OmLGQhCE0yIQhAIQhAicWr5KNVuiNbxtp87TltTQ+Q+k6P2qP8ARan+H8aznFQa3nHydumHT0RxogRQmGyCZ4DPWiIDhSeZIpDHBCKjG8BD607K3NT7J8OkpcTgKlP20IHXdf2hpNqskI8qac9QR5Ull2cwiVGdXF7LcWNra25GOcY4b6Egg3Rtr7gjkZES+zvGGRhTqElDoCfsHl5fSbLNOZib/g1bPRRjuRY+IOUn5TUInxLNPbxDSqLxt4HSJZoU3Qa1RD0dT+8Jv5zw+0v3h9Z0ObxYyEIQm2BCEIBCEIFD20q2w9vedV+rf5Zg+U2Xb0n0VLp6TXxym35zGnTScM+3XDp5eF4mFOZaKJibz0iIIgKFpluK13TEPlYrtsSPsiaYTPdpcOQ4fkwsfvD+VvhCUvh3GqudFZrqWANwL2JtvNehnN1aazhvaFCoFU5WHPUqe/TYyoZ7Ij9bU+7/AJhLTtU36lf7wfhaUvZnGJSZy5tcADQm+vdPOOcU9MwCiyLtfck7kwnxGVpueyw/oyeLfiMwtFSbAak6Ad5nSOH4f0dNE91QCe/n87xCJF4lo4BALNKjtGGk5lkSsLQqOzag94+s6JObVzpOkLsJvFjJ7CEJtgQhCAQhCBm+3g/o6d1VfwPMQ2s3Pbv/ALW/Sov5j85haRvOOfbrh0Ree25xxki1pXmGjbRBkn0E89FAimNYrDiohRtj8Qeok1qUZZYGRxnDXpnUXXkw1H8vOR1m4pNE4rBUijM1NdFJvax0B5iGdMjStJVCiWNlBY9ALn5Sx7KYNHFQuoa2UC/mT+U1uFpKosqhR0At9JU0hdneAZCKlT2vsruF7z1P0mnRBI1Ix0PNKeIEbJgXjbNCk1HkOsZIqGRahlDnD8Aa1QINt2PRQRfz1+c3kw3CcX6OqpO17N4HT5b+U3M3ixmIQhNMCEIQCEIQKztNhhUwtVT7uYeKesPpbznLqJI0nS+1tYLhagLZS9lHU3IuB5XnO3p3E4+Tt1w6Po1xPFOvhI9N7SQmomGzwqTxmjTGJzQhZaJLXiWaJJhHtoupTzoyk2zAi46EWiFj9OUJ4TgRRUqCTc3132A/KWlJpESP0zKJ9J48KsiIYsNKJDPG2MaLwvA8dpFN9/hJeS8RWp6SiuL6zovDauelTbqik+NtfnOevRN5tey9W9BRzUlT8bj5ERh2mfS2hCE6uQhCEAjGNxS00LtsPmeQEfmM7cYs+kSnewCZ/Mlh/l+ZkyuouM3VVx3HPWa5N7bAeyvh/GV1AaRaNF6AXnn+uxtqQjY0MWlSKJEBD6xuLZ43KC0AIWnoEIUsfSMARwGUPC8dR5HV44rQJ9N4uMUGkgGUJKGO0lgDFIekqPWe08Mc9GIkwqPWYCXPZPEa1FYgE5Sq36Xv57aSrK2BY+UhMMosJJeSzcdGhMpwLjxAy1SWXk25Hj1E1NOoGAKkEHYjadZduVmioQhKivxPGKSaXub2069LzB9qceK1XPbZQo56Ak/UmXvGuDsmYorOpNwFGYi/Ije3fMpiBrZtD0Oh+BnHK3qu2MncN4eryMW8YIjyG4sZmNC0CIm0UJUeWnlouFoQieiKtPbQPIq8IQPQZ6GibQtKH6dSPJiZEE8ywLmlrJSm0qKOKIFov9MMqLNnjeeVxxUDVNoVY1nFhrIGIe+0ZWtrdj5cpIWk7+zTdvuox+ghDVFbCXHBuKtSNjqh3HTvHfI9Lg2IbakR3sVX5E3+UsqHZmofbdV8LsfymtVNxpUxCkAhhYi415GErl7P0wBq/wAf5QmuWOFtEVaKsLMoYdGAI+BnkJUV2J7PYZhrRUfcun4CJjOJYNEZgosB3k/UwhM5RrGqGtWIO/0iKVdid+fdCExG62vAeDUaoJdSf8Tj6ES6HZbC/wDjP/sq/wCqEJ01HPdLXs1hR/VfFnP1aeN2Ywp/qvg9QfRoQjUN01U7K4W3/wCZ/wDZV/1yFV7P4cbIf26n+qEI1DdV+J4VSXZf3m/jKx8OoOg+ZhCZsalRa622kV3N94QkaWODoK24v5mXOH4ZSO6/vN/GEJZGbVthOA0Dun7z/wCqWFPgdBdqYP3iW/ETCE1pm2plHDInsIq/dUD6R2EJUEIQgEIQgf/Z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onstantia" pitchFamily="18" charset="0"/>
            </a:endParaRPr>
          </a:p>
        </p:txBody>
      </p:sp>
      <p:sp>
        <p:nvSpPr>
          <p:cNvPr id="38922" name="AutoShape 6" descr="data:image/jpeg;base64,/9j/4AAQSkZJRgABAQAAAQABAAD/2wCEAAkGBxQTEhQUEhQWFBUVFRcVFBQUGBcVFBcUFRUXFhgVFxQYHSggGBolHRcUITEhJSkrLi4uFx8zODMsNygtLiwBCgoKDg0OGBAQGCwcHCQsLCwsLCwsLCwsLCwsLCwsLCwsLCwsLCwsLCwsLCwsLCwsLCwsLCwtLCwsLCwtLCwsLP/AABEIAQMAwgMBIgACEQEDEQH/xAAbAAABBQEBAAAAAAAAAAAAAAAAAgMEBQYHAf/EAEQQAAIBAgQDBAcEBgkEAwAAAAECAAMRBBIhMQVBUQZhcYETIjJSkaGxQnKywRQjkqLR4SRDYnOCwtLw8RU0U5MHFjP/xAAYAQEBAQEBAAAAAAAAAAAAAAAAAQIDBP/EAB8RAQEAAgIDAAMAAAAAAAAAAAABAhEhMQMSQRNRYf/aAAwDAQACEQMRAD8A7jCEIBCEIBCJdwBcmwG5MzeO7W00rpT5Hc29W/IMx2Jvp5XmcspO1k200JFr40LSNQesNNL23IHlvK7/AOwD3P3v5Rc8Yaq7hMxQ7WLUYZLZftKT6/iL22nvFuNM6FaQtfcsbeWnL6zN8uOtxfWo3azj5saNCxY765b9RfpofG3S5jnZDtQKyqlS4ewsW3NxcXPO/I8/HfNtw6q62sCT7RB0YjZrkXU+HQDwkYfs3UKoWqBHX7QF9PdKiwI8555ln7bdNY606PEu4AJJAAFyToABzJmUqdqBhVZcQc2X2HuBfTQOTse/X47867Wdtq2JORLqt9FXpf2sp1Y97adAJ2vmnztiYOjUu2tN8ZToJ7DXTOedQi6+F7WHW/hNZOE4zgmIw5RvbVTmWqumVhqC43BvYcxpvedq4RjhXoU6q7VEDeBI1HkbjyjxZ22zLtc5NSxMhCNYjELTXM7BV0F2NhrpvOzmdhPAZ7AIQhAIQhAIQhAIQhAImq9gTa9gTYbm3IQqXsctr2Nr7X5X7py3Hdva+coLhgcrBEUAN0u5NjM5ZaamO0jjXampiGKULne2W242A6DX2zt3RnAYWlmy1bOzZjlPrU1vqdW9rpm25C2t6BsfUuSKBudyWA69Aep+Jkatjq/JKa+JJ+lp5rt09W+TH5FajnDKwGXXMRlN8p79NDz56zMYtnDNmqH1mbKoY6LfYja1rad8i4JKuQE3zMASVGUZSdgzH3det5XYlSmZ2ILKjDQltSSRqe4IPKZrN1tA/SKrYhhScAX2b1lAUAXA7+62pmjw/HK9L29R7ygVB8CMw+cymAuquxtuFU3tfQOxuetwPKX+Cq3UXPrADNpbWwO3nLeCLmn2jrMQVqBluM1gpt1uAAfLeWS8SZ9yzaHnkS9iNDYc7WuDp0mWqYdGNyLN7ynK3xEdpelT2WFQdG9V/wBoCx+EY3SWFdtHApA1BlV39R6ey1AMwB6EgNrKHszT9JiqNO1lLgkDUsFU1PWbmCBLvj3ElxVH9GrAUnLK6kj0dyhHMeq2lxoee0R2W4U9GvVrOAFSj+rNwQXyKg7/AHhr1i9tS6jV0ce5LA2canLoCFOoAPPQ8+h1lp2f7QUaNNktZFJbKPaQnUrk6E7W5nSZetjBQosVf0gAAVxbW+rG47iPhKfs3imqLUxFQD1D+rU6Fqh231yg6+QnS3XMc8ZtrcX2jdqno6gLHdgmmQls4Rcu5X1Neo7pB7WYjEVaAyP6WmtRqtx7YOW2VlA9kXbl9rUWEfwWRNAQxBuzixa5JYtfUMpN+8Xt3xjGcSpU2DU3s/2gozB/vIvPv0nLddtRoewuPZKQSpVWpTIBpsNchtrTvrdeh5beGzRgRcEEHYjUTjA4whc1MPSbO2hCsQp6saaE38f+ZM4LxWuKz+mugQJUQEWUDMQW532/4nfHOyOVjrkJWcP4urqCxAJ5j2T58vOWQM6y7ZewhCUEIQgEIQgE4322w/osZWQF1FS1VQoUhmYc7gkWIGxG07E7gAkkADcnQDznKf8A5YxlJ2p1KThmRWpuVJFlJBWx8ek5+TpvC8qAY8ZinRc99LFTsb/CeYtT6Mt1OVb82sWt8FMp8Nh2xBpinezKVckkZADcZiPh3275pOIYShlVa+Isi7IgAvpbXRiT/Ezz3W3S3hMxWLC0qeXQMgPgLTPcSVmRFQXLHM29gOh+XwljUxdMqlOij1FQEBnFtze2o1+EbNGq27BB0Xf4zO+WFbSwTCmquVpqAb6n7W40IFtx4AeMdw9WkFIRgQpuSNLZjp5cr90VxHAFEz01zsLFgwLkrsbC9+d/KU4Iw7I5XJfRlN7vTPter3b+Q6zXaL4VdjuOR5fGI4njlFElWFycujWJ19YA8ja88wlFPXGtwvIgKxNyHy2ttbbvlbj6LFqam4W1mewYa6tcHawG8knIa4kpyKjAkqpsGJJzVWGRC45gAG3hobWmhw3E6WGUYckAqFJuQoJvm0O+jXmf4SrVMSllznWplFixP9WvkLHWXXFux1WnQavWb0tXNnqKo9lSdlO5y9el+mu7+iPKvaaivsnMeQprfUnq1tz0Bnn/AFhr+uPRs2wsarDYDNYZVNyNNTqNpV4zGnD01sqqxH2VCkd+nO3P6SR2Tx6VHCVD6Oo5/VsbtSJvojKT6rG+jDwtreTUVL/RKtQXNU1h0GnnlvYeFjtJNKiqCxo5nsVu3rXAsRanpcetrp9dLx8DSZyGIpuvMEB9ug1Gtx5ctLysPhKw9m9Rf7SFD+1z+EbyThHwVBh6xawucqAFQBqACNARsfZB+kTWKmqwY2U0gGI3ALtqNJYV3CD9YyJy9Z0GvTeUQx9NqrsGSooULlDjUhmJW42Ook9q1o//ANNr0rPRYMmX1fRnKT99CSrDvGu+nTVdh62IrFnf1KaHKLZlzuNGGU8gdL9RaJ4Dwr0iqqG1Mas4N7km5Ck7nXymyoUVRQqiygWAHSdvHLZus5cXguEITswIQhAJT9qOPLhKOcjMzHLTW9rt39wlxKPjXZ4YqtTaq36umuiDcux1N+QsF799pnLeuO1mvrEPxPEYlSzgmylyCLqoAuctMaAD3j5yrq8DWpS0IDMu/LUdBOtHh1JaL01UIjIym3QqQSTudOs53gGui+FvhOFwuN5u3WWXpTcLpegw/wCj1FKG5zVKBBLXN7+sBa40sNhpeWHD+HIQbejrnXLm9WoAeWR9Gtrrcbz3FJcyvrC20zYtkXVPB0QcrjITsGBS57jex57ExVTgBPsVNOQZb/MESrw3GKqjK1qi81fXTx3llhMfSPsO2Hb3W9akfI6AeGWZ1E1SKnCSmhYaDMzWyqB5mZXtNw8NlDC5GVwNvVJINyOoB25qPPdYrGFFJrICND6RAXTQ3BZQMwtvsR3zIVKy18SRTa4qNmUncXPtf4RqB0AGl5Zj9ZqHwnhdcoCKZIUtTU3X1qYPqnU8tRJnFeF4ioi0qdEhnOVnOiqp3LNy0uNOs1RNrBRZV0UdwFhHVY981Mfq6ROC8FTA02NJGr13F2qWvtso6KOQ1J53nmGpVVdqtQXSrZKgb2+gYLb2QSRboSZbUWMnJVM16ppyrjHZDFVsQ7BAEU2R6jBQR1y6t8pXVOzORrVavkmnw3J+E7Rn7hFCpJ6f0YvB9q1RNKJq1lWzVW9XMFsoLE+sWsR4yBiuOYrEWvmVW2SmpJ6a93jedIVx0i79016I5y3Z1moDMjOc5JuhvlK3Hq26/SN9mMI61mJw9RUXKEzUyDf1szWIta2WdGapI9ZjJ+ONSr7hVamUtTGULutgCCdbkDrqbyZMrwKsRiAOTBgfIX/Kaqd5050QhCVBCEIBCEICKtMMpU7EEHwItOXcNTLdT9lmHwJnVJynCVMxqP7zu3xYzj5e46YfQwuYxVpyUo0iGE5uiA1CR6uFJloEkjD0xeTQhcLWomisQOm4+HKWNLhqek9LlUPYi4Fib23GxPfvLbD4dbRdSnLMU2irTGu0cpU44U1sI+adppkhFF5JprIwWPUnlEoJFeiiUaSEMqGAkWBFOsBKGnWRawkmsZErGArs6l8Rf3UY/EgfmZq5l+zB/XP9z/MJqJvHpnLsQhCaZEIQgEIQgRuJVSlGqy7rTdh4hSROZ4anlS3+9Z1UiYPtYiU66pTQC6ZmtoLkkCw2G3znLyT66YX4qwIho3XxQU63iVxaH7Q89PrOLoWTFUzC09tKi5wbaSWhvKzA3taWKbTSPKI1JkhTeN07DpPQwEIWacSacDXE8OIEodWPq0irXEdWqOsolZ9Im88Uz20qGqkgV2k6rKbiGMUaX1On/PSFTOAVsuIW/wBsFfzH0mxmd4X2dIZXqtqpzBF2uNRdufhNFN4sZCEITTIhCEAhCEAnNuN18+LxB90hB/hGX6gzpM5bjFtWrt79aofLO1py8vTeCFitTINajLBlvGzTnF1N4KmRtLEKbXjeHS0l0tjEgn8Nplh/L85ZLw++7t8v4Su4dVtLqlWm4ygvwhuTn5RpuFVPfPyl5Ta8dy6R6m2ZPDKnvn5fwiW4Y/vGaAnWeOI0bZt+FP75HnGxwlr61H/aP8Zo/Rz30UnqeylpYBhs7+bGSa9F1X1Sc3LXTzlilK0WovNSG1UKFR/bbyGgjGLwC2taXuW0rsTvLpNtTgquamjdVBPjbWPSu4BUvSA91mHzv9CJYzrHOiEISoIQhAIQhAJyzEtd2P8Aab6mdSM5TOXk+OmDzLHVpzy09DTk2cyT1dLxpq0batAn0KlpY0MTKOk0l0qkqLuliZZ0MQCJla2LVBmcgDqT/u8gN2spLoM7ctBYfMiXaNdQxtOrc0nDWte3K+2/gZIBnO+y/HVoZw4Yhsvs62K37x1mtwfGqVQ2V9fdOh8r7+UsRbF4ktGC8SGlVJBiqW8YUx9DpCPXldiBvLFzIFbnCrHs3U9tfusPmD9BLuZns/UtWt1Uj6H8jNNOmPTGXYhCE0yIQhAIQhARXqZVZjyBPwF5y22gnSeMG2Hrf3T/AITOb09py8jpg9G0bae3nhnJs008SPAXgacoKRi6+ICKWbYf7t4xkCxkHtHWuqL1ux8rAfUwlUuNxjVGLMfAcgOgkUNPCNQBzNvjN1gsGlMWVRoN7XJ7yYZY6m8fFWWfY5QWq3AIyruLjc9YjtHglpVAU0VwTYbAje3dqIF32Z46zEUqhvf2GO9/dP5GaUNOW06pUhl0IIIPeNROlUKmZVa3tAN8ReahEtXkim0hoY+hlU+5kSvtHiZGrtATwhv6QnifwsJsJjeFf9xT8T+EzZTpixkIQhNMiEIQCEIQIfGEvQqgbmm/4TOa0mnVWHWclB9Y225eHKcvJ8dMDl55PKZg05Ni8UrxETeUPZ7yj7SH1k+6R8/5y1zSDxugXp3G6a+Knf8AI+UJWZZ9Qehv8J0DB4kVEDKbhh8+njOfmSMHjHpG6MV6jkfEbQztf9jH9aoOdlPwJ/iJoeI8LSvlDFhlJtltzt1v0ExfBeJehqFyCQwIIGm5BuBtym14fxelU9lxf3W9U/A7ywJw3Zygu6lj/aJPyFgfhLhRARYM0pIkikYwYBoEh2kWsY4XjNRoDeFP66l/eJ+ITcTC4U/rqX94n4hN1OmLGQhCE0yIQhAIQhAicWr5KNVuiNbxtp87TltTQ+Q+k6P2qP8ARan+H8aznFQa3nHydumHT0RxogRQmGyCZ4DPWiIDhSeZIpDHBCKjG8BD607K3NT7J8OkpcTgKlP20IHXdf2hpNqskI8qac9QR5Ull2cwiVGdXF7LcWNra25GOcY4b6Egg3Rtr7gjkZES+zvGGRhTqElDoCfsHl5fSbLNOZib/g1bPRRjuRY+IOUn5TUInxLNPbxDSqLxt4HSJZoU3Qa1RD0dT+8Jv5zw+0v3h9Z0ObxYyEIQm2BCEIBCEIFD20q2w9vedV+rf5Zg+U2Xb0n0VLp6TXxym35zGnTScM+3XDp5eF4mFOZaKJibz0iIIgKFpluK13TEPlYrtsSPsiaYTPdpcOQ4fkwsfvD+VvhCUvh3GqudFZrqWANwL2JtvNehnN1aazhvaFCoFU5WHPUqe/TYyoZ7Ij9bU+7/AJhLTtU36lf7wfhaUvZnGJSZy5tcADQm+vdPOOcU9MwCiyLtfck7kwnxGVpueyw/oyeLfiMwtFSbAak6Ad5nSOH4f0dNE91QCe/n87xCJF4lo4BALNKjtGGk5lkSsLQqOzag94+s6JObVzpOkLsJvFjJ7CEJtgQhCAQhCBm+3g/o6d1VfwPMQ2s3Pbv/ALW/Sov5j85haRvOOfbrh0Ree25xxki1pXmGjbRBkn0E89FAimNYrDiohRtj8Qeok1qUZZYGRxnDXpnUXXkw1H8vOR1m4pNE4rBUijM1NdFJvax0B5iGdMjStJVCiWNlBY9ALn5Sx7KYNHFQuoa2UC/mT+U1uFpKosqhR0At9JU0hdneAZCKlT2vsruF7z1P0mnRBI1Ix0PNKeIEbJgXjbNCk1HkOsZIqGRahlDnD8Aa1QINt2PRQRfz1+c3kw3CcX6OqpO17N4HT5b+U3M3ixmIQhNMCEIQCEIQKztNhhUwtVT7uYeKesPpbznLqJI0nS+1tYLhagLZS9lHU3IuB5XnO3p3E4+Tt1w6Po1xPFOvhI9N7SQmomGzwqTxmjTGJzQhZaJLXiWaJJhHtoupTzoyk2zAi46EWiFj9OUJ4TgRRUqCTc3132A/KWlJpESP0zKJ9J48KsiIYsNKJDPG2MaLwvA8dpFN9/hJeS8RWp6SiuL6zovDauelTbqik+NtfnOevRN5tey9W9BRzUlT8bj5ERh2mfS2hCE6uQhCEAjGNxS00LtsPmeQEfmM7cYs+kSnewCZ/Mlh/l+ZkyuouM3VVx3HPWa5N7bAeyvh/GV1AaRaNF6AXnn+uxtqQjY0MWlSKJEBD6xuLZ43KC0AIWnoEIUsfSMARwGUPC8dR5HV44rQJ9N4uMUGkgGUJKGO0lgDFIekqPWe08Mc9GIkwqPWYCXPZPEa1FYgE5Sq36Xv57aSrK2BY+UhMMosJJeSzcdGhMpwLjxAy1SWXk25Hj1E1NOoGAKkEHYjadZduVmioQhKivxPGKSaXub2069LzB9qceK1XPbZQo56Ak/UmXvGuDsmYorOpNwFGYi/Ije3fMpiBrZtD0Oh+BnHK3qu2MncN4eryMW8YIjyG4sZmNC0CIm0UJUeWnlouFoQieiKtPbQPIq8IQPQZ6GibQtKH6dSPJiZEE8ywLmlrJSm0qKOKIFov9MMqLNnjeeVxxUDVNoVY1nFhrIGIe+0ZWtrdj5cpIWk7+zTdvuox+ghDVFbCXHBuKtSNjqh3HTvHfI9Lg2IbakR3sVX5E3+UsqHZmofbdV8LsfymtVNxpUxCkAhhYi415GErl7P0wBq/wAf5QmuWOFtEVaKsLMoYdGAI+BnkJUV2J7PYZhrRUfcun4CJjOJYNEZgosB3k/UwhM5RrGqGtWIO/0iKVdid+fdCExG62vAeDUaoJdSf8Tj6ES6HZbC/wDjP/sq/wCqEJ01HPdLXs1hR/VfFnP1aeN2Ywp/qvg9QfRoQjUN01U7K4W3/wCZ/wDZV/1yFV7P4cbIf26n+qEI1DdV+J4VSXZf3m/jKx8OoOg+ZhCZsalRa622kV3N94QkaWODoK24v5mXOH4ZSO6/vN/GEJZGbVthOA0Dun7z/wCqWFPgdBdqYP3iW/ETCE1pm2plHDInsIq/dUD6R2EJUEIQgEIQgf/Z"/>
          <p:cNvSpPr>
            <a:spLocks noChangeAspect="1" noChangeArrowheads="1"/>
          </p:cNvSpPr>
          <p:nvPr/>
        </p:nvSpPr>
        <p:spPr bwMode="auto">
          <a:xfrm>
            <a:off x="460375" y="1603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onstantia" pitchFamily="18" charset="0"/>
            </a:endParaRPr>
          </a:p>
        </p:txBody>
      </p:sp>
      <p:sp>
        <p:nvSpPr>
          <p:cNvPr id="38923" name="AutoShape 8" descr="data:image/jpeg;base64,/9j/4AAQSkZJRgABAQAAAQABAAD/2wCEAAkGBxQTEhQUEhQWFBUVFRcVFBQUGBcVFBcUFRUXFhgVFxQYHSggGBolHRcUITEhJSkrLi4uFx8zODMsNygtLiwBCgoKDg0OGBAQGCwcHCQsLCwsLCwsLCwsLCwsLCwsLCwsLCwsLCwsLCwsLCwsLCwsLCwsLCwtLCwsLCwtLCwsLP/AABEIAQMAwgMBIgACEQEDEQH/xAAbAAABBQEBAAAAAAAAAAAAAAAAAgMEBQYHAf/EAEQQAAIBAgQDBAcEBgkEAwAAAAECAAMRBBIhMQVBUQZhcYETIjJSkaGxQnKywRQjkqLR4SRDYnOCwtLw8RU0U5MHFjP/xAAYAQEBAQEBAAAAAAAAAAAAAAAAAQIDBP/EAB8RAQEAAgIDAAMAAAAAAAAAAAABAhEhMQMSQRNRYf/aAAwDAQACEQMRAD8A7jCEIBCEIBCJdwBcmwG5MzeO7W00rpT5Hc29W/IMx2Jvp5XmcspO1k200JFr40LSNQesNNL23IHlvK7/AOwD3P3v5Rc8Yaq7hMxQ7WLUYZLZftKT6/iL22nvFuNM6FaQtfcsbeWnL6zN8uOtxfWo3azj5saNCxY765b9RfpofG3S5jnZDtQKyqlS4ewsW3NxcXPO/I8/HfNtw6q62sCT7RB0YjZrkXU+HQDwkYfs3UKoWqBHX7QF9PdKiwI8555ln7bdNY606PEu4AJJAAFyToABzJmUqdqBhVZcQc2X2HuBfTQOTse/X47867Wdtq2JORLqt9FXpf2sp1Y97adAJ2vmnztiYOjUu2tN8ZToJ7DXTOedQi6+F7WHW/hNZOE4zgmIw5RvbVTmWqumVhqC43BvYcxpvedq4RjhXoU6q7VEDeBI1HkbjyjxZ22zLtc5NSxMhCNYjELTXM7BV0F2NhrpvOzmdhPAZ7AIQhAIQhAIQhAIQhAImq9gTa9gTYbm3IQqXsctr2Nr7X5X7py3Hdva+coLhgcrBEUAN0u5NjM5ZaamO0jjXampiGKULne2W242A6DX2zt3RnAYWlmy1bOzZjlPrU1vqdW9rpm25C2t6BsfUuSKBudyWA69Aep+Jkatjq/JKa+JJ+lp5rt09W+TH5FajnDKwGXXMRlN8p79NDz56zMYtnDNmqH1mbKoY6LfYja1rad8i4JKuQE3zMASVGUZSdgzH3det5XYlSmZ2ILKjDQltSSRqe4IPKZrN1tA/SKrYhhScAX2b1lAUAXA7+62pmjw/HK9L29R7ygVB8CMw+cymAuquxtuFU3tfQOxuetwPKX+Cq3UXPrADNpbWwO3nLeCLmn2jrMQVqBluM1gpt1uAAfLeWS8SZ9yzaHnkS9iNDYc7WuDp0mWqYdGNyLN7ynK3xEdpelT2WFQdG9V/wBoCx+EY3SWFdtHApA1BlV39R6ey1AMwB6EgNrKHszT9JiqNO1lLgkDUsFU1PWbmCBLvj3ElxVH9GrAUnLK6kj0dyhHMeq2lxoee0R2W4U9GvVrOAFSj+rNwQXyKg7/AHhr1i9tS6jV0ce5LA2canLoCFOoAPPQ8+h1lp2f7QUaNNktZFJbKPaQnUrk6E7W5nSZetjBQosVf0gAAVxbW+rG47iPhKfs3imqLUxFQD1D+rU6Fqh231yg6+QnS3XMc8ZtrcX2jdqno6gLHdgmmQls4Rcu5X1Neo7pB7WYjEVaAyP6WmtRqtx7YOW2VlA9kXbl9rUWEfwWRNAQxBuzixa5JYtfUMpN+8Xt3xjGcSpU2DU3s/2gozB/vIvPv0nLddtRoewuPZKQSpVWpTIBpsNchtrTvrdeh5beGzRgRcEEHYjUTjA4whc1MPSbO2hCsQp6saaE38f+ZM4LxWuKz+mugQJUQEWUDMQW532/4nfHOyOVjrkJWcP4urqCxAJ5j2T58vOWQM6y7ZewhCUEIQgEIQgE4322w/osZWQF1FS1VQoUhmYc7gkWIGxG07E7gAkkADcnQDznKf8A5YxlJ2p1KThmRWpuVJFlJBWx8ek5+TpvC8qAY8ZinRc99LFTsb/CeYtT6Mt1OVb82sWt8FMp8Nh2xBpinezKVckkZADcZiPh3275pOIYShlVa+Isi7IgAvpbXRiT/Ezz3W3S3hMxWLC0qeXQMgPgLTPcSVmRFQXLHM29gOh+XwljUxdMqlOij1FQEBnFtze2o1+EbNGq27BB0Xf4zO+WFbSwTCmquVpqAb6n7W40IFtx4AeMdw9WkFIRgQpuSNLZjp5cr90VxHAFEz01zsLFgwLkrsbC9+d/KU4Iw7I5XJfRlN7vTPter3b+Q6zXaL4VdjuOR5fGI4njlFElWFycujWJ19YA8ja88wlFPXGtwvIgKxNyHy2ttbbvlbj6LFqam4W1mewYa6tcHawG8knIa4kpyKjAkqpsGJJzVWGRC45gAG3hobWmhw3E6WGUYckAqFJuQoJvm0O+jXmf4SrVMSllznWplFixP9WvkLHWXXFux1WnQavWb0tXNnqKo9lSdlO5y9el+mu7+iPKvaaivsnMeQprfUnq1tz0Bnn/AFhr+uPRs2wsarDYDNYZVNyNNTqNpV4zGnD01sqqxH2VCkd+nO3P6SR2Tx6VHCVD6Oo5/VsbtSJvojKT6rG+jDwtreTUVL/RKtQXNU1h0GnnlvYeFjtJNKiqCxo5nsVu3rXAsRanpcetrp9dLx8DSZyGIpuvMEB9ug1Gtx5ctLysPhKw9m9Rf7SFD+1z+EbyThHwVBh6xawucqAFQBqACNARsfZB+kTWKmqwY2U0gGI3ALtqNJYV3CD9YyJy9Z0GvTeUQx9NqrsGSooULlDjUhmJW42Ook9q1o//ANNr0rPRYMmX1fRnKT99CSrDvGu+nTVdh62IrFnf1KaHKLZlzuNGGU8gdL9RaJ4Dwr0iqqG1Mas4N7km5Ck7nXymyoUVRQqiygWAHSdvHLZus5cXguEITswIQhAJT9qOPLhKOcjMzHLTW9rt39wlxKPjXZ4YqtTaq36umuiDcux1N+QsF799pnLeuO1mvrEPxPEYlSzgmylyCLqoAuctMaAD3j5yrq8DWpS0IDMu/LUdBOtHh1JaL01UIjIym3QqQSTudOs53gGui+FvhOFwuN5u3WWXpTcLpegw/wCj1FKG5zVKBBLXN7+sBa40sNhpeWHD+HIQbejrnXLm9WoAeWR9Gtrrcbz3FJcyvrC20zYtkXVPB0QcrjITsGBS57jex57ExVTgBPsVNOQZb/MESrw3GKqjK1qi81fXTx3llhMfSPsO2Hb3W9akfI6AeGWZ1E1SKnCSmhYaDMzWyqB5mZXtNw8NlDC5GVwNvVJINyOoB25qPPdYrGFFJrICND6RAXTQ3BZQMwtvsR3zIVKy18SRTa4qNmUncXPtf4RqB0AGl5Zj9ZqHwnhdcoCKZIUtTU3X1qYPqnU8tRJnFeF4ioi0qdEhnOVnOiqp3LNy0uNOs1RNrBRZV0UdwFhHVY981Mfq6ROC8FTA02NJGr13F2qWvtso6KOQ1J53nmGpVVdqtQXSrZKgb2+gYLb2QSRboSZbUWMnJVM16ppyrjHZDFVsQ7BAEU2R6jBQR1y6t8pXVOzORrVavkmnw3J+E7Rn7hFCpJ6f0YvB9q1RNKJq1lWzVW9XMFsoLE+sWsR4yBiuOYrEWvmVW2SmpJ6a93jedIVx0i79016I5y3Z1moDMjOc5JuhvlK3Hq26/SN9mMI61mJw9RUXKEzUyDf1szWIta2WdGapI9ZjJ+ONSr7hVamUtTGULutgCCdbkDrqbyZMrwKsRiAOTBgfIX/Kaqd5050QhCVBCEIBCEICKtMMpU7EEHwItOXcNTLdT9lmHwJnVJynCVMxqP7zu3xYzj5e46YfQwuYxVpyUo0iGE5uiA1CR6uFJloEkjD0xeTQhcLWomisQOm4+HKWNLhqek9LlUPYi4Fib23GxPfvLbD4dbRdSnLMU2irTGu0cpU44U1sI+adppkhFF5JprIwWPUnlEoJFeiiUaSEMqGAkWBFOsBKGnWRawkmsZErGArs6l8Rf3UY/EgfmZq5l+zB/XP9z/MJqJvHpnLsQhCaZEIQgEIQgRuJVSlGqy7rTdh4hSROZ4anlS3+9Z1UiYPtYiU66pTQC6ZmtoLkkCw2G3znLyT66YX4qwIho3XxQU63iVxaH7Q89PrOLoWTFUzC09tKi5wbaSWhvKzA3taWKbTSPKI1JkhTeN07DpPQwEIWacSacDXE8OIEodWPq0irXEdWqOsolZ9Im88Uz20qGqkgV2k6rKbiGMUaX1On/PSFTOAVsuIW/wBsFfzH0mxmd4X2dIZXqtqpzBF2uNRdufhNFN4sZCEITTIhCEAhCEAnNuN18+LxB90hB/hGX6gzpM5bjFtWrt79aofLO1py8vTeCFitTINajLBlvGzTnF1N4KmRtLEKbXjeHS0l0tjEgn8Nplh/L85ZLw++7t8v4Su4dVtLqlWm4ygvwhuTn5RpuFVPfPyl5Ta8dy6R6m2ZPDKnvn5fwiW4Y/vGaAnWeOI0bZt+FP75HnGxwlr61H/aP8Zo/Rz30UnqeylpYBhs7+bGSa9F1X1Sc3LXTzlilK0WovNSG1UKFR/bbyGgjGLwC2taXuW0rsTvLpNtTgquamjdVBPjbWPSu4BUvSA91mHzv9CJYzrHOiEISoIQhAIQhAJyzEtd2P8Aab6mdSM5TOXk+OmDzLHVpzy09DTk2cyT1dLxpq0batAn0KlpY0MTKOk0l0qkqLuliZZ0MQCJla2LVBmcgDqT/u8gN2spLoM7ctBYfMiXaNdQxtOrc0nDWte3K+2/gZIBnO+y/HVoZw4Yhsvs62K37x1mtwfGqVQ2V9fdOh8r7+UsRbF4ktGC8SGlVJBiqW8YUx9DpCPXldiBvLFzIFbnCrHs3U9tfusPmD9BLuZns/UtWt1Uj6H8jNNOmPTGXYhCE0yIQhAIQhARXqZVZjyBPwF5y22gnSeMG2Hrf3T/AITOb09py8jpg9G0bae3nhnJs008SPAXgacoKRi6+ICKWbYf7t4xkCxkHtHWuqL1ux8rAfUwlUuNxjVGLMfAcgOgkUNPCNQBzNvjN1gsGlMWVRoN7XJ7yYZY6m8fFWWfY5QWq3AIyruLjc9YjtHglpVAU0VwTYbAje3dqIF32Z46zEUqhvf2GO9/dP5GaUNOW06pUhl0IIIPeNROlUKmZVa3tAN8ReahEtXkim0hoY+hlU+5kSvtHiZGrtATwhv6QnifwsJsJjeFf9xT8T+EzZTpixkIQhNMiEIQCEIQIfGEvQqgbmm/4TOa0mnVWHWclB9Y225eHKcvJ8dMDl55PKZg05Ni8UrxETeUPZ7yj7SH1k+6R8/5y1zSDxugXp3G6a+Knf8AI+UJWZZ9Qehv8J0DB4kVEDKbhh8+njOfmSMHjHpG6MV6jkfEbQztf9jH9aoOdlPwJ/iJoeI8LSvlDFhlJtltzt1v0ExfBeJehqFyCQwIIGm5BuBtym14fxelU9lxf3W9U/A7ywJw3Zygu6lj/aJPyFgfhLhRARYM0pIkikYwYBoEh2kWsY4XjNRoDeFP66l/eJ+ITcTC4U/rqX94n4hN1OmLGQhCE0yIQhAIQhAicWr5KNVuiNbxtp87TltTQ+Q+k6P2qP8ARan+H8aznFQa3nHydumHT0RxogRQmGyCZ4DPWiIDhSeZIpDHBCKjG8BD607K3NT7J8OkpcTgKlP20IHXdf2hpNqskI8qac9QR5Ull2cwiVGdXF7LcWNra25GOcY4b6Egg3Rtr7gjkZES+zvGGRhTqElDoCfsHl5fSbLNOZib/g1bPRRjuRY+IOUn5TUInxLNPbxDSqLxt4HSJZoU3Qa1RD0dT+8Jv5zw+0v3h9Z0ObxYyEIQm2BCEIBCEIFD20q2w9vedV+rf5Zg+U2Xb0n0VLp6TXxym35zGnTScM+3XDp5eF4mFOZaKJibz0iIIgKFpluK13TEPlYrtsSPsiaYTPdpcOQ4fkwsfvD+VvhCUvh3GqudFZrqWANwL2JtvNehnN1aazhvaFCoFU5WHPUqe/TYyoZ7Ij9bU+7/AJhLTtU36lf7wfhaUvZnGJSZy5tcADQm+vdPOOcU9MwCiyLtfck7kwnxGVpueyw/oyeLfiMwtFSbAak6Ad5nSOH4f0dNE91QCe/n87xCJF4lo4BALNKjtGGk5lkSsLQqOzag94+s6JObVzpOkLsJvFjJ7CEJtgQhCAQhCBm+3g/o6d1VfwPMQ2s3Pbv/ALW/Sov5j85haRvOOfbrh0Ree25xxki1pXmGjbRBkn0E89FAimNYrDiohRtj8Qeok1qUZZYGRxnDXpnUXXkw1H8vOR1m4pNE4rBUijM1NdFJvax0B5iGdMjStJVCiWNlBY9ALn5Sx7KYNHFQuoa2UC/mT+U1uFpKosqhR0At9JU0hdneAZCKlT2vsruF7z1P0mnRBI1Ix0PNKeIEbJgXjbNCk1HkOsZIqGRahlDnD8Aa1QINt2PRQRfz1+c3kw3CcX6OqpO17N4HT5b+U3M3ixmIQhNMCEIQCEIQKztNhhUwtVT7uYeKesPpbznLqJI0nS+1tYLhagLZS9lHU3IuB5XnO3p3E4+Tt1w6Po1xPFOvhI9N7SQmomGzwqTxmjTGJzQhZaJLXiWaJJhHtoupTzoyk2zAi46EWiFj9OUJ4TgRRUqCTc3132A/KWlJpESP0zKJ9J48KsiIYsNKJDPG2MaLwvA8dpFN9/hJeS8RWp6SiuL6zovDauelTbqik+NtfnOevRN5tey9W9BRzUlT8bj5ERh2mfS2hCE6uQhCEAjGNxS00LtsPmeQEfmM7cYs+kSnewCZ/Mlh/l+ZkyuouM3VVx3HPWa5N7bAeyvh/GV1AaRaNF6AXnn+uxtqQjY0MWlSKJEBD6xuLZ43KC0AIWnoEIUsfSMARwGUPC8dR5HV44rQJ9N4uMUGkgGUJKGO0lgDFIekqPWe08Mc9GIkwqPWYCXPZPEa1FYgE5Sq36Xv57aSrK2BY+UhMMosJJeSzcdGhMpwLjxAy1SWXk25Hj1E1NOoGAKkEHYjadZduVmioQhKivxPGKSaXub2069LzB9qceK1XPbZQo56Ak/UmXvGuDsmYorOpNwFGYi/Ije3fMpiBrZtD0Oh+BnHK3qu2MncN4eryMW8YIjyG4sZmNC0CIm0UJUeWnlouFoQieiKtPbQPIq8IQPQZ6GibQtKH6dSPJiZEE8ywLmlrJSm0qKOKIFov9MMqLNnjeeVxxUDVNoVY1nFhrIGIe+0ZWtrdj5cpIWk7+zTdvuox+ghDVFbCXHBuKtSNjqh3HTvHfI9Lg2IbakR3sVX5E3+UsqHZmofbdV8LsfymtVNxpUxCkAhhYi415GErl7P0wBq/wAf5QmuWOFtEVaKsLMoYdGAI+BnkJUV2J7PYZhrRUfcun4CJjOJYNEZgosB3k/UwhM5RrGqGtWIO/0iKVdid+fdCExG62vAeDUaoJdSf8Tj6ES6HZbC/wDjP/sq/wCqEJ01HPdLXs1hR/VfFnP1aeN2Ywp/qvg9QfRoQjUN01U7K4W3/wCZ/wDZV/1yFV7P4cbIf26n+qEI1DdV+J4VSXZf3m/jKx8OoOg+ZhCZsalRa622kV3N94QkaWODoK24v5mXOH4ZSO6/vN/GEJZGbVthOA0Dun7z/wCqWFPgdBdqYP3iW/ETCE1pm2plHDInsIq/dUD6R2EJUEIQgEIQgf/Z"/>
          <p:cNvSpPr>
            <a:spLocks noChangeAspect="1" noChangeArrowheads="1"/>
          </p:cNvSpPr>
          <p:nvPr/>
        </p:nvSpPr>
        <p:spPr bwMode="auto">
          <a:xfrm>
            <a:off x="612775" y="3127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onstantia" pitchFamily="18" charset="0"/>
            </a:endParaRPr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115616" y="0"/>
            <a:ext cx="742952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2700" marR="5080" algn="ctr">
              <a:lnSpc>
                <a:spcPct val="100299"/>
              </a:lnSpc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Сведения об изменении расходов по муниципальным программам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latin typeface="Constantia" pitchFamily="18" charset="0"/>
            </a:endParaRPr>
          </a:p>
        </p:txBody>
      </p:sp>
      <p:graphicFrame>
        <p:nvGraphicFramePr>
          <p:cNvPr id="11" name="object 8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789219649"/>
              </p:ext>
            </p:extLst>
          </p:nvPr>
        </p:nvGraphicFramePr>
        <p:xfrm>
          <a:off x="0" y="1196755"/>
          <a:ext cx="9144000" cy="453020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499992"/>
                <a:gridCol w="936104"/>
                <a:gridCol w="792088"/>
                <a:gridCol w="864096"/>
                <a:gridCol w="1008112"/>
                <a:gridCol w="1043608"/>
              </a:tblGrid>
              <a:tr h="1440157">
                <a:tc>
                  <a:txBody>
                    <a:bodyPr/>
                    <a:lstStyle/>
                    <a:p>
                      <a:pPr marL="95250" marR="89535" indent="336550">
                        <a:lnSpc>
                          <a:spcPct val="107800"/>
                        </a:lnSpc>
                        <a:spcBef>
                          <a:spcPts val="409"/>
                        </a:spcBef>
                      </a:pPr>
                      <a:r>
                        <a:rPr lang="ru-RU" sz="1200" b="1" spc="-5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Наименования  муниципальных 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программ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2017 год уточнения  бюджета №2 (</a:t>
                      </a:r>
                      <a:r>
                        <a:rPr lang="ru-RU" sz="11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РСД №57/8 от 21.06.2017)</a:t>
                      </a:r>
                      <a:endParaRPr lang="ru-RU" sz="1100" b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2017 год уточнения бюджета №3</a:t>
                      </a:r>
                      <a:r>
                        <a:rPr lang="ru-RU" sz="11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ru-RU" sz="11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РСД №116/11 от 13.09.2017)</a:t>
                      </a:r>
                      <a:endParaRPr lang="ru-RU" sz="1100" b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Отклонения уточнения №3 от уточнения №2 бюджета 2017 </a:t>
                      </a:r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года</a:t>
                      </a:r>
                      <a:endParaRPr lang="ru-RU" sz="1100" b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2018 </a:t>
                      </a:r>
                      <a:r>
                        <a:rPr lang="ru-RU" sz="1100" b="1" spc="-5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года </a:t>
                      </a: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первоначальный принятый бюджет (РСД № 167/26 от 08.12.2016 )</a:t>
                      </a: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2019 </a:t>
                      </a:r>
                      <a:r>
                        <a:rPr lang="ru-RU" sz="1100" b="1" spc="-5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года </a:t>
                      </a: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первоначальный принятый бюджет (РСД № 167/26 от 08.12.2016 )</a:t>
                      </a: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422520">
                <a:tc>
                  <a:txBody>
                    <a:bodyPr/>
                    <a:lstStyle/>
                    <a:p>
                      <a:pPr marL="61594" algn="l">
                        <a:lnSpc>
                          <a:spcPts val="1000"/>
                        </a:lnSpc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"Обеспечение безопасности жизнедеятельности населения Люберецкого муниципального района Московской области"</a:t>
                      </a:r>
                      <a:endParaRPr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10"/>
                        </a:spcBef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66,9</a:t>
                      </a:r>
                      <a:endParaRPr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8F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10"/>
                        </a:spcBef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70,4</a:t>
                      </a:r>
                      <a:endParaRPr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8F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3,5</a:t>
                      </a:r>
                      <a:endParaRPr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8F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10"/>
                        </a:spcBef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58,2</a:t>
                      </a:r>
                      <a:endParaRPr sz="120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8F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10"/>
                        </a:spcBef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59,2</a:t>
                      </a:r>
                      <a:endParaRPr sz="120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8FC"/>
                    </a:solidFill>
                  </a:tcPr>
                </a:tc>
              </a:tr>
              <a:tr h="369568">
                <a:tc>
                  <a:txBody>
                    <a:bodyPr/>
                    <a:lstStyle/>
                    <a:p>
                      <a:pPr marL="61594" marR="0" indent="0" algn="l" defTabSz="914400" rtl="0" eaLnBrk="1" fontAlgn="auto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"Молодежь Люберецкого муниципального района Московской области"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6,6</a:t>
                      </a:r>
                      <a:endParaRPr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8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6,6</a:t>
                      </a:r>
                      <a:endParaRPr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8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8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6,6</a:t>
                      </a:r>
                      <a:endParaRPr sz="120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8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6,6</a:t>
                      </a:r>
                      <a:endParaRPr sz="120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8FC"/>
                    </a:solidFill>
                  </a:tcPr>
                </a:tc>
              </a:tr>
              <a:tr h="845040">
                <a:tc>
                  <a:txBody>
                    <a:bodyPr/>
                    <a:lstStyle/>
                    <a:p>
                      <a:pPr marL="61594">
                        <a:lnSpc>
                          <a:spcPts val="1005"/>
                        </a:lnSpc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"Снижение административных барьеров, повышение качества  доступности предоставления государственных и муниципальных услуг, в том числе на базе многофункционального центра предоставления государственных и муниципальных услуг Люберецкого муниципального района Московской области»</a:t>
                      </a:r>
                      <a:endParaRPr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167,5</a:t>
                      </a:r>
                      <a:endParaRPr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8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167,9</a:t>
                      </a:r>
                      <a:endParaRPr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8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0,4</a:t>
                      </a:r>
                      <a:endParaRPr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8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154,7</a:t>
                      </a:r>
                      <a:endParaRPr sz="120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8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159,3</a:t>
                      </a:r>
                      <a:endParaRPr sz="120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8FC"/>
                    </a:solidFill>
                  </a:tcPr>
                </a:tc>
              </a:tr>
              <a:tr h="343105">
                <a:tc>
                  <a:txBody>
                    <a:bodyPr/>
                    <a:lstStyle/>
                    <a:p>
                      <a:pPr marL="31750" marR="0" indent="0" algn="l" defTabSz="914400" rtl="0" eaLnBrk="1" fontAlgn="auto" latinLnBrk="0" hangingPunct="1">
                        <a:lnSpc>
                          <a:spcPts val="994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"Жилище Люберецкого муниципального района Московской области"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124,1</a:t>
                      </a:r>
                      <a:endParaRPr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8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146,3</a:t>
                      </a:r>
                      <a:endParaRPr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8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22,2</a:t>
                      </a:r>
                      <a:endParaRPr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8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61,9</a:t>
                      </a:r>
                      <a:endParaRPr sz="120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8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58,0</a:t>
                      </a:r>
                      <a:endParaRPr sz="120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8FC"/>
                    </a:solidFill>
                  </a:tcPr>
                </a:tc>
              </a:tr>
              <a:tr h="704200">
                <a:tc>
                  <a:txBody>
                    <a:bodyPr/>
                    <a:lstStyle/>
                    <a:p>
                      <a:pPr marL="61594">
                        <a:lnSpc>
                          <a:spcPts val="994"/>
                        </a:lnSpc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"Развитие информационно-коммуникационных технологий для повышения эффективности процессов управления и создания благоприятных условий жизни и ведения бизнеса в Люберецком муниципальном районе Московской области"</a:t>
                      </a:r>
                      <a:endParaRPr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7,1</a:t>
                      </a:r>
                      <a:endParaRPr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8F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7,1</a:t>
                      </a:r>
                      <a:endParaRPr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8F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8F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6,7</a:t>
                      </a:r>
                      <a:endParaRPr sz="120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8F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7,1</a:t>
                      </a:r>
                      <a:endParaRPr sz="120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8FC"/>
                    </a:solidFill>
                  </a:tcPr>
                </a:tc>
              </a:tr>
              <a:tr h="405619">
                <a:tc>
                  <a:txBody>
                    <a:bodyPr/>
                    <a:lstStyle/>
                    <a:p>
                      <a:pPr marL="61594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"Предпринимательство  Люберецкого муниципального района Московской области"</a:t>
                      </a:r>
                      <a:endParaRPr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2,3</a:t>
                      </a:r>
                      <a:endParaRPr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8F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74,2</a:t>
                      </a:r>
                      <a:endParaRPr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8F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71,9</a:t>
                      </a:r>
                      <a:endParaRPr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8F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2,3</a:t>
                      </a:r>
                      <a:endParaRPr sz="120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8F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2,7</a:t>
                      </a:r>
                      <a:endParaRPr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8FC"/>
                    </a:solidFill>
                  </a:tcPr>
                </a:tc>
              </a:tr>
            </a:tbl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7643801" y="980728"/>
            <a:ext cx="1500199" cy="1428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b="1" dirty="0" smtClean="0">
                <a:solidFill>
                  <a:schemeClr val="tx1"/>
                </a:solidFill>
                <a:latin typeface="Constantia" pitchFamily="18" charset="0"/>
              </a:rPr>
              <a:t>млн.рублей</a:t>
            </a:r>
            <a:endParaRPr lang="ru-RU" sz="1500" b="1" dirty="0">
              <a:solidFill>
                <a:schemeClr val="tx1"/>
              </a:solidFill>
              <a:latin typeface="Constantia" pitchFamily="18" charset="0"/>
            </a:endParaRP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7010400" y="6569968"/>
            <a:ext cx="2133600" cy="288032"/>
          </a:xfrm>
        </p:spPr>
        <p:txBody>
          <a:bodyPr/>
          <a:lstStyle/>
          <a:p>
            <a:pPr>
              <a:defRPr/>
            </a:pPr>
            <a:fld id="{60707C3E-EA26-4ADE-B158-97DC83AF1FAF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pic>
        <p:nvPicPr>
          <p:cNvPr id="13" name="Picture 2" descr="Похожее изображен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214290"/>
            <a:ext cx="1093372" cy="8407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Прямоугольник 7"/>
          <p:cNvSpPr>
            <a:spLocks noChangeArrowheads="1"/>
          </p:cNvSpPr>
          <p:nvPr/>
        </p:nvSpPr>
        <p:spPr bwMode="auto">
          <a:xfrm>
            <a:off x="1403351" y="760415"/>
            <a:ext cx="977900" cy="415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000" b="1">
                <a:solidFill>
                  <a:schemeClr val="bg1"/>
                </a:solidFill>
                <a:latin typeface="Constantia" pitchFamily="18" charset="0"/>
              </a:rPr>
              <a:t>Люберецкий район</a:t>
            </a:r>
          </a:p>
        </p:txBody>
      </p:sp>
      <p:sp>
        <p:nvSpPr>
          <p:cNvPr id="38916" name="AutoShape 2" descr="data:image/jpeg;base64,/9j/4AAQSkZJRgABAQAAAQABAAD/2wCEAAkGBxQSEhUUEhQUFBUUFRUVFhQVFBQVFhcUFBQXFxQUFxUYHCggGBwlHBQUITEhJSkrLi4uFx8zODMsNygtLisBCgoKDg0OGhAQGiwkHCQsLCwsLCwsLCwsLCwsLCwsLCwsLCwsLCwsLCwsLCwsLCwsLCwsLCwsLCwsLCwsLCwsLP/AABEIAOAA4QMBEQACEQEDEQH/xAAcAAACAwEBAQEAAAAAAAAAAAAFBgIDBAcBAAj/xABHEAACAQIDBAcDCgEKBgMAAAABAgMAEQQSIQUGMUETIlFhcYGRMqGxBxQjQlJicsHR8DMVJENjgpKisrPhNDVTc4PxFiWT/8QAGwEAAQUBAQAAAAAAAAAAAAAAAgABAwQFBgf/xAAzEQACAQMEAQMCBAUEAwAAAAAAAQIDBBEFEiExQRMiUTJxBhQzYSM0UoGRFSRCodHw8f/aAAwDAQACEQMRAD8AfLVRLJEinGyVtSim5cDviOTlMJvK57XY/wCI12tqpRox+xx1691Z/c07QHCrKWCs+w38nU1mmT8Dj3g/AVga1D3RkdBpM+JIezWEa76PY+FECXYTiv4qmh0DINzr1aJjIBJxPjVeRIy4UwJ7akIVt4l+nHeg/wAzVRuey/b9GZaqllHmJHUbwNOhvIL3a/h08gg0FpgTzL1h4GnFEg2hpEqZOhGIJSDPCnZTjnqimEz5xpTgnkdMEyTLenGRUaZjluUUwhjArVMYjakIpnNgT2A00pNcoKMdzUfk5tJh0DI6AhJUEgBNyCSQwv4g11OiXbrUG34eDmdatXbXLps+2iugrWp+cmU+MM0bkTZcXb7aMPSxHwrL1iOaG74NbS5+9o6UOFcydAyUXA04JbhR7P4qmh0Aw846tH4GADizGq8iXssU0IJYtIQsbzD6ZPwH3GqVz2XrZ8GOMVULR7OOqfA04PkDbrjqsOxj8TTyDfCD1MAROjDzp0PE9nHCnYaPiKEcqB1pBnwbsphYJDjSEz6SnBwVxCmwGWSi1IZFTjWkOSzUwhmXhWqYx4wpDPoxbUfLFIexGPupp/SWLdZqx+4h4NM2Dw7c0aSM+F84+Naf4fre+dP+5V/GVsoXEZ/JXjx1RXVxOJkY9izZMVC39YFP9rq/nVe/p7qMl/cvWMttVHWhwrjjqGTi4Gn8AF2GGg/FU0OgWHrdWj8DADGCz+NQSJInyGgGLxSELe9C/SR+DfEVTuS7bA+OqZbZZILqfCnBAe7R1kHY7f5jTyJJdDDamZGVyDUU6HieyLY07JEe/pQiKJBrpSCR6iXpCbwSQWpheD5xSEiqI60gi6UXtSGRQy0hz61IQ0qNK1DFPDSHQI3nbLhZz/VOPUWoZv2l3Tlm4ghN3b62EnTnG0co8L5W+NHpFXZfRX9SLn41tnO3jUXgjjx1a7yOZdHl0wFOxWzDipDDxBuKVVZi4PyS0JYkmdlhcMoI4EA+R1riJrEmjr004ouipvAxdh+A/F+dTR+kBh9eFGMAtpixB76hmiSJVEajCaNIpmB5F7eoaxH8Q+B/Kqt30i5adsGJVMuFx4HwphgDu9/El/GfjRS6D8DFQkRXKbFfH8qJBRLJFvrTskI5aEcgRrSEfBgKQ6PQb0hmfGmEjMDThl2bSkIrakIlkoRDMgrVMU8pDoA75X+ZzW1JAHlmW/uvUVZ4jk0NK/mYCjuU30/RnhLG8fmVuvvX31Vp1PTqQmu00dT+I6Hq2Ml8EtpDq/vlXpVNpr7nh9RY48g6DZTygsLKg9qRzlQduvPyqne6nQtU1KWZeEXrDT691LFOJ0rYEqth4yrZhkADWtfLpe3LhXJ+p6jcjqJUXR9ku0E4aPHBH0e7OnDhwP6OXIfGyt8GFTJYSAfeBlThRDAbay6VHNEkTFh2qENmxaZggLexdIz94/Cq10spFm24bBEdUS6XW0pxgFsMWmlH3j8RTy6D8DEKEiITL7PjRIdFzGwogyC0LCRXJxphyhxpThItg4UwLJkUwkZSKcNEgaYR9fWmETz0sCGVK1TFPGpxLGeQHvdPkwshIzXstr2vmNvPjw7qq3GXBI0tKjvuYvOEhS3c2PiBJFL0ZRVdWLv1AADqetaq3M1sgss6rUtRto0ZQlJPgMbwyQYdiSvTO/0iqerGqvcqWPFtK1J6vcOkqMFtaWH8nF6X+GleTdWo/bngXIek2gzqzkFELxooAQZT7ITvHA9tZNSe175PL+fJ2FSjS0+inSivhj/sRkyEIQVzXBHCzANf31bsZt0/d2cjfuUqjlIKQmryKPaAG7OP/wDsMbAebRyr5Iqt+VaDh/BjIgUv4rR0ePhUD7DBm1V6poJBxBGENQEuAglMNgD71j6Nfxj4GoLjomt+wHHWei+zQlOAwBs02xco8/cKIk8DGKAiITcvEfGiQSIOxog8F0R0oWOVz0kIpK0mFknHTDMsBphGYoaQRORNKcSIBqEcttTiGNa1DFPGpxIWN+NovBEhjsGMgAJANuqdRfnVzTrSF1U2VFwVru4nQpZg8MSJMU8pvI7OfvEn/wBV11KzpUYJRivucnXrVKj9zbDko+c4S39Lhhp2vB+ZU28q4/XbJ0avrRXtfZ3v4P1hRat6j+xPdcOMOSUcqDmikhytJGSNVK8bHv7eVcvX2OaTf9jqNR2zrYTxnvPCf2Ce6uL+kmj4ECNzoASzg5yQNBy0rSsuUYupUkoxkvt/gaojWgvJieTnMOP6HbxJ4O/Rt4SRKB/iy1t04brNZ8FGb218o7hFwFZn7suMw7RXQ00goi9hTrbvquThSOmABW9I+h8HWoa/0k1H6hfiNZqL7NCUQDAODW2MfwpyTwMgoSIrn4eY+NEh0Q50RMXRcKFjEJeNOhFb0hH0dCOWCmEQ50455OKYSIqKYIllpxhjStQxj5qT6Ysidv7GHOGjZwgaVrueC9XifX31raXJwk5L4KF8t8FFn2M3ViXDdJCekGUMJbjVterlvYKdOGoNXY6jVVbMuusFSWnxdP29gKCY4Zs3F0Oq/VsdGU9ulxartxRd5ScX9L6+5QpT/J1E8+9GjAdDDK6dJiAs4DRCLgyNwXQXzDUeVec3dCcJbWlmPGT1GNxK+toVo44XOQlsWDo8TquQmMDLxATMWjU/eABv21JY1cvBQvpqdDC8DfFWv5MWUcYZyfbxtthj/Xw/BK6C05tf8mVXeK6P0JFwrIZeMuOXShkFEWotHYd9VywE4qYAG7zj6A9zL8f96hr/AEktH6hdirNRoM0R04DAiaYxvwiixwSeBhoURlc/DzHxokJE1UEU4Z7GthamY5CZadDlbCmYj2hHJCkIqHtUgvB7iKQkQRr0hFt6QhgStQxT1qTfAgfjMPCzr06K+jKhIBKuRoQDw4HWrFCc4L2gzpxqPB7jZpyipGi6FSM2UKVQ9YIAdOR1tUyeZZl2P6eGtvaA0OGw8LzZlE+YXXMV0ZrEJcmyt7Wp42PnpwqVqiilwkZNRUIyk3zJiVDjGKNkOSSAtJGRx6JzaRR+E2I86ztdsdm2r4ff3N38MXkZTlQqP2vo37v7wAyQo9yzOS8jG5Z26qqO61q52FHbNSidHqFjiLlDhHR4jp5VrR7OWaaRyfeX/mzf96D/ACx10Vn/ACv9mZNx+sj9DRcKx32X0U4saUMgois+khqCRYXQRhNMAYd5B/N3/s/5hUNde0lpfULMVZpfNMdOMwMYz880F7qOHnRJNhbkkM0eH7T5D9amjbtlV1sGLaOKijFmLX+6pb4C1SflsCjVyVYXaCMbKb+It51HKlgsKeTWpqFhpHklMOVFqTHPkphFi8aYRTfWkEeyjTWnGPlItTMfBHNTZEMaGtUxT1qccX9upLN0sGGIWboQQTf2WchsvY3VtfiKlxKMd40KijUwzBg/nUOz0iljIMTkPIDmIgLFuWt9beFXrFxqVG5L7ZKupzltcqRPEYiKWJgrA3Ui1wDpzsRe441txg4PGDmNzfnk55HijFKr8QD1h9pToy+YJqzeUI1qDhIu2dZ0qsZrtG6TDxYVwzEyOGDRoAVyrmBVpL8/u91cTZ6fVudzj9MXydtf/iFOEaaXL7Or4ZrgEcx8aPG2TTM3OUcr3o/5q3/dw/8AljrobL+W/szJueKyP0LDwrHfZfI4kaUzHQqYoWk8aryLEXwb8OabwCZd4B/N5Pw/Ag1HV+gkpfUKkJrLNA1RU8VkT6LenjS5A1OhbgW7geytCnFRRVbyyWDmaT2M3p+dSpjbMm+DYYvmkOY8gb6UMmySGEVY7ZqjrKApHMaVE5fJJt4yih2swU6Ei/ce2hrU1jKBpTecMqlNVMFkpIpZEepTCLRTCKJONILwTl4UhFSNpTMcjamHGZDWsYZNqTS8i8GDZ+JSPFTPIGCrDHmkZbRqqliAH5sS/Duq/Sg501t7yVqs4xeX8Hs+2UmLrg1bEFwRopCKWFuu7cPDsq1+WlD3TeGV/wAwqnthyKG9ezI8POY4jpkUsvHKxGo/PWtyyqyqwzMxb2nGlPC4b8C7FhhEpxMgFgSIUPB5B9a3NV4+NZOt6j6f8Cn35N78O6XK7qJyXtiYcPN84UxSNeTUxSMfrNxjJ7CdR31h2N47eWM+19/+Tptb0n1YKdKOHE6nu7MWgjJ0OQAg8iBYj3GjqNOo9piR+nns5rvc+XaTt2NC3oiH8q6Gx/lv8mVdfqn6HwjXQHtUH1FY8+y+iWIGlCEKu0xaQedQTJ49GvDGh8DFW2xeCX8DfCo6n0B0/qE+A6Vlmii52NrAXJ099T28csiqPgY4NiqFBkNzbW3DTlV6fCIKfZvw4VRYC3dQImZeXo2RpA3aCEjh51FOJPF8A5lDFO1Tr4EWNO+YEb4kbVwCcxf1qklkNz5J/MY/siltFvZ98xT7IpbRbmeNhE7BS2i3M8+YJ9kU2wf1GeNs5Dy95pbBvUZU2yE7/WmcA1VI/wAkJ3+tDsF6ppTjWoZhN6XAvAhbdkjTFu0pDB8qhdXCIiDMcgI6xbQdnGtS09erDFNfT/2Z166dNpzecg6Pbk0cZiicxx5maymzHNwuw46eFdHG0i8Sq8tIwXdTWY0+EX7EwQfNNMxEKe0x9p2P1FvxJqjqup07Okow+t9fsXdK02rf1UnygDvHtBp5bkBVUZUQcEQcAP1ricuUnKT5fZ7FbWdKypKlHjgtzrPhAiRWeADrgC7OTwFtdQCfKoVFxqNt8MypKVK43Z9r8DnuJj+lw6km5VmU95HP3itOjgwtQpKlVeOmIu/P/HTf+P8A0lrqNP8A0cHM3n6h3XcnGdNgsO/MxAH8S9VveDWZcw21GXKE90EGpRpVcmFfbK9YeNRVCWBbhTUa7HZLaQvE47UYeoNBNcMem/cI+HOgrK8mmjZFy8R8amovE0BUWYjYs+g7CLg1fk8orQ4YDxe9IicqEDjna5IF7XIHAd5pJhsLYDayzKWTgvEdnOlkLaJm1d5pXlKqQFAJEdmuQPrXCm3maT6GceQlsvENZekGV25W5Am/uqBvCYbQc+cVXyLB984pbhsHnziluHwROI19PzpbhYLFnpZGwTE9OmLBNZacFolnpCwZhVwpk3NOll4Fx0zm+2NjSSTzyw2lBc5lTWRCNLMnG2nEVvaZq9vGKoT9skZOq6ZcRaqqLcX0Zdl7NMrkHqIgzSORbIo43vz7BWnf6nTtqLqJ5b6X7mTZWNW7rqlFcmyfEfOZY4IhliUhI18TYyN2sdTXn1atOrJ1Z9nsVjp9LTLXKXKXIX3rx0WzkWGBFaRluSwvp9puZJ7Kz6UHXeW+DNt6dW/m6lVtR/YXMNtB5UvKEUHUBFygdjkX1PZ3D7wqxOmk8RHrUIU29rbDG5dkeZA17vmbSwD2AcA8/q61q2cnKBi6hLc02KW+/wDx83/j/wBJa6vTf0zm7z6zqXyPY7Nh3iPGNgwH3XH6g1X1SntkpBWFTMXEf2rLNF94Frbq8PGo6iJYM8wh0qEJmjEi6MO4/Cmk+GBHiQgYbgKy5dmrHo2wuRwNj2jiKaLw8jhbZ+IZ7pINFtZu0MP9q0E8xIdqTyVTbsQ5g9i1mDjXTMOBt5870S4ElkK7Nw4S4AAuNQLeV/Wn7CkYYYA3G1xxFDnAeAJvBtRIPpHOVFFr2J52HDtJFROm5cIGUlFZZ9s7bsc65o3DD3jxHKq9SnOHaBhKMllM2fPBUYbR4cXS5HwUvjdRSyNguXGUsiwXJjKWRYLkxdOpDFvzsU+4bBoU1omeWOaTY5yvageLFSEFlbOWUg62bUG4rOcotNHodiqVW0jGSzhDXi51MawYknPLEhlkUdZXDFo8wHtWBsa0bfTa1zab4f8AFvCZ5/X1WhY6nupx4AuFwcmFxUVwG64KMCMrqeBDeFZlVNJxlxL4O4d3RvrSUqb4aNvygbHMmJSXXo2WzcAQy8E7r348OPZVe3qKMGvJl6fdqFs6T7zwKW0sX9JHGn20J429oFVtyHP07KtQjiLk/gkcP4cpM37tzMm0pEHsEufAkjX8q0LRrajGv6adGM0C99j/AD+b/wAf+ktdVp36a+5yd39Y0/JhtHosUgJssimM+J1U+o99WNQpbqLfwU7SptqYO1mub6Zvdi9t9dKCoSwMuDOlQBM3ONDSa4BX1HPo9Ce4n41lz+pmpD6UaYzQBGtdoiMqGNszAKbfWOgB7BVui5SInjIcgfnVhDpoC7wbZkwqmRAsl7kodG0FhY8OVHGLBnURh2Dt/pMzTFQ7NoBoApGi68Tx9aUoiVRgH5UMQPm7JzYoB5OrH4U9GPvyBcP2HPtkYh0CshKsNNKv1KaqcNGbCbiNmC3kbhKP7Q/MVnVtP/pLlO7/AKgkm11bgwPu+NU5W9SKLKrRfR6+NJqHa88kmcm6CcnwpNDo3RMaAct6Q0hz7pjSGGOtYyyyU6eVA0PjJz/CzDGYxWZcqRreTuWK7G/i2nnWZSpPLiu5M7OtP/T9Pbb7K8ZiTK7OeLEn9PdYeVek21FUKUaa8I8cr1XUqSn8s2bPxoy9FMueE8vrIftIeR7qz9S0eNzmceJGhper1LOa54+DbisWYwI5m6WGTqxTdv8AVSdjdhNcDXs505NNYa/7O6hUpXdNVaHDXaF+HZmHw7tiJJs9iSqm2bN3gak3p3UqTioRQUq9asvTxgG7vzWxKSuLNOz5F+4AWLeFxYeFbNpRljMel2VdTrwhGFBdmPfKQNjZGHMR8QQf4a8QeFdVp6/hI5K6+tmrZEpXKymxWxB7weNakoqUXF+TKb2yyj9A7IxongjlH11B8DbrDyN65KtTcKjg/B0lGe+CYP28vVqCRYgDcCdKrsNhDlS74A6OYYraiozgdazsL8vaNBHTpzeSz+bSjgF4rbUh4HKO79eNXqdhTgueytK6k+mJ+8W2JG+u178cx0Pb40bpQisJAKcm85Ok7m70vNAGlU5lORz9pgoNx5EetUK0XFl+hNTWDVJsXpWMknSyBtQoYqLdmmo9aHfwT7EnyXJu6lrmBEA1zMSzXHexJ7KaUn0E0sZOdfKFj+klVVNxbN43OVT/AITVu3p4WWZ9zUy8C9giRfxq6n8lNh7D8NaIZlxhHhTOCfY6k10Zl2xlJUXZe2qVxap9FmlcNdjzsuNmjVlUsrAEMtjceWtY847HhmjCe5ZNykjirj+yahwEmXpMnNgPHSlyLJZ00X219RS5FkPXrVM0jj5LRub2sjG/ZZTrUcuiahDdUiv3ELZrGPBtIx6+KfLfmY4zdj5tVnQrX1bre+oln8ZX22EbeLM1duuDzlcE4n1p9ueRJtkNp43J1XGeJwM6e8MvYw5Gs6/0+ndUspe5eTS06+qW1ZSi+PgXv5N+lOY3iA6QyD60ZOhH3jwt21x8KE3U9JLk9Gnq9N2zqpYbK5cczYqOQWS0iKg5It8oHleus/Jxt7Xav/pxKuZVq++RZvXf53Jcgmyajh7C0WntOkkvAN1BqWfk1bMPVHhWquFkxp/U0dW+S/aeZHgJ1Trr+EmzD1t61harSxJVF57NXTauU4PsZ9srdT4VjSRrwAeAOlV/JKT25ijHhZnHFY2t4nQe81JTWZkU+DjofTy95rVUcdMrNmad9DTNjpC88AZrnXXQULSY50z5Ltl9Ph8Sq/xInR1BPESIQVPZfohbvWq1enlE1GeyRsm2jLhywW+nFX0y9xrOcdppxnvLditPjRmkOWHW9tC48eQqenTz2Vq9bbwcu3inE2KldfZzkKOxE6iAeS1oRWEUG2+TEi9Ud5v76LAgzCdBRIFn2Nl0t5UmPHIKkdTovAcTwUW7T+VRSDR0PcHF5sMRr1JGA48CFI95NYt7HEso0bd8DL87t9Yjx0qo8k+SxMd94H0ptzHLPnY+76Cm3CCNahnGbb9zhZQOJjZR4sLD41FUeItlmzaVaLYl7XlUOIxosKiJezq+0fNr11eh2no2yk+5cnJ65du5upc9GVLnuHvPhWyzKLIWHCheR0Y94B1R4UUXhYDp/ULceLfL0eY5L3y30v21B+VpeoppcmpKrNw254KMebWPYQfQ014t1JjWz9wQ28g6VivCyd/FFNYmlV9s5U2dJqFpusoVo+Hh/wBzZso9UV0XjBxtRYmxm3Y2n83xMcnK+Vvwtof18qr3lL1aeCS2qbJ5Ot4/VSfSuVmsHSU3kXsEarMsAzf7EhcGVvYuwFu0DU/lU1vHLyQ1DlrPoPAfCtDJXwUk3FIcyRwC5psCYz7obdmwa4r5suaaVIFTTMFytLd8vOwagkssWeDXhMNiMQl5JWldgbtIASDzUm2gvy4d1WVbwksgfmJx6LsPvNNho58PIemAjcJKFAaOQiyI1hYrr5WHG+kEqcYsOM3Ls58kP77raUsDoqBu+Xkpt6f70w4QmmyISfAd5NE+BuwSjtK+UEhR7bD3ge+o+QujamGBAuLW1C8lHae+nwJMc/k8xAVZlH2lbXsta4rJ1COC/bMc1l7l8hb4VnFsuR15oPfSUgcFv0f2F9BT7kNyaWNaLKJi3ixfRYZ3te2WwPC+YW99j5VLQt/XqKHgirVXSg5rtHP4mvqdSdfM8a7eENkFH4OMqTzJyfZOOXWx/d6PA2TQvGmY5m26vUFKm8EkeJIUYzrT55NGXR9tAXU+FRVVmLQqHEjXNJ0mvbHH/piuLVV0rpSXeT0axoq506UP2f8Ak37J9kV28ZKaUkeYXENtRxfgMItxwp2RI6du5tPpsIgOrJ9G3boND6WrmL6hsqtLo6Gzq76efJTEcrNfkTWY1zhGi5LBzXfPbZmZ7klBpHYcF018bi/gRV+jT2rJVlJtirFiMyDuuPTh+VSAmhT1aIbJZEulIYc/knwYfFysfqJHp25jJ+lBMdDFvdGuCjncC6ycvvPx7+3geZqak20RTXIA3zRIcBDGmrTt0jtpdtL38PZoGsvkOKEBrKpJ4AX9NaZkhl2XB1cx4tqfOmQjNtya5Vb2AuaGTEi3A5Vj1IQE8eZ/WnWBGgAnRV6o7dL97fpTjIN7mzOuKCizBgc4I0CgXv3WNreNUL2KceS3btpnRSsZ4qR4GsVcl/klHhozwZx++40uB+S75iv/AFG9D+tLgWWbCa0mZ4D32f8Amh73Qe+/5VoaYs10U794osT4RpXXs5BnkwpMbyXQyXA7RTBo82vrH600SVfUhOj4mkuzSfRbMLqb9lKfQEHiSK9lyXUd2nppXC38dtaR6hoDxbIN7LOh8a7Ky5oRf7HmmsR23tRL5DGGNWWZyGfcrH5JzHykH+NdR8WFZeo0t1PcvBo2FXZU2vop3s23laSOPiTZm7BzUVh06GHlmzOeRCxZJFm9at+MEIBjGVyOR6w+BoOgzfFJwFEgWblohh4+SWdY5MZI3BVgHmOm0HqKCSyLoJ76oZ4QXFi2t9NRrlXQ30tfX7XpPRRDJnP9t49pEgjb+hQp/iNv8IShqLEiSn0BNpeyEH1yB5DVvhbzqNkiLJGCi3ZTDi9tSTrA/vWopMdG7Z0Jazvy0Udnfbto48jMPxLpwsOz8z31IgSODxBilWQX0PLmOY/fdVevT3xZNSnhnRMMyuoZZGswBHn61z9SOyWDUhLKNkWHJ9mQeY/9UHYWTR80k+2np/vT7Rsmlq0mUADvsf5qP+4n51oaSs3CKGov+AxThOldd4Rynk8ka9IEhE9jekEma9pC8N6CJNDsSyetTZ5NNdGtx1KeXRBH6zJsvQH8RridUWLhnqH4df8AtUGtlHj4mussH/Aied66v99U+4ZwzVbZlR5LGxHRMpBswOYHsI4GqF3VSjhF+0pNvLB08xJJPqTWUlwagJxeIAvcilkJIATYwZ1t229R/wCqjcgsGxJwCPEfGnTGCBYijEOXyYYbP07E9UOotyJVb3PhmoHywZDtvDDdACNB3KMtl1JsefHzqxT4K7OVbTUCZ+4mhn9RPFe0CyveUtyQZR4njUTDRknxFyaFscEY5rmgmOho2XEMi5SCLCpodAyCNtNaIEzYhaGQSGjdTEO0ZVQCEbnxsdbfGsS+ppSNK2k8DJC0oP8AD9D+oFUMFk19M/2D6r+tOLBqY1pMzxf32b+bqP61fga0tIX8fJn6l+ixVjFdZ5OUZ49IYhSHNTyXiK9nuHbQ4wSwfOBNvdiaj8mr1E3MPo71K1wV1+pgxbP4H8RriNVa9dnp/wCHM/lV/cM7L5+JrqdNy7eLOB/ECSvqiChlCgnn2cakuK6guDOtqDqMDY6aTiWkt3KP1rFnJyeWbkIqKwgXJiRzci/DMLel+NA2Fgw4jDg6lr0I5DZezBNMsa37Wb7Kjn+VV681TWSSnByeD3GKUYqeKNb+6aOEt0UwZxw8Bl5ABerCawBydD+SuH+alyL9JITbtBNh7h7qFdgSG/aS3U3F+Ibqr9J1QM3Hh+nhViJCzj+2ZQsspPJm91RzeGTw6F0SEjx19daiyGVSAAXvahEC8U9+HCgkEkGNkSyZRZlUeGvqakgwWG4pnPBgfFdD5ipASM2JINpEseTA5k9eI8xS7Y6DW6GIt0gIN7qdBy1FZGorLTNC1fA54LGi/wBYeRrNRbYT+ed599ECTY1oFEA70wmRYIxxknRR/a0/OtHTJbZt/sUNQjugkLs2HyOyA3yMy37cpIv7q6mnU3RjI5ipTxKSMstSERAUhGmFQQfCxpmFF4YrYuDJIV9PCgfPBrRlmGS3NeKw45rW/Ooq9ZUo5YqVLdWRRh4ctxe/O/jXD3tZVKjken6DScLZL7kTjnEgij0LHVjyvxIrbtLyUbaMYnI6zZxd/OUv/eBjgjygC5NuZ4ntJp3OU1yU1FR4xghNH+7Uhxc2vhANSbKeIGoHfblUckGgI8JHsWIPC3E9gtzNRMLB07Z27QwUMOYfTSqXlPYb9VPAAgeNzWVeSbeC9apJZFbezZMjTjoUeQyj2UUscy6HQDssasWVb2NMjuaeZJoz7f2Li8NGr4iCSNGtZmGl7cDa+U9xtV1VEys4NHVdycBNh4EQgFAL2ABJ6tyAD36edSwIJDNLFfgLEDQ5BomZboPID07qsohZxLe/qzTC2W72sdD1iONQVOyeHQILgC9AGY2jkk9kEjw09aFodGnD7tyMesVUdxuaSpi3BzZ2EWNcoWx79b94vUqjgDJ70QBvYC/1l0PnanEetIfZaxB4G1r9xHI9/OkOlwbd1sRklexydW3jrWZqH0ouWh0DZ+IzccrehrIL4UsPsr6CiBF7+XH7F9D+tW95D6SNGyJ+nxWHzAfRyGTTmURiL377VLTuXTT47IKtspY5FnEyDOx7WY+pvWxQ1dqmltM+voilPduMszA1ejqqf/EqPQnniZUo76k/1OK7QD0Op4ki2NwONM9VpA/6HX8NGHbCLJYr7Q7uVNHVKL7J6Wl3EXiRniw9h3njWJe3criXfCNa3tFSXJQYGzE200+FZU4SZ12mXNKnDEpHkeFBdXbTKblu7sqa29SMseCvrErapSc0/cN+xdmrLD85mkEGFuFErAlpW5JDHxcmx17uBrVnVUejkduefI67E3Xwc8ZboMQovZWmfKzgfWCKeqPGxqtK5aJo0g8mHgwkbvHEqqo6xVRew43PE1VlNt5LEaYKm3ZwiP8AOYoIgzkNmCLxI0ZezytRb+BpwJvsVZ5EeTVI79X7TG1hfsqGccvIVNtcB6CIIAFVUHIKBRqOAnyTxMIkUqwBBFiCLg91jxp+hsIAy4ZkFkNlFxlIBseVv96mpV9rIqlqp8pgPam34oZhC6MC9itkXL0hLdYtfS5I1PYe+rsLuLKbtJp9irv1uwpePE5i8c4BuBkyyILMhAJ7L8e3sp4T9R5Ft2cC9DgEXgB3G16kwCy0hdQQPLS9IREOALU+BEHc86Q5SslhTCKmkFM3wOb91X6zsQG4DX/asnUJZwi9aofdmxRt9Sx7qzS4Eci/e9TT5Fghhdz3b6rHv0A9da0VRKTrm3A7tthpWkLpZYpCOuC18h1ItwoKkNvkNVNyxg5/iogGIzA2PEcD4UoNotYW1IyNH31aiyNwWSPRU7YtmTVg9izTMqxozZiADbTU8SToB30yjujnIEq0KfGRjTcPoC5xDo9lsiqxW8jXC9a4NwbaW51TuZbO+QoVt/QlzYSRGKsLMNCDSi4tJlmTeCsxNU0GRyz4K8SwQK0i50DjMvDqsCpN+RsTVqDKlxHKGj+U4sVtDCdCwfDYVREsdtEZ41cTEdhvlvpYrbnUdX9iCgvdydWXF3VSNQSBpyvwqtnJbaSZVBKGeSJjf6wGmqOPfqG9RTD9ALZlkwE0MjhWw4lj9sZlVSTCb30OXJxp8DvlktgbagkEMUcwkPR5jdutmA1Bvz1b0pmFhIMiVivUsS9zc8FS/E27BbTtp3yB7T044RkKTqRx0F+0gUmJRRixGILN1Rzux+FAPtS5CWwiuaUHLe6m54lcvee0mpKKj5K9eLXKA28MEWJjxmHjILR5J1y2sJCvWUW7bC/4zVyjJKRWkuMs5GDbThV37EJnnGuhpCwzFiJgdG6p7aFsLBhkxciaXBHbQZHwUfylc2JFM5D7WRkxg5Ghc1jsJQl8BbdqQliWDBDzHJh2i9Zt3JS6LlCEkP2ypI116UjuOnxvWey4osL/ADuP/qL/AHh+lMPtZmxO8GJkFmne3dZf8oFXnXkQK3gj3Y98mJcsSRAwv+I2qOTbHcUmhdmh8KkiyZoztD3VYjICSNGBwgMiiQFVGrXuNBrz7dKNPLIpy2xyhs2ZvjDEXdrLFfKoA64swTReYFr9ut6lprL2mZWpZe7JVvlvJhZ8oQ3WQZeuGjQ62zhgOtxJzfdBFDKjnOSanJoX9rSifKytnZXMRIB61vZOvHQgX52rKgnGbTNSEsxyDHUBmUHNlJBNrajjVtDJ5IYyDMlrXF9aJyYsJ9g87IVGzoCjcVKkgg27R8KFzYPpx8D1ubtHFJhv4M2LEjOtolA6LL9ok3Oa4IIHbSjDJDUkkz2feTaYkjb+TcUFUkSBYj10PMHXXTnUnpkbqLPAq7a2XjsZipJosJNBEQoczXQdX6zfaOvsqCe6lsCdVZKvmk2HZWiSd3U3z9DIiA9wIzHnxtUcqbySqqjZgN88XAsgkTFFiLxMqGyt2MjAqV1HK/hTxpsjnLyhOxeOxsshlbp2cknNlkBFzcgW4DuGlTKCA9SY07M3uxcQtIpzcestj42NQzjHJNTlKXGDBvPvDjMSAotGvahIZudib8KScI8hSpzlwfbtbTx2HVhCIzmBDlgS5HjepKdaKfRDUtZ47AkuIxTE3yjU/GpfzS8ESspvtkFw+IPFwP340LumSKyfyevst29pyfKgdyw1ZxJDZXaxPmaB1pMNWsD5NkjsFD6jDVFIvGCtwA8jS7H2/sEtmIRprVeokSroLJf9ioAlkszHv9BTD8jzvZsjCQKDFJlkJsIy2a44Ei+otV+pT+DMpVHnkHYBCuFxJ1GYRqPAtfT0qu8/BYcsvgzYeCKRVRY5Wk1zFGv52IsBRNteApOSeS47KiicFzOhRl0KKRfiLsNOykqzeeBOTaMG8cvSyk6jOpW5YsfZy8alozz2C4Nx5JbBw8MuAaKdBFJd8zAC4cEqH/fKlKrKNbgqqCWcnO4cSuGxKLM4lSJieqWdQ31bLwI0B07q0ZT3QyQSb8DTHtR2RpCl3c3jHCwICh2HLTMfSsnHuNGhF7SvCplAHqe08zUsctkvCGfYm7c+IsUjIU/XcZVt2jt8ql2MgnWjEfNj7kQxWaX6VhyI6gPhz86NU0VZV5eBnWBRYAAAcgLCjwQ5ZJRTjE7U4jylgRXMVUEtlAHEm1vWm4HWX0Im8W/ka3jwihn1HSleop7hxb4VDUrJcIt0reT5kc6liMjl5XLsxuWa5JNVG3Ls0IpRWEE8JgEYWYA0tuQJSJHBrHmygai3KrEVwQN5YpzYY5joONCydLgrMRHKmyhYIMD2GlhDnl+40hHwb92pCPgaQjThT4VBMNMIoagYaZZ++JpDnadn7rYSJi6QJnJJLMM7am/Fr2Fa8I8GB6kmjZKy9Kq2HMWt2i49wqNtbsBLO0o2njEgIsgzPoLBbnt04k/vShuJqIVNSl2wRtvaLRxlxCrIbZ429q5IUMLAg27Kpev/AMV2WadN55Zj3O2ZDOsvTRI5BBGZQbA37atW2GnkjrylB4TAXyi7EwDaCcQZUICQ5mYvfTMoNgLXHHnUs0oy3AwUpPGBLxu6scEcLPAgNtHubPbmVyju41W/MSk8FmNCOQzsLdqXFdYPDGl7ZnkAOn2VGvwHfR04N8sOpVUOEdF2DubhIbFis7jm5BXyS9vW9WoxSKNStOQ2Jblw7qMheT2nGPr0hH16Qj4tSYhY2/vhFCCsZEknYPZHezfkKhlVRPToSl30Iu1NuTYj+I9xyUaKPL9arym2X4UIw5QFEWt6DBLkg1PnI3RrwshFSRwRSIY2Y2NH0Coi7PxoGTIrJ8aHgLDI5vGmwOfBu8++kIlm7xSEfA9wpCwXwnu+FRSCRrVx2GocDrB7mHYaYcbsdvbi45XBmIAc6BUsAToBcdhFacXUk8IzalGMQt/8hzxCbO6sHC9IUAU9W2W4vY61HUp1NxGtuMGRd7LyAmQty6yMQL8bZRpUVehOSyFBpGjae2VddMQi21sodW05Xa1VaVGSnlokc1gF46VWCpDOcpUFwJwt25huF+NX7fMZN44I6jQtPsppJBHDMoY3JaTLkVRxubelWXOjhyceAYzq4+oP7a2EThkKvlZQSzPIpVuFjkzd3LhWZDfv3Y4LEJxX3EGPaZD5WCsovd10AI8fKtaFopw3kMrlqWMB2BuB/WqbbUsFtKLjnAQw8hH1iPM0+5oBxi/AQixkg4SOP7bfrS3sDZE1xbUnH9NL/wDo3603qMf0o/BJtuYkf00n940PqsdUY/AM2ltOeRcrySMvHKXJHmOdM6rYUaMV4ApJvTEuEWZz30w54ZT30hEemPbToZmiFyeGvdUqQD4HHYW5Dy2fE/Rp9j67eP2R7/CpIw+SpUr46GqTczBMADAmgtcXB87HU1JsRAq810zHJ8nmBP8ARsPB2pvTQX5mp8meT5M8EeAkXwkJ+NN6KCV3UMj/ACV4blLMP7h+K0zooL85PyUSfJRFyxEg8UU/C1N6I/51/Bmf5KD9XEjzhPxD0Lt8+Q1e/sVN8mEi69PFYaklWGlA7X9w1fL+kUsZhVjcoriQLpnW4Unna9UZR2PBeg90clWSh3hbT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onstantia" pitchFamily="18" charset="0"/>
            </a:endParaRPr>
          </a:p>
        </p:txBody>
      </p:sp>
      <p:sp>
        <p:nvSpPr>
          <p:cNvPr id="38921" name="AutoShape 4" descr="data:image/jpeg;base64,/9j/4AAQSkZJRgABAQAAAQABAAD/2wCEAAkGBxQTEhQUEhQWFBUVFRcVFBQUGBcVFBcUFRUXFhgVFxQYHSggGBolHRcUITEhJSkrLi4uFx8zODMsNygtLiwBCgoKDg0OGBAQGCwcHCQsLCwsLCwsLCwsLCwsLCwsLCwsLCwsLCwsLCwsLCwsLCwsLCwsLCwtLCwsLCwtLCwsLP/AABEIAQMAwgMBIgACEQEDEQH/xAAbAAABBQEBAAAAAAAAAAAAAAAAAgMEBQYHAf/EAEQQAAIBAgQDBAcEBgkEAwAAAAECAAMRBBIhMQVBUQZhcYETIjJSkaGxQnKywRQjkqLR4SRDYnOCwtLw8RU0U5MHFjP/xAAYAQEBAQEBAAAAAAAAAAAAAAAAAQIDBP/EAB8RAQEAAgIDAAMAAAAAAAAAAAABAhEhMQMSQRNRYf/aAAwDAQACEQMRAD8A7jCEIBCEIBCJdwBcmwG5MzeO7W00rpT5Hc29W/IMx2Jvp5XmcspO1k200JFr40LSNQesNNL23IHlvK7/AOwD3P3v5Rc8Yaq7hMxQ7WLUYZLZftKT6/iL22nvFuNM6FaQtfcsbeWnL6zN8uOtxfWo3azj5saNCxY765b9RfpofG3S5jnZDtQKyqlS4ewsW3NxcXPO/I8/HfNtw6q62sCT7RB0YjZrkXU+HQDwkYfs3UKoWqBHX7QF9PdKiwI8555ln7bdNY606PEu4AJJAAFyToABzJmUqdqBhVZcQc2X2HuBfTQOTse/X47867Wdtq2JORLqt9FXpf2sp1Y97adAJ2vmnztiYOjUu2tN8ZToJ7DXTOedQi6+F7WHW/hNZOE4zgmIw5RvbVTmWqumVhqC43BvYcxpvedq4RjhXoU6q7VEDeBI1HkbjyjxZ22zLtc5NSxMhCNYjELTXM7BV0F2NhrpvOzmdhPAZ7AIQhAIQhAIQhAIQhAImq9gTa9gTYbm3IQqXsctr2Nr7X5X7py3Hdva+coLhgcrBEUAN0u5NjM5ZaamO0jjXampiGKULne2W242A6DX2zt3RnAYWlmy1bOzZjlPrU1vqdW9rpm25C2t6BsfUuSKBudyWA69Aep+Jkatjq/JKa+JJ+lp5rt09W+TH5FajnDKwGXXMRlN8p79NDz56zMYtnDNmqH1mbKoY6LfYja1rad8i4JKuQE3zMASVGUZSdgzH3det5XYlSmZ2ILKjDQltSSRqe4IPKZrN1tA/SKrYhhScAX2b1lAUAXA7+62pmjw/HK9L29R7ygVB8CMw+cymAuquxtuFU3tfQOxuetwPKX+Cq3UXPrADNpbWwO3nLeCLmn2jrMQVqBluM1gpt1uAAfLeWS8SZ9yzaHnkS9iNDYc7WuDp0mWqYdGNyLN7ynK3xEdpelT2WFQdG9V/wBoCx+EY3SWFdtHApA1BlV39R6ey1AMwB6EgNrKHszT9JiqNO1lLgkDUsFU1PWbmCBLvj3ElxVH9GrAUnLK6kj0dyhHMeq2lxoee0R2W4U9GvVrOAFSj+rNwQXyKg7/AHhr1i9tS6jV0ce5LA2canLoCFOoAPPQ8+h1lp2f7QUaNNktZFJbKPaQnUrk6E7W5nSZetjBQosVf0gAAVxbW+rG47iPhKfs3imqLUxFQD1D+rU6Fqh231yg6+QnS3XMc8ZtrcX2jdqno6gLHdgmmQls4Rcu5X1Neo7pB7WYjEVaAyP6WmtRqtx7YOW2VlA9kXbl9rUWEfwWRNAQxBuzixa5JYtfUMpN+8Xt3xjGcSpU2DU3s/2gozB/vIvPv0nLddtRoewuPZKQSpVWpTIBpsNchtrTvrdeh5beGzRgRcEEHYjUTjA4whc1MPSbO2hCsQp6saaE38f+ZM4LxWuKz+mugQJUQEWUDMQW532/4nfHOyOVjrkJWcP4urqCxAJ5j2T58vOWQM6y7ZewhCUEIQgEIQgE4322w/osZWQF1FS1VQoUhmYc7gkWIGxG07E7gAkkADcnQDznKf8A5YxlJ2p1KThmRWpuVJFlJBWx8ek5+TpvC8qAY8ZinRc99LFTsb/CeYtT6Mt1OVb82sWt8FMp8Nh2xBpinezKVckkZADcZiPh3275pOIYShlVa+Isi7IgAvpbXRiT/Ezz3W3S3hMxWLC0qeXQMgPgLTPcSVmRFQXLHM29gOh+XwljUxdMqlOij1FQEBnFtze2o1+EbNGq27BB0Xf4zO+WFbSwTCmquVpqAb6n7W40IFtx4AeMdw9WkFIRgQpuSNLZjp5cr90VxHAFEz01zsLFgwLkrsbC9+d/KU4Iw7I5XJfRlN7vTPter3b+Q6zXaL4VdjuOR5fGI4njlFElWFycujWJ19YA8ja88wlFPXGtwvIgKxNyHy2ttbbvlbj6LFqam4W1mewYa6tcHawG8knIa4kpyKjAkqpsGJJzVWGRC45gAG3hobWmhw3E6WGUYckAqFJuQoJvm0O+jXmf4SrVMSllznWplFixP9WvkLHWXXFux1WnQavWb0tXNnqKo9lSdlO5y9el+mu7+iPKvaaivsnMeQprfUnq1tz0Bnn/AFhr+uPRs2wsarDYDNYZVNyNNTqNpV4zGnD01sqqxH2VCkd+nO3P6SR2Tx6VHCVD6Oo5/VsbtSJvojKT6rG+jDwtreTUVL/RKtQXNU1h0GnnlvYeFjtJNKiqCxo5nsVu3rXAsRanpcetrp9dLx8DSZyGIpuvMEB9ug1Gtx5ctLysPhKw9m9Rf7SFD+1z+EbyThHwVBh6xawucqAFQBqACNARsfZB+kTWKmqwY2U0gGI3ALtqNJYV3CD9YyJy9Z0GvTeUQx9NqrsGSooULlDjUhmJW42Ook9q1o//ANNr0rPRYMmX1fRnKT99CSrDvGu+nTVdh62IrFnf1KaHKLZlzuNGGU8gdL9RaJ4Dwr0iqqG1Mas4N7km5Ck7nXymyoUVRQqiygWAHSdvHLZus5cXguEITswIQhAJT9qOPLhKOcjMzHLTW9rt39wlxKPjXZ4YqtTaq36umuiDcux1N+QsF799pnLeuO1mvrEPxPEYlSzgmylyCLqoAuctMaAD3j5yrq8DWpS0IDMu/LUdBOtHh1JaL01UIjIym3QqQSTudOs53gGui+FvhOFwuN5u3WWXpTcLpegw/wCj1FKG5zVKBBLXN7+sBa40sNhpeWHD+HIQbejrnXLm9WoAeWR9Gtrrcbz3FJcyvrC20zYtkXVPB0QcrjITsGBS57jex57ExVTgBPsVNOQZb/MESrw3GKqjK1qi81fXTx3llhMfSPsO2Hb3W9akfI6AeGWZ1E1SKnCSmhYaDMzWyqB5mZXtNw8NlDC5GVwNvVJINyOoB25qPPdYrGFFJrICND6RAXTQ3BZQMwtvsR3zIVKy18SRTa4qNmUncXPtf4RqB0AGl5Zj9ZqHwnhdcoCKZIUtTU3X1qYPqnU8tRJnFeF4ioi0qdEhnOVnOiqp3LNy0uNOs1RNrBRZV0UdwFhHVY981Mfq6ROC8FTA02NJGr13F2qWvtso6KOQ1J53nmGpVVdqtQXSrZKgb2+gYLb2QSRboSZbUWMnJVM16ppyrjHZDFVsQ7BAEU2R6jBQR1y6t8pXVOzORrVavkmnw3J+E7Rn7hFCpJ6f0YvB9q1RNKJq1lWzVW9XMFsoLE+sWsR4yBiuOYrEWvmVW2SmpJ6a93jedIVx0i79016I5y3Z1moDMjOc5JuhvlK3Hq26/SN9mMI61mJw9RUXKEzUyDf1szWIta2WdGapI9ZjJ+ONSr7hVamUtTGULutgCCdbkDrqbyZMrwKsRiAOTBgfIX/Kaqd5050QhCVBCEIBCEICKtMMpU7EEHwItOXcNTLdT9lmHwJnVJynCVMxqP7zu3xYzj5e46YfQwuYxVpyUo0iGE5uiA1CR6uFJloEkjD0xeTQhcLWomisQOm4+HKWNLhqek9LlUPYi4Fib23GxPfvLbD4dbRdSnLMU2irTGu0cpU44U1sI+adppkhFF5JprIwWPUnlEoJFeiiUaSEMqGAkWBFOsBKGnWRawkmsZErGArs6l8Rf3UY/EgfmZq5l+zB/XP9z/MJqJvHpnLsQhCaZEIQgEIQgRuJVSlGqy7rTdh4hSROZ4anlS3+9Z1UiYPtYiU66pTQC6ZmtoLkkCw2G3znLyT66YX4qwIho3XxQU63iVxaH7Q89PrOLoWTFUzC09tKi5wbaSWhvKzA3taWKbTSPKI1JkhTeN07DpPQwEIWacSacDXE8OIEodWPq0irXEdWqOsolZ9Im88Uz20qGqkgV2k6rKbiGMUaX1On/PSFTOAVsuIW/wBsFfzH0mxmd4X2dIZXqtqpzBF2uNRdufhNFN4sZCEITTIhCEAhCEAnNuN18+LxB90hB/hGX6gzpM5bjFtWrt79aofLO1py8vTeCFitTINajLBlvGzTnF1N4KmRtLEKbXjeHS0l0tjEgn8Nplh/L85ZLw++7t8v4Su4dVtLqlWm4ygvwhuTn5RpuFVPfPyl5Ta8dy6R6m2ZPDKnvn5fwiW4Y/vGaAnWeOI0bZt+FP75HnGxwlr61H/aP8Zo/Rz30UnqeylpYBhs7+bGSa9F1X1Sc3LXTzlilK0WovNSG1UKFR/bbyGgjGLwC2taXuW0rsTvLpNtTgquamjdVBPjbWPSu4BUvSA91mHzv9CJYzrHOiEISoIQhAIQhAJyzEtd2P8Aab6mdSM5TOXk+OmDzLHVpzy09DTk2cyT1dLxpq0batAn0KlpY0MTKOk0l0qkqLuliZZ0MQCJla2LVBmcgDqT/u8gN2spLoM7ctBYfMiXaNdQxtOrc0nDWte3K+2/gZIBnO+y/HVoZw4Yhsvs62K37x1mtwfGqVQ2V9fdOh8r7+UsRbF4ktGC8SGlVJBiqW8YUx9DpCPXldiBvLFzIFbnCrHs3U9tfusPmD9BLuZns/UtWt1Uj6H8jNNOmPTGXYhCE0yIQhAIQhARXqZVZjyBPwF5y22gnSeMG2Hrf3T/AITOb09py8jpg9G0bae3nhnJs008SPAXgacoKRi6+ICKWbYf7t4xkCxkHtHWuqL1ux8rAfUwlUuNxjVGLMfAcgOgkUNPCNQBzNvjN1gsGlMWVRoN7XJ7yYZY6m8fFWWfY5QWq3AIyruLjc9YjtHglpVAU0VwTYbAje3dqIF32Z46zEUqhvf2GO9/dP5GaUNOW06pUhl0IIIPeNROlUKmZVa3tAN8ReahEtXkim0hoY+hlU+5kSvtHiZGrtATwhv6QnifwsJsJjeFf9xT8T+EzZTpixkIQhNMiEIQCEIQIfGEvQqgbmm/4TOa0mnVWHWclB9Y225eHKcvJ8dMDl55PKZg05Ni8UrxETeUPZ7yj7SH1k+6R8/5y1zSDxugXp3G6a+Knf8AI+UJWZZ9Qehv8J0DB4kVEDKbhh8+njOfmSMHjHpG6MV6jkfEbQztf9jH9aoOdlPwJ/iJoeI8LSvlDFhlJtltzt1v0ExfBeJehqFyCQwIIGm5BuBtym14fxelU9lxf3W9U/A7ywJw3Zygu6lj/aJPyFgfhLhRARYM0pIkikYwYBoEh2kWsY4XjNRoDeFP66l/eJ+ITcTC4U/rqX94n4hN1OmLGQhCE0yIQhAIQhAicWr5KNVuiNbxtp87TltTQ+Q+k6P2qP8ARan+H8aznFQa3nHydumHT0RxogRQmGyCZ4DPWiIDhSeZIpDHBCKjG8BD607K3NT7J8OkpcTgKlP20IHXdf2hpNqskI8qac9QR5Ull2cwiVGdXF7LcWNra25GOcY4b6Egg3Rtr7gjkZES+zvGGRhTqElDoCfsHl5fSbLNOZib/g1bPRRjuRY+IOUn5TUInxLNPbxDSqLxt4HSJZoU3Qa1RD0dT+8Jv5zw+0v3h9Z0ObxYyEIQm2BCEIBCEIFD20q2w9vedV+rf5Zg+U2Xb0n0VLp6TXxym35zGnTScM+3XDp5eF4mFOZaKJibz0iIIgKFpluK13TEPlYrtsSPsiaYTPdpcOQ4fkwsfvD+VvhCUvh3GqudFZrqWANwL2JtvNehnN1aazhvaFCoFU5WHPUqe/TYyoZ7Ij9bU+7/AJhLTtU36lf7wfhaUvZnGJSZy5tcADQm+vdPOOcU9MwCiyLtfck7kwnxGVpueyw/oyeLfiMwtFSbAak6Ad5nSOH4f0dNE91QCe/n87xCJF4lo4BALNKjtGGk5lkSsLQqOzag94+s6JObVzpOkLsJvFjJ7CEJtgQhCAQhCBm+3g/o6d1VfwPMQ2s3Pbv/ALW/Sov5j85haRvOOfbrh0Ree25xxki1pXmGjbRBkn0E89FAimNYrDiohRtj8Qeok1qUZZYGRxnDXpnUXXkw1H8vOR1m4pNE4rBUijM1NdFJvax0B5iGdMjStJVCiWNlBY9ALn5Sx7KYNHFQuoa2UC/mT+U1uFpKosqhR0At9JU0hdneAZCKlT2vsruF7z1P0mnRBI1Ix0PNKeIEbJgXjbNCk1HkOsZIqGRahlDnD8Aa1QINt2PRQRfz1+c3kw3CcX6OqpO17N4HT5b+U3M3ixmIQhNMCEIQCEIQKztNhhUwtVT7uYeKesPpbznLqJI0nS+1tYLhagLZS9lHU3IuB5XnO3p3E4+Tt1w6Po1xPFOvhI9N7SQmomGzwqTxmjTGJzQhZaJLXiWaJJhHtoupTzoyk2zAi46EWiFj9OUJ4TgRRUqCTc3132A/KWlJpESP0zKJ9J48KsiIYsNKJDPG2MaLwvA8dpFN9/hJeS8RWp6SiuL6zovDauelTbqik+NtfnOevRN5tey9W9BRzUlT8bj5ERh2mfS2hCE6uQhCEAjGNxS00LtsPmeQEfmM7cYs+kSnewCZ/Mlh/l+ZkyuouM3VVx3HPWa5N7bAeyvh/GV1AaRaNF6AXnn+uxtqQjY0MWlSKJEBD6xuLZ43KC0AIWnoEIUsfSMARwGUPC8dR5HV44rQJ9N4uMUGkgGUJKGO0lgDFIekqPWe08Mc9GIkwqPWYCXPZPEa1FYgE5Sq36Xv57aSrK2BY+UhMMosJJeSzcdGhMpwLjxAy1SWXk25Hj1E1NOoGAKkEHYjadZduVmioQhKivxPGKSaXub2069LzB9qceK1XPbZQo56Ak/UmXvGuDsmYorOpNwFGYi/Ije3fMpiBrZtD0Oh+BnHK3qu2MncN4eryMW8YIjyG4sZmNC0CIm0UJUeWnlouFoQieiKtPbQPIq8IQPQZ6GibQtKH6dSPJiZEE8ywLmlrJSm0qKOKIFov9MMqLNnjeeVxxUDVNoVY1nFhrIGIe+0ZWtrdj5cpIWk7+zTdvuox+ghDVFbCXHBuKtSNjqh3HTvHfI9Lg2IbakR3sVX5E3+UsqHZmofbdV8LsfymtVNxpUxCkAhhYi415GErl7P0wBq/wAf5QmuWOFtEVaKsLMoYdGAI+BnkJUV2J7PYZhrRUfcun4CJjOJYNEZgosB3k/UwhM5RrGqGtWIO/0iKVdid+fdCExG62vAeDUaoJdSf8Tj6ES6HZbC/wDjP/sq/wCqEJ01HPdLXs1hR/VfFnP1aeN2Ywp/qvg9QfRoQjUN01U7K4W3/wCZ/wDZV/1yFV7P4cbIf26n+qEI1DdV+J4VSXZf3m/jKx8OoOg+ZhCZsalRa622kV3N94QkaWODoK24v5mXOH4ZSO6/vN/GEJZGbVthOA0Dun7z/wCqWFPgdBdqYP3iW/ETCE1pm2plHDInsIq/dUD6R2EJUEIQgEIQgf/Z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onstantia" pitchFamily="18" charset="0"/>
            </a:endParaRPr>
          </a:p>
        </p:txBody>
      </p:sp>
      <p:sp>
        <p:nvSpPr>
          <p:cNvPr id="38922" name="AutoShape 6" descr="data:image/jpeg;base64,/9j/4AAQSkZJRgABAQAAAQABAAD/2wCEAAkGBxQTEhQUEhQWFBUVFRcVFBQUGBcVFBcUFRUXFhgVFxQYHSggGBolHRcUITEhJSkrLi4uFx8zODMsNygtLiwBCgoKDg0OGBAQGCwcHCQsLCwsLCwsLCwsLCwsLCwsLCwsLCwsLCwsLCwsLCwsLCwsLCwsLCwtLCwsLCwtLCwsLP/AABEIAQMAwgMBIgACEQEDEQH/xAAbAAABBQEBAAAAAAAAAAAAAAAAAgMEBQYHAf/EAEQQAAIBAgQDBAcEBgkEAwAAAAECAAMRBBIhMQVBUQZhcYETIjJSkaGxQnKywRQjkqLR4SRDYnOCwtLw8RU0U5MHFjP/xAAYAQEBAQEBAAAAAAAAAAAAAAAAAQIDBP/EAB8RAQEAAgIDAAMAAAAAAAAAAAABAhEhMQMSQRNRYf/aAAwDAQACEQMRAD8A7jCEIBCEIBCJdwBcmwG5MzeO7W00rpT5Hc29W/IMx2Jvp5XmcspO1k200JFr40LSNQesNNL23IHlvK7/AOwD3P3v5Rc8Yaq7hMxQ7WLUYZLZftKT6/iL22nvFuNM6FaQtfcsbeWnL6zN8uOtxfWo3azj5saNCxY765b9RfpofG3S5jnZDtQKyqlS4ewsW3NxcXPO/I8/HfNtw6q62sCT7RB0YjZrkXU+HQDwkYfs3UKoWqBHX7QF9PdKiwI8555ln7bdNY606PEu4AJJAAFyToABzJmUqdqBhVZcQc2X2HuBfTQOTse/X47867Wdtq2JORLqt9FXpf2sp1Y97adAJ2vmnztiYOjUu2tN8ZToJ7DXTOedQi6+F7WHW/hNZOE4zgmIw5RvbVTmWqumVhqC43BvYcxpvedq4RjhXoU6q7VEDeBI1HkbjyjxZ22zLtc5NSxMhCNYjELTXM7BV0F2NhrpvOzmdhPAZ7AIQhAIQhAIQhAIQhAImq9gTa9gTYbm3IQqXsctr2Nr7X5X7py3Hdva+coLhgcrBEUAN0u5NjM5ZaamO0jjXampiGKULne2W242A6DX2zt3RnAYWlmy1bOzZjlPrU1vqdW9rpm25C2t6BsfUuSKBudyWA69Aep+Jkatjq/JKa+JJ+lp5rt09W+TH5FajnDKwGXXMRlN8p79NDz56zMYtnDNmqH1mbKoY6LfYja1rad8i4JKuQE3zMASVGUZSdgzH3det5XYlSmZ2ILKjDQltSSRqe4IPKZrN1tA/SKrYhhScAX2b1lAUAXA7+62pmjw/HK9L29R7ygVB8CMw+cymAuquxtuFU3tfQOxuetwPKX+Cq3UXPrADNpbWwO3nLeCLmn2jrMQVqBluM1gpt1uAAfLeWS8SZ9yzaHnkS9iNDYc7WuDp0mWqYdGNyLN7ynK3xEdpelT2WFQdG9V/wBoCx+EY3SWFdtHApA1BlV39R6ey1AMwB6EgNrKHszT9JiqNO1lLgkDUsFU1PWbmCBLvj3ElxVH9GrAUnLK6kj0dyhHMeq2lxoee0R2W4U9GvVrOAFSj+rNwQXyKg7/AHhr1i9tS6jV0ce5LA2canLoCFOoAPPQ8+h1lp2f7QUaNNktZFJbKPaQnUrk6E7W5nSZetjBQosVf0gAAVxbW+rG47iPhKfs3imqLUxFQD1D+rU6Fqh231yg6+QnS3XMc8ZtrcX2jdqno6gLHdgmmQls4Rcu5X1Neo7pB7WYjEVaAyP6WmtRqtx7YOW2VlA9kXbl9rUWEfwWRNAQxBuzixa5JYtfUMpN+8Xt3xjGcSpU2DU3s/2gozB/vIvPv0nLddtRoewuPZKQSpVWpTIBpsNchtrTvrdeh5beGzRgRcEEHYjUTjA4whc1MPSbO2hCsQp6saaE38f+ZM4LxWuKz+mugQJUQEWUDMQW532/4nfHOyOVjrkJWcP4urqCxAJ5j2T58vOWQM6y7ZewhCUEIQgEIQgE4322w/osZWQF1FS1VQoUhmYc7gkWIGxG07E7gAkkADcnQDznKf8A5YxlJ2p1KThmRWpuVJFlJBWx8ek5+TpvC8qAY8ZinRc99LFTsb/CeYtT6Mt1OVb82sWt8FMp8Nh2xBpinezKVckkZADcZiPh3275pOIYShlVa+Isi7IgAvpbXRiT/Ezz3W3S3hMxWLC0qeXQMgPgLTPcSVmRFQXLHM29gOh+XwljUxdMqlOij1FQEBnFtze2o1+EbNGq27BB0Xf4zO+WFbSwTCmquVpqAb6n7W40IFtx4AeMdw9WkFIRgQpuSNLZjp5cr90VxHAFEz01zsLFgwLkrsbC9+d/KU4Iw7I5XJfRlN7vTPter3b+Q6zXaL4VdjuOR5fGI4njlFElWFycujWJ19YA8ja88wlFPXGtwvIgKxNyHy2ttbbvlbj6LFqam4W1mewYa6tcHawG8knIa4kpyKjAkqpsGJJzVWGRC45gAG3hobWmhw3E6WGUYckAqFJuQoJvm0O+jXmf4SrVMSllznWplFixP9WvkLHWXXFux1WnQavWb0tXNnqKo9lSdlO5y9el+mu7+iPKvaaivsnMeQprfUnq1tz0Bnn/AFhr+uPRs2wsarDYDNYZVNyNNTqNpV4zGnD01sqqxH2VCkd+nO3P6SR2Tx6VHCVD6Oo5/VsbtSJvojKT6rG+jDwtreTUVL/RKtQXNU1h0GnnlvYeFjtJNKiqCxo5nsVu3rXAsRanpcetrp9dLx8DSZyGIpuvMEB9ug1Gtx5ctLysPhKw9m9Rf7SFD+1z+EbyThHwVBh6xawucqAFQBqACNARsfZB+kTWKmqwY2U0gGI3ALtqNJYV3CD9YyJy9Z0GvTeUQx9NqrsGSooULlDjUhmJW42Ook9q1o//ANNr0rPRYMmX1fRnKT99CSrDvGu+nTVdh62IrFnf1KaHKLZlzuNGGU8gdL9RaJ4Dwr0iqqG1Mas4N7km5Ck7nXymyoUVRQqiygWAHSdvHLZus5cXguEITswIQhAJT9qOPLhKOcjMzHLTW9rt39wlxKPjXZ4YqtTaq36umuiDcux1N+QsF799pnLeuO1mvrEPxPEYlSzgmylyCLqoAuctMaAD3j5yrq8DWpS0IDMu/LUdBOtHh1JaL01UIjIym3QqQSTudOs53gGui+FvhOFwuN5u3WWXpTcLpegw/wCj1FKG5zVKBBLXN7+sBa40sNhpeWHD+HIQbejrnXLm9WoAeWR9Gtrrcbz3FJcyvrC20zYtkXVPB0QcrjITsGBS57jex57ExVTgBPsVNOQZb/MESrw3GKqjK1qi81fXTx3llhMfSPsO2Hb3W9akfI6AeGWZ1E1SKnCSmhYaDMzWyqB5mZXtNw8NlDC5GVwNvVJINyOoB25qPPdYrGFFJrICND6RAXTQ3BZQMwtvsR3zIVKy18SRTa4qNmUncXPtf4RqB0AGl5Zj9ZqHwnhdcoCKZIUtTU3X1qYPqnU8tRJnFeF4ioi0qdEhnOVnOiqp3LNy0uNOs1RNrBRZV0UdwFhHVY981Mfq6ROC8FTA02NJGr13F2qWvtso6KOQ1J53nmGpVVdqtQXSrZKgb2+gYLb2QSRboSZbUWMnJVM16ppyrjHZDFVsQ7BAEU2R6jBQR1y6t8pXVOzORrVavkmnw3J+E7Rn7hFCpJ6f0YvB9q1RNKJq1lWzVW9XMFsoLE+sWsR4yBiuOYrEWvmVW2SmpJ6a93jedIVx0i79016I5y3Z1moDMjOc5JuhvlK3Hq26/SN9mMI61mJw9RUXKEzUyDf1szWIta2WdGapI9ZjJ+ONSr7hVamUtTGULutgCCdbkDrqbyZMrwKsRiAOTBgfIX/Kaqd5050QhCVBCEIBCEICKtMMpU7EEHwItOXcNTLdT9lmHwJnVJynCVMxqP7zu3xYzj5e46YfQwuYxVpyUo0iGE5uiA1CR6uFJloEkjD0xeTQhcLWomisQOm4+HKWNLhqek9LlUPYi4Fib23GxPfvLbD4dbRdSnLMU2irTGu0cpU44U1sI+adppkhFF5JprIwWPUnlEoJFeiiUaSEMqGAkWBFOsBKGnWRawkmsZErGArs6l8Rf3UY/EgfmZq5l+zB/XP9z/MJqJvHpnLsQhCaZEIQgEIQgRuJVSlGqy7rTdh4hSROZ4anlS3+9Z1UiYPtYiU66pTQC6ZmtoLkkCw2G3znLyT66YX4qwIho3XxQU63iVxaH7Q89PrOLoWTFUzC09tKi5wbaSWhvKzA3taWKbTSPKI1JkhTeN07DpPQwEIWacSacDXE8OIEodWPq0irXEdWqOsolZ9Im88Uz20qGqkgV2k6rKbiGMUaX1On/PSFTOAVsuIW/wBsFfzH0mxmd4X2dIZXqtqpzBF2uNRdufhNFN4sZCEITTIhCEAhCEAnNuN18+LxB90hB/hGX6gzpM5bjFtWrt79aofLO1py8vTeCFitTINajLBlvGzTnF1N4KmRtLEKbXjeHS0l0tjEgn8Nplh/L85ZLw++7t8v4Su4dVtLqlWm4ygvwhuTn5RpuFVPfPyl5Ta8dy6R6m2ZPDKnvn5fwiW4Y/vGaAnWeOI0bZt+FP75HnGxwlr61H/aP8Zo/Rz30UnqeylpYBhs7+bGSa9F1X1Sc3LXTzlilK0WovNSG1UKFR/bbyGgjGLwC2taXuW0rsTvLpNtTgquamjdVBPjbWPSu4BUvSA91mHzv9CJYzrHOiEISoIQhAIQhAJyzEtd2P8Aab6mdSM5TOXk+OmDzLHVpzy09DTk2cyT1dLxpq0batAn0KlpY0MTKOk0l0qkqLuliZZ0MQCJla2LVBmcgDqT/u8gN2spLoM7ctBYfMiXaNdQxtOrc0nDWte3K+2/gZIBnO+y/HVoZw4Yhsvs62K37x1mtwfGqVQ2V9fdOh8r7+UsRbF4ktGC8SGlVJBiqW8YUx9DpCPXldiBvLFzIFbnCrHs3U9tfusPmD9BLuZns/UtWt1Uj6H8jNNOmPTGXYhCE0yIQhAIQhARXqZVZjyBPwF5y22gnSeMG2Hrf3T/AITOb09py8jpg9G0bae3nhnJs008SPAXgacoKRi6+ICKWbYf7t4xkCxkHtHWuqL1ux8rAfUwlUuNxjVGLMfAcgOgkUNPCNQBzNvjN1gsGlMWVRoN7XJ7yYZY6m8fFWWfY5QWq3AIyruLjc9YjtHglpVAU0VwTYbAje3dqIF32Z46zEUqhvf2GO9/dP5GaUNOW06pUhl0IIIPeNROlUKmZVa3tAN8ReahEtXkim0hoY+hlU+5kSvtHiZGrtATwhv6QnifwsJsJjeFf9xT8T+EzZTpixkIQhNMiEIQCEIQIfGEvQqgbmm/4TOa0mnVWHWclB9Y225eHKcvJ8dMDl55PKZg05Ni8UrxETeUPZ7yj7SH1k+6R8/5y1zSDxugXp3G6a+Knf8AI+UJWZZ9Qehv8J0DB4kVEDKbhh8+njOfmSMHjHpG6MV6jkfEbQztf9jH9aoOdlPwJ/iJoeI8LSvlDFhlJtltzt1v0ExfBeJehqFyCQwIIGm5BuBtym14fxelU9lxf3W9U/A7ywJw3Zygu6lj/aJPyFgfhLhRARYM0pIkikYwYBoEh2kWsY4XjNRoDeFP66l/eJ+ITcTC4U/rqX94n4hN1OmLGQhCE0yIQhAIQhAicWr5KNVuiNbxtp87TltTQ+Q+k6P2qP8ARan+H8aznFQa3nHydumHT0RxogRQmGyCZ4DPWiIDhSeZIpDHBCKjG8BD607K3NT7J8OkpcTgKlP20IHXdf2hpNqskI8qac9QR5Ull2cwiVGdXF7LcWNra25GOcY4b6Egg3Rtr7gjkZES+zvGGRhTqElDoCfsHl5fSbLNOZib/g1bPRRjuRY+IOUn5TUInxLNPbxDSqLxt4HSJZoU3Qa1RD0dT+8Jv5zw+0v3h9Z0ObxYyEIQm2BCEIBCEIFD20q2w9vedV+rf5Zg+U2Xb0n0VLp6TXxym35zGnTScM+3XDp5eF4mFOZaKJibz0iIIgKFpluK13TEPlYrtsSPsiaYTPdpcOQ4fkwsfvD+VvhCUvh3GqudFZrqWANwL2JtvNehnN1aazhvaFCoFU5WHPUqe/TYyoZ7Ij9bU+7/AJhLTtU36lf7wfhaUvZnGJSZy5tcADQm+vdPOOcU9MwCiyLtfck7kwnxGVpueyw/oyeLfiMwtFSbAak6Ad5nSOH4f0dNE91QCe/n87xCJF4lo4BALNKjtGGk5lkSsLQqOzag94+s6JObVzpOkLsJvFjJ7CEJtgQhCAQhCBm+3g/o6d1VfwPMQ2s3Pbv/ALW/Sov5j85haRvOOfbrh0Ree25xxki1pXmGjbRBkn0E89FAimNYrDiohRtj8Qeok1qUZZYGRxnDXpnUXXkw1H8vOR1m4pNE4rBUijM1NdFJvax0B5iGdMjStJVCiWNlBY9ALn5Sx7KYNHFQuoa2UC/mT+U1uFpKosqhR0At9JU0hdneAZCKlT2vsruF7z1P0mnRBI1Ix0PNKeIEbJgXjbNCk1HkOsZIqGRahlDnD8Aa1QINt2PRQRfz1+c3kw3CcX6OqpO17N4HT5b+U3M3ixmIQhNMCEIQCEIQKztNhhUwtVT7uYeKesPpbznLqJI0nS+1tYLhagLZS9lHU3IuB5XnO3p3E4+Tt1w6Po1xPFOvhI9N7SQmomGzwqTxmjTGJzQhZaJLXiWaJJhHtoupTzoyk2zAi46EWiFj9OUJ4TgRRUqCTc3132A/KWlJpESP0zKJ9J48KsiIYsNKJDPG2MaLwvA8dpFN9/hJeS8RWp6SiuL6zovDauelTbqik+NtfnOevRN5tey9W9BRzUlT8bj5ERh2mfS2hCE6uQhCEAjGNxS00LtsPmeQEfmM7cYs+kSnewCZ/Mlh/l+ZkyuouM3VVx3HPWa5N7bAeyvh/GV1AaRaNF6AXnn+uxtqQjY0MWlSKJEBD6xuLZ43KC0AIWnoEIUsfSMARwGUPC8dR5HV44rQJ9N4uMUGkgGUJKGO0lgDFIekqPWe08Mc9GIkwqPWYCXPZPEa1FYgE5Sq36Xv57aSrK2BY+UhMMosJJeSzcdGhMpwLjxAy1SWXk25Hj1E1NOoGAKkEHYjadZduVmioQhKivxPGKSaXub2069LzB9qceK1XPbZQo56Ak/UmXvGuDsmYorOpNwFGYi/Ije3fMpiBrZtD0Oh+BnHK3qu2MncN4eryMW8YIjyG4sZmNC0CIm0UJUeWnlouFoQieiKtPbQPIq8IQPQZ6GibQtKH6dSPJiZEE8ywLmlrJSm0qKOKIFov9MMqLNnjeeVxxUDVNoVY1nFhrIGIe+0ZWtrdj5cpIWk7+zTdvuox+ghDVFbCXHBuKtSNjqh3HTvHfI9Lg2IbakR3sVX5E3+UsqHZmofbdV8LsfymtVNxpUxCkAhhYi415GErl7P0wBq/wAf5QmuWOFtEVaKsLMoYdGAI+BnkJUV2J7PYZhrRUfcun4CJjOJYNEZgosB3k/UwhM5RrGqGtWIO/0iKVdid+fdCExG62vAeDUaoJdSf8Tj6ES6HZbC/wDjP/sq/wCqEJ01HPdLXs1hR/VfFnP1aeN2Ywp/qvg9QfRoQjUN01U7K4W3/wCZ/wDZV/1yFV7P4cbIf26n+qEI1DdV+J4VSXZf3m/jKx8OoOg+ZhCZsalRa622kV3N94QkaWODoK24v5mXOH4ZSO6/vN/GEJZGbVthOA0Dun7z/wCqWFPgdBdqYP3iW/ETCE1pm2plHDInsIq/dUD6R2EJUEIQgEIQgf/Z"/>
          <p:cNvSpPr>
            <a:spLocks noChangeAspect="1" noChangeArrowheads="1"/>
          </p:cNvSpPr>
          <p:nvPr/>
        </p:nvSpPr>
        <p:spPr bwMode="auto">
          <a:xfrm>
            <a:off x="460375" y="1603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onstantia" pitchFamily="18" charset="0"/>
            </a:endParaRPr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115616" y="0"/>
            <a:ext cx="742952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2700" marR="5080" algn="ctr">
              <a:lnSpc>
                <a:spcPct val="100299"/>
              </a:lnSpc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Сведения об изменении расходов по муниципальным программам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latin typeface="Constantia" pitchFamily="18" charset="0"/>
            </a:endParaRPr>
          </a:p>
        </p:txBody>
      </p:sp>
      <p:graphicFrame>
        <p:nvGraphicFramePr>
          <p:cNvPr id="11" name="object 8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185801834"/>
              </p:ext>
            </p:extLst>
          </p:nvPr>
        </p:nvGraphicFramePr>
        <p:xfrm>
          <a:off x="0" y="1302108"/>
          <a:ext cx="9144000" cy="420652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572000"/>
                <a:gridCol w="936104"/>
                <a:gridCol w="792088"/>
                <a:gridCol w="864096"/>
                <a:gridCol w="1008112"/>
                <a:gridCol w="971600"/>
              </a:tblGrid>
              <a:tr h="1269636">
                <a:tc>
                  <a:txBody>
                    <a:bodyPr/>
                    <a:lstStyle/>
                    <a:p>
                      <a:pPr marL="95250" marR="89535" indent="336550">
                        <a:lnSpc>
                          <a:spcPct val="107800"/>
                        </a:lnSpc>
                        <a:spcBef>
                          <a:spcPts val="409"/>
                        </a:spcBef>
                      </a:pPr>
                      <a:r>
                        <a:rPr lang="ru-RU" sz="1200" b="1" spc="-5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Наименования  муниципальных 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программ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2017 год уточнения  бюджета №2 </a:t>
                      </a:r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ru-RU" sz="11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РСД </a:t>
                      </a:r>
                      <a:r>
                        <a:rPr lang="ru-RU" sz="11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№57/8 от 21.06.2017)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2017 год уточнения бюджета №3 </a:t>
                      </a:r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ru-RU" sz="11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РСД </a:t>
                      </a:r>
                      <a:r>
                        <a:rPr lang="ru-RU" sz="11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№116/11 от 13.09.2017)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Отклонения уточнения №3 от уточнения №2 бюджета 2017 </a:t>
                      </a:r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года</a:t>
                      </a:r>
                      <a:endParaRPr lang="ru-RU" sz="1100" b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2018 </a:t>
                      </a:r>
                      <a:r>
                        <a:rPr lang="ru-RU" sz="1100" b="1" spc="-5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года </a:t>
                      </a: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первоначальный принятый бюджет (РСД № 167/26 от 08.12.2016 )</a:t>
                      </a: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2019 </a:t>
                      </a:r>
                      <a:r>
                        <a:rPr lang="ru-RU" sz="1100" b="1" spc="-5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года </a:t>
                      </a: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первоначальный принятый бюджет (РСД № 167/26 от 08.12.2016 )</a:t>
                      </a: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362914">
                <a:tc>
                  <a:txBody>
                    <a:bodyPr/>
                    <a:lstStyle/>
                    <a:p>
                      <a:pPr marL="61594">
                        <a:lnSpc>
                          <a:spcPts val="1000"/>
                        </a:lnSpc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"Управление земельными ресурсами и землеустройство Люберецкого муниципального района  Московской области"</a:t>
                      </a:r>
                      <a:endParaRPr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8,9</a:t>
                      </a:r>
                      <a:endParaRPr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8F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8,9</a:t>
                      </a:r>
                      <a:endParaRPr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8F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8F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4,5</a:t>
                      </a:r>
                      <a:endParaRPr sz="120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8F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4,5</a:t>
                      </a:r>
                      <a:endParaRPr sz="120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8FC"/>
                    </a:solidFill>
                  </a:tcPr>
                </a:tc>
              </a:tr>
              <a:tr h="339753">
                <a:tc>
                  <a:txBody>
                    <a:bodyPr/>
                    <a:lstStyle/>
                    <a:p>
                      <a:pPr marL="61594">
                        <a:lnSpc>
                          <a:spcPts val="1000"/>
                        </a:lnSpc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"Развитие архивного дела Люберецкого муниципального района Московской области "</a:t>
                      </a:r>
                      <a:endParaRPr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2,8</a:t>
                      </a:r>
                      <a:endParaRPr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8F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3,4</a:t>
                      </a:r>
                      <a:endParaRPr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8F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0,6</a:t>
                      </a:r>
                      <a:endParaRPr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8F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2,8</a:t>
                      </a:r>
                      <a:endParaRPr sz="120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8F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2,8</a:t>
                      </a:r>
                      <a:endParaRPr sz="120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8FC"/>
                    </a:solidFill>
                  </a:tcPr>
                </a:tc>
              </a:tr>
              <a:tr h="352943">
                <a:tc>
                  <a:txBody>
                    <a:bodyPr/>
                    <a:lstStyle/>
                    <a:p>
                      <a:pPr marL="61594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"Содержание и развитие жилищно-коммунального хозяйства Люберецкого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муниципального района Московской области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"</a:t>
                      </a:r>
                      <a:endParaRPr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42,1</a:t>
                      </a:r>
                      <a:endParaRPr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8F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44,1</a:t>
                      </a:r>
                      <a:endParaRPr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8F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2,0</a:t>
                      </a:r>
                      <a:endParaRPr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8F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8F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8FC"/>
                    </a:solidFill>
                  </a:tcPr>
                </a:tc>
              </a:tr>
              <a:tr h="428628">
                <a:tc>
                  <a:txBody>
                    <a:bodyPr/>
                    <a:lstStyle/>
                    <a:p>
                      <a:pPr marL="61594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"Содержание и ремонт дорог на территории Люберецкого муниципального района Московской области"</a:t>
                      </a:r>
                      <a:endParaRPr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232,2</a:t>
                      </a:r>
                      <a:endParaRPr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8F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261,6</a:t>
                      </a:r>
                      <a:endParaRPr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8F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29,4</a:t>
                      </a:r>
                      <a:endParaRPr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8F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157,3</a:t>
                      </a:r>
                      <a:endParaRPr sz="120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8F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157,3</a:t>
                      </a:r>
                      <a:endParaRPr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8FC"/>
                    </a:solidFill>
                  </a:tcPr>
                </a:tc>
              </a:tr>
              <a:tr h="344373">
                <a:tc>
                  <a:txBody>
                    <a:bodyPr/>
                    <a:lstStyle/>
                    <a:p>
                      <a:pPr marL="61594">
                        <a:lnSpc>
                          <a:spcPts val="1000"/>
                        </a:lnSpc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"Оздоровление населения и улучшение демографической ситуации в Люберецком муниципальном районе Московской области "</a:t>
                      </a:r>
                      <a:endParaRPr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9"/>
                        </a:spcBef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65,4</a:t>
                      </a:r>
                      <a:endParaRPr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8F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9"/>
                        </a:spcBef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65,4</a:t>
                      </a:r>
                      <a:endParaRPr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8F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9"/>
                        </a:spcBef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8F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9"/>
                        </a:spcBef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68,5</a:t>
                      </a:r>
                      <a:endParaRPr sz="120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8F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9"/>
                        </a:spcBef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71,5</a:t>
                      </a:r>
                      <a:endParaRPr sz="120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8FC"/>
                    </a:solidFill>
                  </a:tcPr>
                </a:tc>
              </a:tr>
              <a:tr h="301324">
                <a:tc>
                  <a:txBody>
                    <a:bodyPr/>
                    <a:lstStyle/>
                    <a:p>
                      <a:pPr marL="61594">
                        <a:lnSpc>
                          <a:spcPts val="1005"/>
                        </a:lnSpc>
                      </a:pPr>
                      <a:r>
                        <a:rPr sz="1200" b="1" spc="-5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Итого </a:t>
                      </a:r>
                      <a:r>
                        <a:rPr sz="1200" b="1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</a:t>
                      </a:r>
                      <a:r>
                        <a:rPr sz="1200" b="1" spc="-15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spc="-5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муниципальным </a:t>
                      </a:r>
                      <a:r>
                        <a:rPr sz="12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программам</a:t>
                      </a:r>
                      <a:r>
                        <a:rPr sz="12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: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C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5"/>
                        </a:spcBef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6 747,1</a:t>
                      </a:r>
                      <a:endParaRPr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C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5"/>
                        </a:spcBef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7002,4</a:t>
                      </a:r>
                      <a:endParaRPr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C5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505"/>
                        </a:spcBef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255,3</a:t>
                      </a:r>
                      <a:endParaRPr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C5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505"/>
                        </a:spcBef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6 266</a:t>
                      </a:r>
                      <a:endParaRPr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C5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505"/>
                        </a:spcBef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6 198</a:t>
                      </a:r>
                      <a:endParaRPr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C5"/>
                    </a:solidFill>
                  </a:tcPr>
                </a:tc>
              </a:tr>
              <a:tr h="286140">
                <a:tc>
                  <a:txBody>
                    <a:bodyPr/>
                    <a:lstStyle/>
                    <a:p>
                      <a:pPr marL="61594" marR="0" indent="0" algn="l" defTabSz="914400" rtl="0" eaLnBrk="1" fontAlgn="auto" latinLnBrk="0" hangingPunct="1">
                        <a:lnSpc>
                          <a:spcPts val="100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spc="-5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Непрограммные</a:t>
                      </a:r>
                      <a:r>
                        <a:rPr lang="ru-RU" sz="1200" spc="-3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spc="-5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расходы</a:t>
                      </a:r>
                      <a:endParaRPr lang="ru-RU" sz="12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61594">
                        <a:lnSpc>
                          <a:spcPts val="1005"/>
                        </a:lnSpc>
                      </a:pPr>
                      <a:endParaRPr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C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5"/>
                        </a:spcBef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196,3</a:t>
                      </a:r>
                      <a:endParaRPr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C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5"/>
                        </a:spcBef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165,4</a:t>
                      </a:r>
                      <a:endParaRPr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C5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505"/>
                        </a:spcBef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-30,9</a:t>
                      </a:r>
                      <a:endParaRPr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C5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505"/>
                        </a:spcBef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57</a:t>
                      </a:r>
                      <a:endParaRPr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C5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505"/>
                        </a:spcBef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54</a:t>
                      </a:r>
                      <a:endParaRPr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C5"/>
                    </a:solidFill>
                  </a:tcPr>
                </a:tc>
              </a:tr>
              <a:tr h="456747">
                <a:tc>
                  <a:txBody>
                    <a:bodyPr/>
                    <a:lstStyle/>
                    <a:p>
                      <a:pPr marL="61594">
                        <a:lnSpc>
                          <a:spcPts val="994"/>
                        </a:lnSpc>
                      </a:pPr>
                      <a:endParaRPr lang="ru-RU" sz="12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61594">
                        <a:lnSpc>
                          <a:spcPts val="994"/>
                        </a:lnSpc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Всего </a:t>
                      </a:r>
                      <a:r>
                        <a:rPr lang="ru-RU" sz="1200" b="1" spc="-5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расходы 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бюджета</a:t>
                      </a:r>
                      <a:r>
                        <a:rPr lang="ru-RU" sz="1200" b="1" spc="-4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spc="-5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района без 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учета </a:t>
                      </a:r>
                      <a:r>
                        <a:rPr lang="ru-RU" sz="1200" b="1" spc="-5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условно  утвержденных</a:t>
                      </a:r>
                      <a:r>
                        <a:rPr lang="ru-RU" sz="1200" b="1" spc="-5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spc="-5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расходов</a:t>
                      </a:r>
                      <a:endParaRPr lang="ru-RU" sz="12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61594">
                        <a:lnSpc>
                          <a:spcPts val="1005"/>
                        </a:lnSpc>
                      </a:pPr>
                      <a:endParaRPr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C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5"/>
                        </a:spcBef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6 943,4</a:t>
                      </a:r>
                      <a:endParaRPr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C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5"/>
                        </a:spcBef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7167,8</a:t>
                      </a:r>
                      <a:endParaRPr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C5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505"/>
                        </a:spcBef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224,4</a:t>
                      </a:r>
                      <a:endParaRPr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C5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505"/>
                        </a:spcBef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6 323</a:t>
                      </a:r>
                      <a:endParaRPr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C5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505"/>
                        </a:spcBef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6 252</a:t>
                      </a:r>
                      <a:endParaRPr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C5"/>
                    </a:solidFill>
                  </a:tcPr>
                </a:tc>
              </a:tr>
            </a:tbl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7643801" y="980728"/>
            <a:ext cx="1500199" cy="1428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b="1" dirty="0" smtClean="0">
                <a:solidFill>
                  <a:schemeClr val="tx1"/>
                </a:solidFill>
                <a:latin typeface="Constantia" pitchFamily="18" charset="0"/>
              </a:rPr>
              <a:t>млн.рублей</a:t>
            </a:r>
            <a:endParaRPr lang="ru-RU" sz="1500" b="1" dirty="0">
              <a:solidFill>
                <a:schemeClr val="tx1"/>
              </a:solidFill>
              <a:latin typeface="Constantia" pitchFamily="18" charset="0"/>
            </a:endParaRP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7010400" y="6569968"/>
            <a:ext cx="2133600" cy="288032"/>
          </a:xfrm>
        </p:spPr>
        <p:txBody>
          <a:bodyPr/>
          <a:lstStyle/>
          <a:p>
            <a:pPr>
              <a:defRPr/>
            </a:pPr>
            <a:fld id="{60707C3E-EA26-4ADE-B158-97DC83AF1FAF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pic>
        <p:nvPicPr>
          <p:cNvPr id="13" name="Picture 2" descr="Похожее изображен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214290"/>
            <a:ext cx="1093372" cy="8407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Прямоугольник 7"/>
          <p:cNvSpPr>
            <a:spLocks noChangeArrowheads="1"/>
          </p:cNvSpPr>
          <p:nvPr/>
        </p:nvSpPr>
        <p:spPr bwMode="auto">
          <a:xfrm>
            <a:off x="1403351" y="760415"/>
            <a:ext cx="977900" cy="415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000" b="1">
                <a:solidFill>
                  <a:schemeClr val="bg1"/>
                </a:solidFill>
                <a:latin typeface="Constantia" pitchFamily="18" charset="0"/>
              </a:rPr>
              <a:t>Люберецкий район</a:t>
            </a:r>
          </a:p>
        </p:txBody>
      </p:sp>
      <p:sp>
        <p:nvSpPr>
          <p:cNvPr id="38916" name="AutoShape 2" descr="data:image/jpeg;base64,/9j/4AAQSkZJRgABAQAAAQABAAD/2wCEAAkGBxQSEhUUEhQUFBUUFRUVFhQVFBQVFhcUFBQXFxQUFxUYHCggGBwlHBQUITEhJSkrLi4uFx8zODMsNygtLisBCgoKDg0OGhAQGiwkHCQsLCwsLCwsLCwsLCwsLCwsLCwsLCwsLCwsLCwsLCwsLCwsLCwsLCwsLCwsLCwsLCwsLP/AABEIAOAA4QMBEQACEQEDEQH/xAAcAAACAwEBAQEAAAAAAAAAAAAFBgIDBAcBAAj/xABHEAACAQIDBAcDCgEKBgMAAAABAgMAEQQSIQUGMUETIlFhcYGRMqGxBxQjQlJicsHR8DMVJENjgpKisrPhNDVTc4PxFiWT/8QAGwEAAQUBAQAAAAAAAAAAAAAAAgABAwQFBgf/xAAzEQACAQMEAQMCBAUEAwAAAAAAAQIDBBEFEiExQRMiUTJxBhQzYSM0UoGRFSRCodHw8f/aAAwDAQACEQMRAD8AfLVRLJEinGyVtSim5cDviOTlMJvK57XY/wCI12tqpRox+xx1691Z/c07QHCrKWCs+w38nU1mmT8Dj3g/AVga1D3RkdBpM+JIezWEa76PY+FECXYTiv4qmh0DINzr1aJjIBJxPjVeRIy4UwJ7akIVt4l+nHeg/wAzVRuey/b9GZaqllHmJHUbwNOhvIL3a/h08gg0FpgTzL1h4GnFEg2hpEqZOhGIJSDPCnZTjnqimEz5xpTgnkdMEyTLenGRUaZjluUUwhjArVMYjakIpnNgT2A00pNcoKMdzUfk5tJh0DI6AhJUEgBNyCSQwv4g11OiXbrUG34eDmdatXbXLps+2iugrWp+cmU+MM0bkTZcXb7aMPSxHwrL1iOaG74NbS5+9o6UOFcydAyUXA04JbhR7P4qmh0Aw846tH4GADizGq8iXssU0IJYtIQsbzD6ZPwH3GqVz2XrZ8GOMVULR7OOqfA04PkDbrjqsOxj8TTyDfCD1MAROjDzp0PE9nHCnYaPiKEcqB1pBnwbsphYJDjSEz6SnBwVxCmwGWSi1IZFTjWkOSzUwhmXhWqYx4wpDPoxbUfLFIexGPupp/SWLdZqx+4h4NM2Dw7c0aSM+F84+Naf4fre+dP+5V/GVsoXEZ/JXjx1RXVxOJkY9izZMVC39YFP9rq/nVe/p7qMl/cvWMttVHWhwrjjqGTi4Gn8AF2GGg/FU0OgWHrdWj8DADGCz+NQSJInyGgGLxSELe9C/SR+DfEVTuS7bA+OqZbZZILqfCnBAe7R1kHY7f5jTyJJdDDamZGVyDUU6HieyLY07JEe/pQiKJBrpSCR6iXpCbwSQWpheD5xSEiqI60gi6UXtSGRQy0hz61IQ0qNK1DFPDSHQI3nbLhZz/VOPUWoZv2l3Tlm4ghN3b62EnTnG0co8L5W+NHpFXZfRX9SLn41tnO3jUXgjjx1a7yOZdHl0wFOxWzDipDDxBuKVVZi4PyS0JYkmdlhcMoI4EA+R1riJrEmjr004ouipvAxdh+A/F+dTR+kBh9eFGMAtpixB76hmiSJVEajCaNIpmB5F7eoaxH8Q+B/Kqt30i5adsGJVMuFx4HwphgDu9/El/GfjRS6D8DFQkRXKbFfH8qJBRLJFvrTskI5aEcgRrSEfBgKQ6PQb0hmfGmEjMDThl2bSkIrakIlkoRDMgrVMU8pDoA75X+ZzW1JAHlmW/uvUVZ4jk0NK/mYCjuU30/RnhLG8fmVuvvX31Vp1PTqQmu00dT+I6Hq2Ml8EtpDq/vlXpVNpr7nh9RY48g6DZTygsLKg9qRzlQduvPyqne6nQtU1KWZeEXrDT691LFOJ0rYEqth4yrZhkADWtfLpe3LhXJ+p6jcjqJUXR9ku0E4aPHBH0e7OnDhwP6OXIfGyt8GFTJYSAfeBlThRDAbay6VHNEkTFh2qENmxaZggLexdIz94/Cq10spFm24bBEdUS6XW0pxgFsMWmlH3j8RTy6D8DEKEiITL7PjRIdFzGwogyC0LCRXJxphyhxpThItg4UwLJkUwkZSKcNEgaYR9fWmETz0sCGVK1TFPGpxLGeQHvdPkwshIzXstr2vmNvPjw7qq3GXBI0tKjvuYvOEhS3c2PiBJFL0ZRVdWLv1AADqetaq3M1sgss6rUtRto0ZQlJPgMbwyQYdiSvTO/0iqerGqvcqWPFtK1J6vcOkqMFtaWH8nF6X+GleTdWo/bngXIek2gzqzkFELxooAQZT7ITvHA9tZNSe175PL+fJ2FSjS0+inSivhj/sRkyEIQVzXBHCzANf31bsZt0/d2cjfuUqjlIKQmryKPaAG7OP/wDsMbAebRyr5Iqt+VaDh/BjIgUv4rR0ePhUD7DBm1V6poJBxBGENQEuAglMNgD71j6Nfxj4GoLjomt+wHHWei+zQlOAwBs02xco8/cKIk8DGKAiITcvEfGiQSIOxog8F0R0oWOVz0kIpK0mFknHTDMsBphGYoaQRORNKcSIBqEcttTiGNa1DFPGpxIWN+NovBEhjsGMgAJANuqdRfnVzTrSF1U2VFwVru4nQpZg8MSJMU8pvI7OfvEn/wBV11KzpUYJRivucnXrVKj9zbDko+c4S39Lhhp2vB+ZU28q4/XbJ0avrRXtfZ3v4P1hRat6j+xPdcOMOSUcqDmikhytJGSNVK8bHv7eVcvX2OaTf9jqNR2zrYTxnvPCf2Ce6uL+kmj4ECNzoASzg5yQNBy0rSsuUYupUkoxkvt/gaojWgvJieTnMOP6HbxJ4O/Rt4SRKB/iy1t04brNZ8FGb218o7hFwFZn7suMw7RXQ00goi9hTrbvquThSOmABW9I+h8HWoa/0k1H6hfiNZqL7NCUQDAODW2MfwpyTwMgoSIrn4eY+NEh0Q50RMXRcKFjEJeNOhFb0hH0dCOWCmEQ50455OKYSIqKYIllpxhjStQxj5qT6Ysidv7GHOGjZwgaVrueC9XifX31raXJwk5L4KF8t8FFn2M3ViXDdJCekGUMJbjVterlvYKdOGoNXY6jVVbMuusFSWnxdP29gKCY4Zs3F0Oq/VsdGU9ulxartxRd5ScX9L6+5QpT/J1E8+9GjAdDDK6dJiAs4DRCLgyNwXQXzDUeVec3dCcJbWlmPGT1GNxK+toVo44XOQlsWDo8TquQmMDLxATMWjU/eABv21JY1cvBQvpqdDC8DfFWv5MWUcYZyfbxtthj/Xw/BK6C05tf8mVXeK6P0JFwrIZeMuOXShkFEWotHYd9VywE4qYAG7zj6A9zL8f96hr/AEktH6hdirNRoM0R04DAiaYxvwiixwSeBhoURlc/DzHxokJE1UEU4Z7GthamY5CZadDlbCmYj2hHJCkIqHtUgvB7iKQkQRr0hFt6QhgStQxT1qTfAgfjMPCzr06K+jKhIBKuRoQDw4HWrFCc4L2gzpxqPB7jZpyipGi6FSM2UKVQ9YIAdOR1tUyeZZl2P6eGtvaA0OGw8LzZlE+YXXMV0ZrEJcmyt7Wp42PnpwqVqiilwkZNRUIyk3zJiVDjGKNkOSSAtJGRx6JzaRR+E2I86ztdsdm2r4ff3N38MXkZTlQqP2vo37v7wAyQo9yzOS8jG5Z26qqO61q52FHbNSidHqFjiLlDhHR4jp5VrR7OWaaRyfeX/mzf96D/ACx10Vn/ACv9mZNx+sj9DRcKx32X0U4saUMgois+khqCRYXQRhNMAYd5B/N3/s/5hUNde0lpfULMVZpfNMdOMwMYz880F7qOHnRJNhbkkM0eH7T5D9amjbtlV1sGLaOKijFmLX+6pb4C1SflsCjVyVYXaCMbKb+It51HKlgsKeTWpqFhpHklMOVFqTHPkphFi8aYRTfWkEeyjTWnGPlItTMfBHNTZEMaGtUxT1qccX9upLN0sGGIWboQQTf2WchsvY3VtfiKlxKMd40KijUwzBg/nUOz0iljIMTkPIDmIgLFuWt9beFXrFxqVG5L7ZKupzltcqRPEYiKWJgrA3Ui1wDpzsRe441txg4PGDmNzfnk55HijFKr8QD1h9pToy+YJqzeUI1qDhIu2dZ0qsZrtG6TDxYVwzEyOGDRoAVyrmBVpL8/u91cTZ6fVudzj9MXydtf/iFOEaaXL7Or4ZrgEcx8aPG2TTM3OUcr3o/5q3/dw/8AljrobL+W/szJueKyP0LDwrHfZfI4kaUzHQqYoWk8aryLEXwb8OabwCZd4B/N5Pw/Ag1HV+gkpfUKkJrLNA1RU8VkT6LenjS5A1OhbgW7geytCnFRRVbyyWDmaT2M3p+dSpjbMm+DYYvmkOY8gb6UMmySGEVY7ZqjrKApHMaVE5fJJt4yih2swU6Ei/ce2hrU1jKBpTecMqlNVMFkpIpZEepTCLRTCKJONILwTl4UhFSNpTMcjamHGZDWsYZNqTS8i8GDZ+JSPFTPIGCrDHmkZbRqqliAH5sS/Duq/Sg501t7yVqs4xeX8Hs+2UmLrg1bEFwRopCKWFuu7cPDsq1+WlD3TeGV/wAwqnthyKG9ezI8POY4jpkUsvHKxGo/PWtyyqyqwzMxb2nGlPC4b8C7FhhEpxMgFgSIUPB5B9a3NV4+NZOt6j6f8Cn35N78O6XK7qJyXtiYcPN84UxSNeTUxSMfrNxjJ7CdR31h2N47eWM+19/+Tptb0n1YKdKOHE6nu7MWgjJ0OQAg8iBYj3GjqNOo9piR+nns5rvc+XaTt2NC3oiH8q6Gx/lv8mVdfqn6HwjXQHtUH1FY8+y+iWIGlCEKu0xaQedQTJ49GvDGh8DFW2xeCX8DfCo6n0B0/qE+A6Vlmii52NrAXJ099T28csiqPgY4NiqFBkNzbW3DTlV6fCIKfZvw4VRYC3dQImZeXo2RpA3aCEjh51FOJPF8A5lDFO1Tr4EWNO+YEb4kbVwCcxf1qklkNz5J/MY/siltFvZ98xT7IpbRbmeNhE7BS2i3M8+YJ9kU2wf1GeNs5Dy95pbBvUZU2yE7/WmcA1VI/wAkJ3+tDsF6ppTjWoZhN6XAvAhbdkjTFu0pDB8qhdXCIiDMcgI6xbQdnGtS09erDFNfT/2Z166dNpzecg6Pbk0cZiicxx5maymzHNwuw46eFdHG0i8Sq8tIwXdTWY0+EX7EwQfNNMxEKe0x9p2P1FvxJqjqup07Okow+t9fsXdK02rf1UnygDvHtBp5bkBVUZUQcEQcAP1ricuUnKT5fZ7FbWdKypKlHjgtzrPhAiRWeADrgC7OTwFtdQCfKoVFxqNt8MypKVK43Z9r8DnuJj+lw6km5VmU95HP3itOjgwtQpKlVeOmIu/P/HTf+P8A0lrqNP8A0cHM3n6h3XcnGdNgsO/MxAH8S9VveDWZcw21GXKE90EGpRpVcmFfbK9YeNRVCWBbhTUa7HZLaQvE47UYeoNBNcMem/cI+HOgrK8mmjZFy8R8amovE0BUWYjYs+g7CLg1fk8orQ4YDxe9IicqEDjna5IF7XIHAd5pJhsLYDayzKWTgvEdnOlkLaJm1d5pXlKqQFAJEdmuQPrXCm3maT6GceQlsvENZekGV25W5Am/uqBvCYbQc+cVXyLB984pbhsHnziluHwROI19PzpbhYLFnpZGwTE9OmLBNZacFolnpCwZhVwpk3NOll4Fx0zm+2NjSSTzyw2lBc5lTWRCNLMnG2nEVvaZq9vGKoT9skZOq6ZcRaqqLcX0Zdl7NMrkHqIgzSORbIo43vz7BWnf6nTtqLqJ5b6X7mTZWNW7rqlFcmyfEfOZY4IhliUhI18TYyN2sdTXn1atOrJ1Z9nsVjp9LTLXKXKXIX3rx0WzkWGBFaRluSwvp9puZJ7Kz6UHXeW+DNt6dW/m6lVtR/YXMNtB5UvKEUHUBFygdjkX1PZ3D7wqxOmk8RHrUIU29rbDG5dkeZA17vmbSwD2AcA8/q61q2cnKBi6hLc02KW+/wDx83/j/wBJa6vTf0zm7z6zqXyPY7Nh3iPGNgwH3XH6g1X1SntkpBWFTMXEf2rLNF94Frbq8PGo6iJYM8wh0qEJmjEi6MO4/Cmk+GBHiQgYbgKy5dmrHo2wuRwNj2jiKaLw8jhbZ+IZ7pINFtZu0MP9q0E8xIdqTyVTbsQ5g9i1mDjXTMOBt5870S4ElkK7Nw4S4AAuNQLeV/Wn7CkYYYA3G1xxFDnAeAJvBtRIPpHOVFFr2J52HDtJFROm5cIGUlFZZ9s7bsc65o3DD3jxHKq9SnOHaBhKMllM2fPBUYbR4cXS5HwUvjdRSyNguXGUsiwXJjKWRYLkxdOpDFvzsU+4bBoU1omeWOaTY5yvageLFSEFlbOWUg62bUG4rOcotNHodiqVW0jGSzhDXi51MawYknPLEhlkUdZXDFo8wHtWBsa0bfTa1zab4f8AFvCZ5/X1WhY6nupx4AuFwcmFxUVwG64KMCMrqeBDeFZlVNJxlxL4O4d3RvrSUqb4aNvygbHMmJSXXo2WzcAQy8E7r348OPZVe3qKMGvJl6fdqFs6T7zwKW0sX9JHGn20J429oFVtyHP07KtQjiLk/gkcP4cpM37tzMm0pEHsEufAkjX8q0LRrajGv6adGM0C99j/AD+b/wAf+ktdVp36a+5yd39Y0/JhtHosUgJssimM+J1U+o99WNQpbqLfwU7SptqYO1mub6Zvdi9t9dKCoSwMuDOlQBM3ONDSa4BX1HPo9Ce4n41lz+pmpD6UaYzQBGtdoiMqGNszAKbfWOgB7BVui5SInjIcgfnVhDpoC7wbZkwqmRAsl7kodG0FhY8OVHGLBnURh2Dt/pMzTFQ7NoBoApGi68Tx9aUoiVRgH5UMQPm7JzYoB5OrH4U9GPvyBcP2HPtkYh0CshKsNNKv1KaqcNGbCbiNmC3kbhKP7Q/MVnVtP/pLlO7/AKgkm11bgwPu+NU5W9SKLKrRfR6+NJqHa88kmcm6CcnwpNDo3RMaAct6Q0hz7pjSGGOtYyyyU6eVA0PjJz/CzDGYxWZcqRreTuWK7G/i2nnWZSpPLiu5M7OtP/T9Pbb7K8ZiTK7OeLEn9PdYeVek21FUKUaa8I8cr1XUqSn8s2bPxoy9FMueE8vrIftIeR7qz9S0eNzmceJGhper1LOa54+DbisWYwI5m6WGTqxTdv8AVSdjdhNcDXs505NNYa/7O6hUpXdNVaHDXaF+HZmHw7tiJJs9iSqm2bN3gak3p3UqTioRQUq9asvTxgG7vzWxKSuLNOz5F+4AWLeFxYeFbNpRljMel2VdTrwhGFBdmPfKQNjZGHMR8QQf4a8QeFdVp6/hI5K6+tmrZEpXKymxWxB7weNakoqUXF+TKb2yyj9A7IxongjlH11B8DbrDyN65KtTcKjg/B0lGe+CYP28vVqCRYgDcCdKrsNhDlS74A6OYYraiozgdazsL8vaNBHTpzeSz+bSjgF4rbUh4HKO79eNXqdhTgueytK6k+mJ+8W2JG+u178cx0Pb40bpQisJAKcm85Ok7m70vNAGlU5lORz9pgoNx5EetUK0XFl+hNTWDVJsXpWMknSyBtQoYqLdmmo9aHfwT7EnyXJu6lrmBEA1zMSzXHexJ7KaUn0E0sZOdfKFj+klVVNxbN43OVT/AITVu3p4WWZ9zUy8C9giRfxq6n8lNh7D8NaIZlxhHhTOCfY6k10Zl2xlJUXZe2qVxap9FmlcNdjzsuNmjVlUsrAEMtjceWtY847HhmjCe5ZNykjirj+yahwEmXpMnNgPHSlyLJZ00X219RS5FkPXrVM0jj5LRub2sjG/ZZTrUcuiahDdUiv3ELZrGPBtIx6+KfLfmY4zdj5tVnQrX1bre+oln8ZX22EbeLM1duuDzlcE4n1p9ueRJtkNp43J1XGeJwM6e8MvYw5Gs6/0+ndUspe5eTS06+qW1ZSi+PgXv5N+lOY3iA6QyD60ZOhH3jwt21x8KE3U9JLk9Gnq9N2zqpYbK5cczYqOQWS0iKg5It8oHleus/Jxt7Xav/pxKuZVq++RZvXf53Jcgmyajh7C0WntOkkvAN1BqWfk1bMPVHhWquFkxp/U0dW+S/aeZHgJ1Trr+EmzD1t61harSxJVF57NXTauU4PsZ9srdT4VjSRrwAeAOlV/JKT25ijHhZnHFY2t4nQe81JTWZkU+DjofTy95rVUcdMrNmad9DTNjpC88AZrnXXQULSY50z5Ltl9Ph8Sq/xInR1BPESIQVPZfohbvWq1enlE1GeyRsm2jLhywW+nFX0y9xrOcdppxnvLditPjRmkOWHW9tC48eQqenTz2Vq9bbwcu3inE2KldfZzkKOxE6iAeS1oRWEUG2+TEi9Ud5v76LAgzCdBRIFn2Nl0t5UmPHIKkdTovAcTwUW7T+VRSDR0PcHF5sMRr1JGA48CFI95NYt7HEso0bd8DL87t9Yjx0qo8k+SxMd94H0ptzHLPnY+76Cm3CCNahnGbb9zhZQOJjZR4sLD41FUeItlmzaVaLYl7XlUOIxosKiJezq+0fNr11eh2no2yk+5cnJ65du5upc9GVLnuHvPhWyzKLIWHCheR0Y94B1R4UUXhYDp/ULceLfL0eY5L3y30v21B+VpeoppcmpKrNw254KMebWPYQfQ014t1JjWz9wQ28g6VivCyd/FFNYmlV9s5U2dJqFpusoVo+Hh/wBzZso9UV0XjBxtRYmxm3Y2n83xMcnK+Vvwtof18qr3lL1aeCS2qbJ5Ot4/VSfSuVmsHSU3kXsEarMsAzf7EhcGVvYuwFu0DU/lU1vHLyQ1DlrPoPAfCtDJXwUk3FIcyRwC5psCYz7obdmwa4r5suaaVIFTTMFytLd8vOwagkssWeDXhMNiMQl5JWldgbtIASDzUm2gvy4d1WVbwksgfmJx6LsPvNNho58PIemAjcJKFAaOQiyI1hYrr5WHG+kEqcYsOM3Ls58kP77raUsDoqBu+Xkpt6f70w4QmmyISfAd5NE+BuwSjtK+UEhR7bD3ge+o+QujamGBAuLW1C8lHae+nwJMc/k8xAVZlH2lbXsta4rJ1COC/bMc1l7l8hb4VnFsuR15oPfSUgcFv0f2F9BT7kNyaWNaLKJi3ixfRYZ3te2WwPC+YW99j5VLQt/XqKHgirVXSg5rtHP4mvqdSdfM8a7eENkFH4OMqTzJyfZOOXWx/d6PA2TQvGmY5m26vUFKm8EkeJIUYzrT55NGXR9tAXU+FRVVmLQqHEjXNJ0mvbHH/piuLVV0rpSXeT0axoq506UP2f8Ak37J9kV28ZKaUkeYXENtRxfgMItxwp2RI6du5tPpsIgOrJ9G3boND6WrmL6hsqtLo6Gzq76efJTEcrNfkTWY1zhGi5LBzXfPbZmZ7klBpHYcF018bi/gRV+jT2rJVlJtirFiMyDuuPTh+VSAmhT1aIbJZEulIYc/knwYfFysfqJHp25jJ+lBMdDFvdGuCjncC6ycvvPx7+3geZqak20RTXIA3zRIcBDGmrTt0jtpdtL38PZoGsvkOKEBrKpJ4AX9NaZkhl2XB1cx4tqfOmQjNtya5Vb2AuaGTEi3A5Vj1IQE8eZ/WnWBGgAnRV6o7dL97fpTjIN7mzOuKCizBgc4I0CgXv3WNreNUL2KceS3btpnRSsZ4qR4GsVcl/klHhozwZx++40uB+S75iv/AFG9D+tLgWWbCa0mZ4D32f8Amh73Qe+/5VoaYs10U794osT4RpXXs5BnkwpMbyXQyXA7RTBo82vrH600SVfUhOj4mkuzSfRbMLqb9lKfQEHiSK9lyXUd2nppXC38dtaR6hoDxbIN7LOh8a7Ky5oRf7HmmsR23tRL5DGGNWWZyGfcrH5JzHykH+NdR8WFZeo0t1PcvBo2FXZU2vop3s23laSOPiTZm7BzUVh06GHlmzOeRCxZJFm9at+MEIBjGVyOR6w+BoOgzfFJwFEgWblohh4+SWdY5MZI3BVgHmOm0HqKCSyLoJ76oZ4QXFi2t9NRrlXQ30tfX7XpPRRDJnP9t49pEgjb+hQp/iNv8IShqLEiSn0BNpeyEH1yB5DVvhbzqNkiLJGCi3ZTDi9tSTrA/vWopMdG7Z0Jazvy0Udnfbto48jMPxLpwsOz8z31IgSODxBilWQX0PLmOY/fdVevT3xZNSnhnRMMyuoZZGswBHn61z9SOyWDUhLKNkWHJ9mQeY/9UHYWTR80k+2np/vT7Rsmlq0mUADvsf5qP+4n51oaSs3CKGov+AxThOldd4Rynk8ka9IEhE9jekEma9pC8N6CJNDsSyetTZ5NNdGtx1KeXRBH6zJsvQH8RridUWLhnqH4df8AtUGtlHj4mussH/Aied66v99U+4ZwzVbZlR5LGxHRMpBswOYHsI4GqF3VSjhF+0pNvLB08xJJPqTWUlwagJxeIAvcilkJIATYwZ1t229R/wCqjcgsGxJwCPEfGnTGCBYijEOXyYYbP07E9UOotyJVb3PhmoHywZDtvDDdACNB3KMtl1JsefHzqxT4K7OVbTUCZ+4mhn9RPFe0CyveUtyQZR4njUTDRknxFyaFscEY5rmgmOho2XEMi5SCLCpodAyCNtNaIEzYhaGQSGjdTEO0ZVQCEbnxsdbfGsS+ppSNK2k8DJC0oP8AD9D+oFUMFk19M/2D6r+tOLBqY1pMzxf32b+bqP61fga0tIX8fJn6l+ixVjFdZ5OUZ49IYhSHNTyXiK9nuHbQ4wSwfOBNvdiaj8mr1E3MPo71K1wV1+pgxbP4H8RriNVa9dnp/wCHM/lV/cM7L5+JrqdNy7eLOB/ECSvqiChlCgnn2cakuK6guDOtqDqMDY6aTiWkt3KP1rFnJyeWbkIqKwgXJiRzci/DMLel+NA2Fgw4jDg6lr0I5DZezBNMsa37Wb7Kjn+VV681TWSSnByeD3GKUYqeKNb+6aOEt0UwZxw8Bl5ABerCawBydD+SuH+alyL9JITbtBNh7h7qFdgSG/aS3U3F+Ibqr9J1QM3Hh+nhViJCzj+2ZQsspPJm91RzeGTw6F0SEjx19daiyGVSAAXvahEC8U9+HCgkEkGNkSyZRZlUeGvqakgwWG4pnPBgfFdD5ipASM2JINpEseTA5k9eI8xS7Y6DW6GIt0gIN7qdBy1FZGorLTNC1fA54LGi/wBYeRrNRbYT+ed599ECTY1oFEA70wmRYIxxknRR/a0/OtHTJbZt/sUNQjugkLs2HyOyA3yMy37cpIv7q6mnU3RjI5ipTxKSMstSERAUhGmFQQfCxpmFF4YrYuDJIV9PCgfPBrRlmGS3NeKw45rW/Ooq9ZUo5YqVLdWRRh4ctxe/O/jXD3tZVKjken6DScLZL7kTjnEgij0LHVjyvxIrbtLyUbaMYnI6zZxd/OUv/eBjgjygC5NuZ4ntJp3OU1yU1FR4xghNH+7Uhxc2vhANSbKeIGoHfblUckGgI8JHsWIPC3E9gtzNRMLB07Z27QwUMOYfTSqXlPYb9VPAAgeNzWVeSbeC9apJZFbezZMjTjoUeQyj2UUscy6HQDssasWVb2NMjuaeZJoz7f2Li8NGr4iCSNGtZmGl7cDa+U9xtV1VEys4NHVdycBNh4EQgFAL2ABJ6tyAD36edSwIJDNLFfgLEDQ5BomZboPID07qsohZxLe/qzTC2W72sdD1iONQVOyeHQILgC9AGY2jkk9kEjw09aFodGnD7tyMesVUdxuaSpi3BzZ2EWNcoWx79b94vUqjgDJ70QBvYC/1l0PnanEetIfZaxB4G1r9xHI9/OkOlwbd1sRklexydW3jrWZqH0ouWh0DZ+IzccrehrIL4UsPsr6CiBF7+XH7F9D+tW95D6SNGyJ+nxWHzAfRyGTTmURiL377VLTuXTT47IKtspY5FnEyDOx7WY+pvWxQ1dqmltM+voilPduMszA1ejqqf/EqPQnniZUo76k/1OK7QD0Op4ki2NwONM9VpA/6HX8NGHbCLJYr7Q7uVNHVKL7J6Wl3EXiRniw9h3njWJe3criXfCNa3tFSXJQYGzE200+FZU4SZ12mXNKnDEpHkeFBdXbTKblu7sqa29SMseCvrErapSc0/cN+xdmrLD85mkEGFuFErAlpW5JDHxcmx17uBrVnVUejkduefI67E3Xwc8ZboMQovZWmfKzgfWCKeqPGxqtK5aJo0g8mHgwkbvHEqqo6xVRew43PE1VlNt5LEaYKm3ZwiP8AOYoIgzkNmCLxI0ZezytRb+BpwJvsVZ5EeTVI79X7TG1hfsqGccvIVNtcB6CIIAFVUHIKBRqOAnyTxMIkUqwBBFiCLg91jxp+hsIAy4ZkFkNlFxlIBseVv96mpV9rIqlqp8pgPam34oZhC6MC9itkXL0hLdYtfS5I1PYe+rsLuLKbtJp9irv1uwpePE5i8c4BuBkyyILMhAJ7L8e3sp4T9R5Ft2cC9DgEXgB3G16kwCy0hdQQPLS9IREOALU+BEHc86Q5SslhTCKmkFM3wOb91X6zsQG4DX/asnUJZwi9aofdmxRt9Sx7qzS4Eci/e9TT5Fghhdz3b6rHv0A9da0VRKTrm3A7tthpWkLpZYpCOuC18h1ItwoKkNvkNVNyxg5/iogGIzA2PEcD4UoNotYW1IyNH31aiyNwWSPRU7YtmTVg9izTMqxozZiADbTU8SToB30yjujnIEq0KfGRjTcPoC5xDo9lsiqxW8jXC9a4NwbaW51TuZbO+QoVt/QlzYSRGKsLMNCDSi4tJlmTeCsxNU0GRyz4K8SwQK0i50DjMvDqsCpN+RsTVqDKlxHKGj+U4sVtDCdCwfDYVREsdtEZ41cTEdhvlvpYrbnUdX9iCgvdydWXF3VSNQSBpyvwqtnJbaSZVBKGeSJjf6wGmqOPfqG9RTD9ALZlkwE0MjhWw4lj9sZlVSTCb30OXJxp8DvlktgbagkEMUcwkPR5jdutmA1Bvz1b0pmFhIMiVivUsS9zc8FS/E27BbTtp3yB7T044RkKTqRx0F+0gUmJRRixGILN1Rzux+FAPtS5CWwiuaUHLe6m54lcvee0mpKKj5K9eLXKA28MEWJjxmHjILR5J1y2sJCvWUW7bC/4zVyjJKRWkuMs5GDbThV37EJnnGuhpCwzFiJgdG6p7aFsLBhkxciaXBHbQZHwUfylc2JFM5D7WRkxg5Ghc1jsJQl8BbdqQliWDBDzHJh2i9Zt3JS6LlCEkP2ypI116UjuOnxvWey4osL/ADuP/qL/AHh+lMPtZmxO8GJkFmne3dZf8oFXnXkQK3gj3Y98mJcsSRAwv+I2qOTbHcUmhdmh8KkiyZoztD3VYjICSNGBwgMiiQFVGrXuNBrz7dKNPLIpy2xyhs2ZvjDEXdrLFfKoA64swTReYFr9ut6lprL2mZWpZe7JVvlvJhZ8oQ3WQZeuGjQ62zhgOtxJzfdBFDKjnOSanJoX9rSifKytnZXMRIB61vZOvHQgX52rKgnGbTNSEsxyDHUBmUHNlJBNrajjVtDJ5IYyDMlrXF9aJyYsJ9g87IVGzoCjcVKkgg27R8KFzYPpx8D1ubtHFJhv4M2LEjOtolA6LL9ok3Oa4IIHbSjDJDUkkz2feTaYkjb+TcUFUkSBYj10PMHXXTnUnpkbqLPAq7a2XjsZipJosJNBEQoczXQdX6zfaOvsqCe6lsCdVZKvmk2HZWiSd3U3z9DIiA9wIzHnxtUcqbySqqjZgN88XAsgkTFFiLxMqGyt2MjAqV1HK/hTxpsjnLyhOxeOxsshlbp2cknNlkBFzcgW4DuGlTKCA9SY07M3uxcQtIpzcestj42NQzjHJNTlKXGDBvPvDjMSAotGvahIZudib8KScI8hSpzlwfbtbTx2HVhCIzmBDlgS5HjepKdaKfRDUtZ47AkuIxTE3yjU/GpfzS8ESspvtkFw+IPFwP340LumSKyfyevst29pyfKgdyw1ZxJDZXaxPmaB1pMNWsD5NkjsFD6jDVFIvGCtwA8jS7H2/sEtmIRprVeokSroLJf9ioAlkszHv9BTD8jzvZsjCQKDFJlkJsIy2a44Ei+otV+pT+DMpVHnkHYBCuFxJ1GYRqPAtfT0qu8/BYcsvgzYeCKRVRY5Wk1zFGv52IsBRNteApOSeS47KiicFzOhRl0KKRfiLsNOykqzeeBOTaMG8cvSyk6jOpW5YsfZy8alozz2C4Nx5JbBw8MuAaKdBFJd8zAC4cEqH/fKlKrKNbgqqCWcnO4cSuGxKLM4lSJieqWdQ31bLwI0B07q0ZT3QyQSb8DTHtR2RpCl3c3jHCwICh2HLTMfSsnHuNGhF7SvCplAHqe08zUsctkvCGfYm7c+IsUjIU/XcZVt2jt8ql2MgnWjEfNj7kQxWaX6VhyI6gPhz86NU0VZV5eBnWBRYAAAcgLCjwQ5ZJRTjE7U4jylgRXMVUEtlAHEm1vWm4HWX0Im8W/ka3jwihn1HSleop7hxb4VDUrJcIt0reT5kc6liMjl5XLsxuWa5JNVG3Ls0IpRWEE8JgEYWYA0tuQJSJHBrHmygai3KrEVwQN5YpzYY5joONCydLgrMRHKmyhYIMD2GlhDnl+40hHwb92pCPgaQjThT4VBMNMIoagYaZZ++JpDnadn7rYSJi6QJnJJLMM7am/Fr2Fa8I8GB6kmjZKy9Kq2HMWt2i49wqNtbsBLO0o2njEgIsgzPoLBbnt04k/vShuJqIVNSl2wRtvaLRxlxCrIbZ429q5IUMLAg27Kpev/AMV2WadN55Zj3O2ZDOsvTRI5BBGZQbA37atW2GnkjrylB4TAXyi7EwDaCcQZUICQ5mYvfTMoNgLXHHnUs0oy3AwUpPGBLxu6scEcLPAgNtHubPbmVyju41W/MSk8FmNCOQzsLdqXFdYPDGl7ZnkAOn2VGvwHfR04N8sOpVUOEdF2DubhIbFis7jm5BXyS9vW9WoxSKNStOQ2Jblw7qMheT2nGPr0hH16Qj4tSYhY2/vhFCCsZEknYPZHezfkKhlVRPToSl30Iu1NuTYj+I9xyUaKPL9arym2X4UIw5QFEWt6DBLkg1PnI3RrwshFSRwRSIY2Y2NH0Coi7PxoGTIrJ8aHgLDI5vGmwOfBu8++kIlm7xSEfA9wpCwXwnu+FRSCRrVx2GocDrB7mHYaYcbsdvbi45XBmIAc6BUsAToBcdhFacXUk8IzalGMQt/8hzxCbO6sHC9IUAU9W2W4vY61HUp1NxGtuMGRd7LyAmQty6yMQL8bZRpUVehOSyFBpGjae2VddMQi21sodW05Xa1VaVGSnlokc1gF46VWCpDOcpUFwJwt25huF+NX7fMZN44I6jQtPsppJBHDMoY3JaTLkVRxubelWXOjhyceAYzq4+oP7a2EThkKvlZQSzPIpVuFjkzd3LhWZDfv3Y4LEJxX3EGPaZD5WCsovd10AI8fKtaFopw3kMrlqWMB2BuB/WqbbUsFtKLjnAQw8hH1iPM0+5oBxi/AQixkg4SOP7bfrS3sDZE1xbUnH9NL/wDo3603qMf0o/BJtuYkf00n940PqsdUY/AM2ltOeRcrySMvHKXJHmOdM6rYUaMV4ApJvTEuEWZz30w54ZT30hEemPbToZmiFyeGvdUqQD4HHYW5Dy2fE/Rp9j67eP2R7/CpIw+SpUr46GqTczBMADAmgtcXB87HU1JsRAq810zHJ8nmBP8ARsPB2pvTQX5mp8meT5M8EeAkXwkJ+NN6KCV3UMj/ACV4blLMP7h+K0zooL85PyUSfJRFyxEg8UU/C1N6I/51/Bmf5KD9XEjzhPxD0Lt8+Q1e/sVN8mEi69PFYaklWGlA7X9w1fL+kUsZhVjcoriQLpnW4Unna9UZR2PBeg90clWSh3hbT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onstantia" pitchFamily="18" charset="0"/>
            </a:endParaRPr>
          </a:p>
        </p:txBody>
      </p:sp>
      <p:sp>
        <p:nvSpPr>
          <p:cNvPr id="38921" name="AutoShape 4" descr="data:image/jpeg;base64,/9j/4AAQSkZJRgABAQAAAQABAAD/2wCEAAkGBxQTEhQUEhQWFBUVFRcVFBQUGBcVFBcUFRUXFhgVFxQYHSggGBolHRcUITEhJSkrLi4uFx8zODMsNygtLiwBCgoKDg0OGBAQGCwcHCQsLCwsLCwsLCwsLCwsLCwsLCwsLCwsLCwsLCwsLCwsLCwsLCwsLCwtLCwsLCwtLCwsLP/AABEIAQMAwgMBIgACEQEDEQH/xAAbAAABBQEBAAAAAAAAAAAAAAAAAgMEBQYHAf/EAEQQAAIBAgQDBAcEBgkEAwAAAAECAAMRBBIhMQVBUQZhcYETIjJSkaGxQnKywRQjkqLR4SRDYnOCwtLw8RU0U5MHFjP/xAAYAQEBAQEBAAAAAAAAAAAAAAAAAQIDBP/EAB8RAQEAAgIDAAMAAAAAAAAAAAABAhEhMQMSQRNRYf/aAAwDAQACEQMRAD8A7jCEIBCEIBCJdwBcmwG5MzeO7W00rpT5Hc29W/IMx2Jvp5XmcspO1k200JFr40LSNQesNNL23IHlvK7/AOwD3P3v5Rc8Yaq7hMxQ7WLUYZLZftKT6/iL22nvFuNM6FaQtfcsbeWnL6zN8uOtxfWo3azj5saNCxY765b9RfpofG3S5jnZDtQKyqlS4ewsW3NxcXPO/I8/HfNtw6q62sCT7RB0YjZrkXU+HQDwkYfs3UKoWqBHX7QF9PdKiwI8555ln7bdNY606PEu4AJJAAFyToABzJmUqdqBhVZcQc2X2HuBfTQOTse/X47867Wdtq2JORLqt9FXpf2sp1Y97adAJ2vmnztiYOjUu2tN8ZToJ7DXTOedQi6+F7WHW/hNZOE4zgmIw5RvbVTmWqumVhqC43BvYcxpvedq4RjhXoU6q7VEDeBI1HkbjyjxZ22zLtc5NSxMhCNYjELTXM7BV0F2NhrpvOzmdhPAZ7AIQhAIQhAIQhAIQhAImq9gTa9gTYbm3IQqXsctr2Nr7X5X7py3Hdva+coLhgcrBEUAN0u5NjM5ZaamO0jjXampiGKULne2W242A6DX2zt3RnAYWlmy1bOzZjlPrU1vqdW9rpm25C2t6BsfUuSKBudyWA69Aep+Jkatjq/JKa+JJ+lp5rt09W+TH5FajnDKwGXXMRlN8p79NDz56zMYtnDNmqH1mbKoY6LfYja1rad8i4JKuQE3zMASVGUZSdgzH3det5XYlSmZ2ILKjDQltSSRqe4IPKZrN1tA/SKrYhhScAX2b1lAUAXA7+62pmjw/HK9L29R7ygVB8CMw+cymAuquxtuFU3tfQOxuetwPKX+Cq3UXPrADNpbWwO3nLeCLmn2jrMQVqBluM1gpt1uAAfLeWS8SZ9yzaHnkS9iNDYc7WuDp0mWqYdGNyLN7ynK3xEdpelT2WFQdG9V/wBoCx+EY3SWFdtHApA1BlV39R6ey1AMwB6EgNrKHszT9JiqNO1lLgkDUsFU1PWbmCBLvj3ElxVH9GrAUnLK6kj0dyhHMeq2lxoee0R2W4U9GvVrOAFSj+rNwQXyKg7/AHhr1i9tS6jV0ce5LA2canLoCFOoAPPQ8+h1lp2f7QUaNNktZFJbKPaQnUrk6E7W5nSZetjBQosVf0gAAVxbW+rG47iPhKfs3imqLUxFQD1D+rU6Fqh231yg6+QnS3XMc8ZtrcX2jdqno6gLHdgmmQls4Rcu5X1Neo7pB7WYjEVaAyP6WmtRqtx7YOW2VlA9kXbl9rUWEfwWRNAQxBuzixa5JYtfUMpN+8Xt3xjGcSpU2DU3s/2gozB/vIvPv0nLddtRoewuPZKQSpVWpTIBpsNchtrTvrdeh5beGzRgRcEEHYjUTjA4whc1MPSbO2hCsQp6saaE38f+ZM4LxWuKz+mugQJUQEWUDMQW532/4nfHOyOVjrkJWcP4urqCxAJ5j2T58vOWQM6y7ZewhCUEIQgEIQgE4322w/osZWQF1FS1VQoUhmYc7gkWIGxG07E7gAkkADcnQDznKf8A5YxlJ2p1KThmRWpuVJFlJBWx8ek5+TpvC8qAY8ZinRc99LFTsb/CeYtT6Mt1OVb82sWt8FMp8Nh2xBpinezKVckkZADcZiPh3275pOIYShlVa+Isi7IgAvpbXRiT/Ezz3W3S3hMxWLC0qeXQMgPgLTPcSVmRFQXLHM29gOh+XwljUxdMqlOij1FQEBnFtze2o1+EbNGq27BB0Xf4zO+WFbSwTCmquVpqAb6n7W40IFtx4AeMdw9WkFIRgQpuSNLZjp5cr90VxHAFEz01zsLFgwLkrsbC9+d/KU4Iw7I5XJfRlN7vTPter3b+Q6zXaL4VdjuOR5fGI4njlFElWFycujWJ19YA8ja88wlFPXGtwvIgKxNyHy2ttbbvlbj6LFqam4W1mewYa6tcHawG8knIa4kpyKjAkqpsGJJzVWGRC45gAG3hobWmhw3E6WGUYckAqFJuQoJvm0O+jXmf4SrVMSllznWplFixP9WvkLHWXXFux1WnQavWb0tXNnqKo9lSdlO5y9el+mu7+iPKvaaivsnMeQprfUnq1tz0Bnn/AFhr+uPRs2wsarDYDNYZVNyNNTqNpV4zGnD01sqqxH2VCkd+nO3P6SR2Tx6VHCVD6Oo5/VsbtSJvojKT6rG+jDwtreTUVL/RKtQXNU1h0GnnlvYeFjtJNKiqCxo5nsVu3rXAsRanpcetrp9dLx8DSZyGIpuvMEB9ug1Gtx5ctLysPhKw9m9Rf7SFD+1z+EbyThHwVBh6xawucqAFQBqACNARsfZB+kTWKmqwY2U0gGI3ALtqNJYV3CD9YyJy9Z0GvTeUQx9NqrsGSooULlDjUhmJW42Ook9q1o//ANNr0rPRYMmX1fRnKT99CSrDvGu+nTVdh62IrFnf1KaHKLZlzuNGGU8gdL9RaJ4Dwr0iqqG1Mas4N7km5Ck7nXymyoUVRQqiygWAHSdvHLZus5cXguEITswIQhAJT9qOPLhKOcjMzHLTW9rt39wlxKPjXZ4YqtTaq36umuiDcux1N+QsF799pnLeuO1mvrEPxPEYlSzgmylyCLqoAuctMaAD3j5yrq8DWpS0IDMu/LUdBOtHh1JaL01UIjIym3QqQSTudOs53gGui+FvhOFwuN5u3WWXpTcLpegw/wCj1FKG5zVKBBLXN7+sBa40sNhpeWHD+HIQbejrnXLm9WoAeWR9Gtrrcbz3FJcyvrC20zYtkXVPB0QcrjITsGBS57jex57ExVTgBPsVNOQZb/MESrw3GKqjK1qi81fXTx3llhMfSPsO2Hb3W9akfI6AeGWZ1E1SKnCSmhYaDMzWyqB5mZXtNw8NlDC5GVwNvVJINyOoB25qPPdYrGFFJrICND6RAXTQ3BZQMwtvsR3zIVKy18SRTa4qNmUncXPtf4RqB0AGl5Zj9ZqHwnhdcoCKZIUtTU3X1qYPqnU8tRJnFeF4ioi0qdEhnOVnOiqp3LNy0uNOs1RNrBRZV0UdwFhHVY981Mfq6ROC8FTA02NJGr13F2qWvtso6KOQ1J53nmGpVVdqtQXSrZKgb2+gYLb2QSRboSZbUWMnJVM16ppyrjHZDFVsQ7BAEU2R6jBQR1y6t8pXVOzORrVavkmnw3J+E7Rn7hFCpJ6f0YvB9q1RNKJq1lWzVW9XMFsoLE+sWsR4yBiuOYrEWvmVW2SmpJ6a93jedIVx0i79016I5y3Z1moDMjOc5JuhvlK3Hq26/SN9mMI61mJw9RUXKEzUyDf1szWIta2WdGapI9ZjJ+ONSr7hVamUtTGULutgCCdbkDrqbyZMrwKsRiAOTBgfIX/Kaqd5050QhCVBCEIBCEICKtMMpU7EEHwItOXcNTLdT9lmHwJnVJynCVMxqP7zu3xYzj5e46YfQwuYxVpyUo0iGE5uiA1CR6uFJloEkjD0xeTQhcLWomisQOm4+HKWNLhqek9LlUPYi4Fib23GxPfvLbD4dbRdSnLMU2irTGu0cpU44U1sI+adppkhFF5JprIwWPUnlEoJFeiiUaSEMqGAkWBFOsBKGnWRawkmsZErGArs6l8Rf3UY/EgfmZq5l+zB/XP9z/MJqJvHpnLsQhCaZEIQgEIQgRuJVSlGqy7rTdh4hSROZ4anlS3+9Z1UiYPtYiU66pTQC6ZmtoLkkCw2G3znLyT66YX4qwIho3XxQU63iVxaH7Q89PrOLoWTFUzC09tKi5wbaSWhvKzA3taWKbTSPKI1JkhTeN07DpPQwEIWacSacDXE8OIEodWPq0irXEdWqOsolZ9Im88Uz20qGqkgV2k6rKbiGMUaX1On/PSFTOAVsuIW/wBsFfzH0mxmd4X2dIZXqtqpzBF2uNRdufhNFN4sZCEITTIhCEAhCEAnNuN18+LxB90hB/hGX6gzpM5bjFtWrt79aofLO1py8vTeCFitTINajLBlvGzTnF1N4KmRtLEKbXjeHS0l0tjEgn8Nplh/L85ZLw++7t8v4Su4dVtLqlWm4ygvwhuTn5RpuFVPfPyl5Ta8dy6R6m2ZPDKnvn5fwiW4Y/vGaAnWeOI0bZt+FP75HnGxwlr61H/aP8Zo/Rz30UnqeylpYBhs7+bGSa9F1X1Sc3LXTzlilK0WovNSG1UKFR/bbyGgjGLwC2taXuW0rsTvLpNtTgquamjdVBPjbWPSu4BUvSA91mHzv9CJYzrHOiEISoIQhAIQhAJyzEtd2P8Aab6mdSM5TOXk+OmDzLHVpzy09DTk2cyT1dLxpq0batAn0KlpY0MTKOk0l0qkqLuliZZ0MQCJla2LVBmcgDqT/u8gN2spLoM7ctBYfMiXaNdQxtOrc0nDWte3K+2/gZIBnO+y/HVoZw4Yhsvs62K37x1mtwfGqVQ2V9fdOh8r7+UsRbF4ktGC8SGlVJBiqW8YUx9DpCPXldiBvLFzIFbnCrHs3U9tfusPmD9BLuZns/UtWt1Uj6H8jNNOmPTGXYhCE0yIQhAIQhARXqZVZjyBPwF5y22gnSeMG2Hrf3T/AITOb09py8jpg9G0bae3nhnJs008SPAXgacoKRi6+ICKWbYf7t4xkCxkHtHWuqL1ux8rAfUwlUuNxjVGLMfAcgOgkUNPCNQBzNvjN1gsGlMWVRoN7XJ7yYZY6m8fFWWfY5QWq3AIyruLjc9YjtHglpVAU0VwTYbAje3dqIF32Z46zEUqhvf2GO9/dP5GaUNOW06pUhl0IIIPeNROlUKmZVa3tAN8ReahEtXkim0hoY+hlU+5kSvtHiZGrtATwhv6QnifwsJsJjeFf9xT8T+EzZTpixkIQhNMiEIQCEIQIfGEvQqgbmm/4TOa0mnVWHWclB9Y225eHKcvJ8dMDl55PKZg05Ni8UrxETeUPZ7yj7SH1k+6R8/5y1zSDxugXp3G6a+Knf8AI+UJWZZ9Qehv8J0DB4kVEDKbhh8+njOfmSMHjHpG6MV6jkfEbQztf9jH9aoOdlPwJ/iJoeI8LSvlDFhlJtltzt1v0ExfBeJehqFyCQwIIGm5BuBtym14fxelU9lxf3W9U/A7ywJw3Zygu6lj/aJPyFgfhLhRARYM0pIkikYwYBoEh2kWsY4XjNRoDeFP66l/eJ+ITcTC4U/rqX94n4hN1OmLGQhCE0yIQhAIQhAicWr5KNVuiNbxtp87TltTQ+Q+k6P2qP8ARan+H8aznFQa3nHydumHT0RxogRQmGyCZ4DPWiIDhSeZIpDHBCKjG8BD607K3NT7J8OkpcTgKlP20IHXdf2hpNqskI8qac9QR5Ull2cwiVGdXF7LcWNra25GOcY4b6Egg3Rtr7gjkZES+zvGGRhTqElDoCfsHl5fSbLNOZib/g1bPRRjuRY+IOUn5TUInxLNPbxDSqLxt4HSJZoU3Qa1RD0dT+8Jv5zw+0v3h9Z0ObxYyEIQm2BCEIBCEIFD20q2w9vedV+rf5Zg+U2Xb0n0VLp6TXxym35zGnTScM+3XDp5eF4mFOZaKJibz0iIIgKFpluK13TEPlYrtsSPsiaYTPdpcOQ4fkwsfvD+VvhCUvh3GqudFZrqWANwL2JtvNehnN1aazhvaFCoFU5WHPUqe/TYyoZ7Ij9bU+7/AJhLTtU36lf7wfhaUvZnGJSZy5tcADQm+vdPOOcU9MwCiyLtfck7kwnxGVpueyw/oyeLfiMwtFSbAak6Ad5nSOH4f0dNE91QCe/n87xCJF4lo4BALNKjtGGk5lkSsLQqOzag94+s6JObVzpOkLsJvFjJ7CEJtgQhCAQhCBm+3g/o6d1VfwPMQ2s3Pbv/ALW/Sov5j85haRvOOfbrh0Ree25xxki1pXmGjbRBkn0E89FAimNYrDiohRtj8Qeok1qUZZYGRxnDXpnUXXkw1H8vOR1m4pNE4rBUijM1NdFJvax0B5iGdMjStJVCiWNlBY9ALn5Sx7KYNHFQuoa2UC/mT+U1uFpKosqhR0At9JU0hdneAZCKlT2vsruF7z1P0mnRBI1Ix0PNKeIEbJgXjbNCk1HkOsZIqGRahlDnD8Aa1QINt2PRQRfz1+c3kw3CcX6OqpO17N4HT5b+U3M3ixmIQhNMCEIQCEIQKztNhhUwtVT7uYeKesPpbznLqJI0nS+1tYLhagLZS9lHU3IuB5XnO3p3E4+Tt1w6Po1xPFOvhI9N7SQmomGzwqTxmjTGJzQhZaJLXiWaJJhHtoupTzoyk2zAi46EWiFj9OUJ4TgRRUqCTc3132A/KWlJpESP0zKJ9J48KsiIYsNKJDPG2MaLwvA8dpFN9/hJeS8RWp6SiuL6zovDauelTbqik+NtfnOevRN5tey9W9BRzUlT8bj5ERh2mfS2hCE6uQhCEAjGNxS00LtsPmeQEfmM7cYs+kSnewCZ/Mlh/l+ZkyuouM3VVx3HPWa5N7bAeyvh/GV1AaRaNF6AXnn+uxtqQjY0MWlSKJEBD6xuLZ43KC0AIWnoEIUsfSMARwGUPC8dR5HV44rQJ9N4uMUGkgGUJKGO0lgDFIekqPWe08Mc9GIkwqPWYCXPZPEa1FYgE5Sq36Xv57aSrK2BY+UhMMosJJeSzcdGhMpwLjxAy1SWXk25Hj1E1NOoGAKkEHYjadZduVmioQhKivxPGKSaXub2069LzB9qceK1XPbZQo56Ak/UmXvGuDsmYorOpNwFGYi/Ije3fMpiBrZtD0Oh+BnHK3qu2MncN4eryMW8YIjyG4sZmNC0CIm0UJUeWnlouFoQieiKtPbQPIq8IQPQZ6GibQtKH6dSPJiZEE8ywLmlrJSm0qKOKIFov9MMqLNnjeeVxxUDVNoVY1nFhrIGIe+0ZWtrdj5cpIWk7+zTdvuox+ghDVFbCXHBuKtSNjqh3HTvHfI9Lg2IbakR3sVX5E3+UsqHZmofbdV8LsfymtVNxpUxCkAhhYi415GErl7P0wBq/wAf5QmuWOFtEVaKsLMoYdGAI+BnkJUV2J7PYZhrRUfcun4CJjOJYNEZgosB3k/UwhM5RrGqGtWIO/0iKVdid+fdCExG62vAeDUaoJdSf8Tj6ES6HZbC/wDjP/sq/wCqEJ01HPdLXs1hR/VfFnP1aeN2Ywp/qvg9QfRoQjUN01U7K4W3/wCZ/wDZV/1yFV7P4cbIf26n+qEI1DdV+J4VSXZf3m/jKx8OoOg+ZhCZsalRa622kV3N94QkaWODoK24v5mXOH4ZSO6/vN/GEJZGbVthOA0Dun7z/wCqWFPgdBdqYP3iW/ETCE1pm2plHDInsIq/dUD6R2EJUEIQgEIQgf/Z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onstantia" pitchFamily="18" charset="0"/>
            </a:endParaRPr>
          </a:p>
        </p:txBody>
      </p:sp>
      <p:sp>
        <p:nvSpPr>
          <p:cNvPr id="38922" name="AutoShape 6" descr="data:image/jpeg;base64,/9j/4AAQSkZJRgABAQAAAQABAAD/2wCEAAkGBxQTEhQUEhQWFBUVFRcVFBQUGBcVFBcUFRUXFhgVFxQYHSggGBolHRcUITEhJSkrLi4uFx8zODMsNygtLiwBCgoKDg0OGBAQGCwcHCQsLCwsLCwsLCwsLCwsLCwsLCwsLCwsLCwsLCwsLCwsLCwsLCwsLCwtLCwsLCwtLCwsLP/AABEIAQMAwgMBIgACEQEDEQH/xAAbAAABBQEBAAAAAAAAAAAAAAAAAgMEBQYHAf/EAEQQAAIBAgQDBAcEBgkEAwAAAAECAAMRBBIhMQVBUQZhcYETIjJSkaGxQnKywRQjkqLR4SRDYnOCwtLw8RU0U5MHFjP/xAAYAQEBAQEBAAAAAAAAAAAAAAAAAQIDBP/EAB8RAQEAAgIDAAMAAAAAAAAAAAABAhEhMQMSQRNRYf/aAAwDAQACEQMRAD8A7jCEIBCEIBCJdwBcmwG5MzeO7W00rpT5Hc29W/IMx2Jvp5XmcspO1k200JFr40LSNQesNNL23IHlvK7/AOwD3P3v5Rc8Yaq7hMxQ7WLUYZLZftKT6/iL22nvFuNM6FaQtfcsbeWnL6zN8uOtxfWo3azj5saNCxY765b9RfpofG3S5jnZDtQKyqlS4ewsW3NxcXPO/I8/HfNtw6q62sCT7RB0YjZrkXU+HQDwkYfs3UKoWqBHX7QF9PdKiwI8555ln7bdNY606PEu4AJJAAFyToABzJmUqdqBhVZcQc2X2HuBfTQOTse/X47867Wdtq2JORLqt9FXpf2sp1Y97adAJ2vmnztiYOjUu2tN8ZToJ7DXTOedQi6+F7WHW/hNZOE4zgmIw5RvbVTmWqumVhqC43BvYcxpvedq4RjhXoU6q7VEDeBI1HkbjyjxZ22zLtc5NSxMhCNYjELTXM7BV0F2NhrpvOzmdhPAZ7AIQhAIQhAIQhAIQhAImq9gTa9gTYbm3IQqXsctr2Nr7X5X7py3Hdva+coLhgcrBEUAN0u5NjM5ZaamO0jjXampiGKULne2W242A6DX2zt3RnAYWlmy1bOzZjlPrU1vqdW9rpm25C2t6BsfUuSKBudyWA69Aep+Jkatjq/JKa+JJ+lp5rt09W+TH5FajnDKwGXXMRlN8p79NDz56zMYtnDNmqH1mbKoY6LfYja1rad8i4JKuQE3zMASVGUZSdgzH3det5XYlSmZ2ILKjDQltSSRqe4IPKZrN1tA/SKrYhhScAX2b1lAUAXA7+62pmjw/HK9L29R7ygVB8CMw+cymAuquxtuFU3tfQOxuetwPKX+Cq3UXPrADNpbWwO3nLeCLmn2jrMQVqBluM1gpt1uAAfLeWS8SZ9yzaHnkS9iNDYc7WuDp0mWqYdGNyLN7ynK3xEdpelT2WFQdG9V/wBoCx+EY3SWFdtHApA1BlV39R6ey1AMwB6EgNrKHszT9JiqNO1lLgkDUsFU1PWbmCBLvj3ElxVH9GrAUnLK6kj0dyhHMeq2lxoee0R2W4U9GvVrOAFSj+rNwQXyKg7/AHhr1i9tS6jV0ce5LA2canLoCFOoAPPQ8+h1lp2f7QUaNNktZFJbKPaQnUrk6E7W5nSZetjBQosVf0gAAVxbW+rG47iPhKfs3imqLUxFQD1D+rU6Fqh231yg6+QnS3XMc8ZtrcX2jdqno6gLHdgmmQls4Rcu5X1Neo7pB7WYjEVaAyP6WmtRqtx7YOW2VlA9kXbl9rUWEfwWRNAQxBuzixa5JYtfUMpN+8Xt3xjGcSpU2DU3s/2gozB/vIvPv0nLddtRoewuPZKQSpVWpTIBpsNchtrTvrdeh5beGzRgRcEEHYjUTjA4whc1MPSbO2hCsQp6saaE38f+ZM4LxWuKz+mugQJUQEWUDMQW532/4nfHOyOVjrkJWcP4urqCxAJ5j2T58vOWQM6y7ZewhCUEIQgEIQgE4322w/osZWQF1FS1VQoUhmYc7gkWIGxG07E7gAkkADcnQDznKf8A5YxlJ2p1KThmRWpuVJFlJBWx8ek5+TpvC8qAY8ZinRc99LFTsb/CeYtT6Mt1OVb82sWt8FMp8Nh2xBpinezKVckkZADcZiPh3275pOIYShlVa+Isi7IgAvpbXRiT/Ezz3W3S3hMxWLC0qeXQMgPgLTPcSVmRFQXLHM29gOh+XwljUxdMqlOij1FQEBnFtze2o1+EbNGq27BB0Xf4zO+WFbSwTCmquVpqAb6n7W40IFtx4AeMdw9WkFIRgQpuSNLZjp5cr90VxHAFEz01zsLFgwLkrsbC9+d/KU4Iw7I5XJfRlN7vTPter3b+Q6zXaL4VdjuOR5fGI4njlFElWFycujWJ19YA8ja88wlFPXGtwvIgKxNyHy2ttbbvlbj6LFqam4W1mewYa6tcHawG8knIa4kpyKjAkqpsGJJzVWGRC45gAG3hobWmhw3E6WGUYckAqFJuQoJvm0O+jXmf4SrVMSllznWplFixP9WvkLHWXXFux1WnQavWb0tXNnqKo9lSdlO5y9el+mu7+iPKvaaivsnMeQprfUnq1tz0Bnn/AFhr+uPRs2wsarDYDNYZVNyNNTqNpV4zGnD01sqqxH2VCkd+nO3P6SR2Tx6VHCVD6Oo5/VsbtSJvojKT6rG+jDwtreTUVL/RKtQXNU1h0GnnlvYeFjtJNKiqCxo5nsVu3rXAsRanpcetrp9dLx8DSZyGIpuvMEB9ug1Gtx5ctLysPhKw9m9Rf7SFD+1z+EbyThHwVBh6xawucqAFQBqACNARsfZB+kTWKmqwY2U0gGI3ALtqNJYV3CD9YyJy9Z0GvTeUQx9NqrsGSooULlDjUhmJW42Ook9q1o//ANNr0rPRYMmX1fRnKT99CSrDvGu+nTVdh62IrFnf1KaHKLZlzuNGGU8gdL9RaJ4Dwr0iqqG1Mas4N7km5Ck7nXymyoUVRQqiygWAHSdvHLZus5cXguEITswIQhAJT9qOPLhKOcjMzHLTW9rt39wlxKPjXZ4YqtTaq36umuiDcux1N+QsF799pnLeuO1mvrEPxPEYlSzgmylyCLqoAuctMaAD3j5yrq8DWpS0IDMu/LUdBOtHh1JaL01UIjIym3QqQSTudOs53gGui+FvhOFwuN5u3WWXpTcLpegw/wCj1FKG5zVKBBLXN7+sBa40sNhpeWHD+HIQbejrnXLm9WoAeWR9Gtrrcbz3FJcyvrC20zYtkXVPB0QcrjITsGBS57jex57ExVTgBPsVNOQZb/MESrw3GKqjK1qi81fXTx3llhMfSPsO2Hb3W9akfI6AeGWZ1E1SKnCSmhYaDMzWyqB5mZXtNw8NlDC5GVwNvVJINyOoB25qPPdYrGFFJrICND6RAXTQ3BZQMwtvsR3zIVKy18SRTa4qNmUncXPtf4RqB0AGl5Zj9ZqHwnhdcoCKZIUtTU3X1qYPqnU8tRJnFeF4ioi0qdEhnOVnOiqp3LNy0uNOs1RNrBRZV0UdwFhHVY981Mfq6ROC8FTA02NJGr13F2qWvtso6KOQ1J53nmGpVVdqtQXSrZKgb2+gYLb2QSRboSZbUWMnJVM16ppyrjHZDFVsQ7BAEU2R6jBQR1y6t8pXVOzORrVavkmnw3J+E7Rn7hFCpJ6f0YvB9q1RNKJq1lWzVW9XMFsoLE+sWsR4yBiuOYrEWvmVW2SmpJ6a93jedIVx0i79016I5y3Z1moDMjOc5JuhvlK3Hq26/SN9mMI61mJw9RUXKEzUyDf1szWIta2WdGapI9ZjJ+ONSr7hVamUtTGULutgCCdbkDrqbyZMrwKsRiAOTBgfIX/Kaqd5050QhCVBCEIBCEICKtMMpU7EEHwItOXcNTLdT9lmHwJnVJynCVMxqP7zu3xYzj5e46YfQwuYxVpyUo0iGE5uiA1CR6uFJloEkjD0xeTQhcLWomisQOm4+HKWNLhqek9LlUPYi4Fib23GxPfvLbD4dbRdSnLMU2irTGu0cpU44U1sI+adppkhFF5JprIwWPUnlEoJFeiiUaSEMqGAkWBFOsBKGnWRawkmsZErGArs6l8Rf3UY/EgfmZq5l+zB/XP9z/MJqJvHpnLsQhCaZEIQgEIQgRuJVSlGqy7rTdh4hSROZ4anlS3+9Z1UiYPtYiU66pTQC6ZmtoLkkCw2G3znLyT66YX4qwIho3XxQU63iVxaH7Q89PrOLoWTFUzC09tKi5wbaSWhvKzA3taWKbTSPKI1JkhTeN07DpPQwEIWacSacDXE8OIEodWPq0irXEdWqOsolZ9Im88Uz20qGqkgV2k6rKbiGMUaX1On/PSFTOAVsuIW/wBsFfzH0mxmd4X2dIZXqtqpzBF2uNRdufhNFN4sZCEITTIhCEAhCEAnNuN18+LxB90hB/hGX6gzpM5bjFtWrt79aofLO1py8vTeCFitTINajLBlvGzTnF1N4KmRtLEKbXjeHS0l0tjEgn8Nplh/L85ZLw++7t8v4Su4dVtLqlWm4ygvwhuTn5RpuFVPfPyl5Ta8dy6R6m2ZPDKnvn5fwiW4Y/vGaAnWeOI0bZt+FP75HnGxwlr61H/aP8Zo/Rz30UnqeylpYBhs7+bGSa9F1X1Sc3LXTzlilK0WovNSG1UKFR/bbyGgjGLwC2taXuW0rsTvLpNtTgquamjdVBPjbWPSu4BUvSA91mHzv9CJYzrHOiEISoIQhAIQhAJyzEtd2P8Aab6mdSM5TOXk+OmDzLHVpzy09DTk2cyT1dLxpq0batAn0KlpY0MTKOk0l0qkqLuliZZ0MQCJla2LVBmcgDqT/u8gN2spLoM7ctBYfMiXaNdQxtOrc0nDWte3K+2/gZIBnO+y/HVoZw4Yhsvs62K37x1mtwfGqVQ2V9fdOh8r7+UsRbF4ktGC8SGlVJBiqW8YUx9DpCPXldiBvLFzIFbnCrHs3U9tfusPmD9BLuZns/UtWt1Uj6H8jNNOmPTGXYhCE0yIQhAIQhARXqZVZjyBPwF5y22gnSeMG2Hrf3T/AITOb09py8jpg9G0bae3nhnJs008SPAXgacoKRi6+ICKWbYf7t4xkCxkHtHWuqL1ux8rAfUwlUuNxjVGLMfAcgOgkUNPCNQBzNvjN1gsGlMWVRoN7XJ7yYZY6m8fFWWfY5QWq3AIyruLjc9YjtHglpVAU0VwTYbAje3dqIF32Z46zEUqhvf2GO9/dP5GaUNOW06pUhl0IIIPeNROlUKmZVa3tAN8ReahEtXkim0hoY+hlU+5kSvtHiZGrtATwhv6QnifwsJsJjeFf9xT8T+EzZTpixkIQhNMiEIQCEIQIfGEvQqgbmm/4TOa0mnVWHWclB9Y225eHKcvJ8dMDl55PKZg05Ni8UrxETeUPZ7yj7SH1k+6R8/5y1zSDxugXp3G6a+Knf8AI+UJWZZ9Qehv8J0DB4kVEDKbhh8+njOfmSMHjHpG6MV6jkfEbQztf9jH9aoOdlPwJ/iJoeI8LSvlDFhlJtltzt1v0ExfBeJehqFyCQwIIGm5BuBtym14fxelU9lxf3W9U/A7ywJw3Zygu6lj/aJPyFgfhLhRARYM0pIkikYwYBoEh2kWsY4XjNRoDeFP66l/eJ+ITcTC4U/rqX94n4hN1OmLGQhCE0yIQhAIQhAicWr5KNVuiNbxtp87TltTQ+Q+k6P2qP8ARan+H8aznFQa3nHydumHT0RxogRQmGyCZ4DPWiIDhSeZIpDHBCKjG8BD607K3NT7J8OkpcTgKlP20IHXdf2hpNqskI8qac9QR5Ull2cwiVGdXF7LcWNra25GOcY4b6Egg3Rtr7gjkZES+zvGGRhTqElDoCfsHl5fSbLNOZib/g1bPRRjuRY+IOUn5TUInxLNPbxDSqLxt4HSJZoU3Qa1RD0dT+8Jv5zw+0v3h9Z0ObxYyEIQm2BCEIBCEIFD20q2w9vedV+rf5Zg+U2Xb0n0VLp6TXxym35zGnTScM+3XDp5eF4mFOZaKJibz0iIIgKFpluK13TEPlYrtsSPsiaYTPdpcOQ4fkwsfvD+VvhCUvh3GqudFZrqWANwL2JtvNehnN1aazhvaFCoFU5WHPUqe/TYyoZ7Ij9bU+7/AJhLTtU36lf7wfhaUvZnGJSZy5tcADQm+vdPOOcU9MwCiyLtfck7kwnxGVpueyw/oyeLfiMwtFSbAak6Ad5nSOH4f0dNE91QCe/n87xCJF4lo4BALNKjtGGk5lkSsLQqOzag94+s6JObVzpOkLsJvFjJ7CEJtgQhCAQhCBm+3g/o6d1VfwPMQ2s3Pbv/ALW/Sov5j85haRvOOfbrh0Ree25xxki1pXmGjbRBkn0E89FAimNYrDiohRtj8Qeok1qUZZYGRxnDXpnUXXkw1H8vOR1m4pNE4rBUijM1NdFJvax0B5iGdMjStJVCiWNlBY9ALn5Sx7KYNHFQuoa2UC/mT+U1uFpKosqhR0At9JU0hdneAZCKlT2vsruF7z1P0mnRBI1Ix0PNKeIEbJgXjbNCk1HkOsZIqGRahlDnD8Aa1QINt2PRQRfz1+c3kw3CcX6OqpO17N4HT5b+U3M3ixmIQhNMCEIQCEIQKztNhhUwtVT7uYeKesPpbznLqJI0nS+1tYLhagLZS9lHU3IuB5XnO3p3E4+Tt1w6Po1xPFOvhI9N7SQmomGzwqTxmjTGJzQhZaJLXiWaJJhHtoupTzoyk2zAi46EWiFj9OUJ4TgRRUqCTc3132A/KWlJpESP0zKJ9J48KsiIYsNKJDPG2MaLwvA8dpFN9/hJeS8RWp6SiuL6zovDauelTbqik+NtfnOevRN5tey9W9BRzUlT8bj5ERh2mfS2hCE6uQhCEAjGNxS00LtsPmeQEfmM7cYs+kSnewCZ/Mlh/l+ZkyuouM3VVx3HPWa5N7bAeyvh/GV1AaRaNF6AXnn+uxtqQjY0MWlSKJEBD6xuLZ43KC0AIWnoEIUsfSMARwGUPC8dR5HV44rQJ9N4uMUGkgGUJKGO0lgDFIekqPWe08Mc9GIkwqPWYCXPZPEa1FYgE5Sq36Xv57aSrK2BY+UhMMosJJeSzcdGhMpwLjxAy1SWXk25Hj1E1NOoGAKkEHYjadZduVmioQhKivxPGKSaXub2069LzB9qceK1XPbZQo56Ak/UmXvGuDsmYorOpNwFGYi/Ije3fMpiBrZtD0Oh+BnHK3qu2MncN4eryMW8YIjyG4sZmNC0CIm0UJUeWnlouFoQieiKtPbQPIq8IQPQZ6GibQtKH6dSPJiZEE8ywLmlrJSm0qKOKIFov9MMqLNnjeeVxxUDVNoVY1nFhrIGIe+0ZWtrdj5cpIWk7+zTdvuox+ghDVFbCXHBuKtSNjqh3HTvHfI9Lg2IbakR3sVX5E3+UsqHZmofbdV8LsfymtVNxpUxCkAhhYi415GErl7P0wBq/wAf5QmuWOFtEVaKsLMoYdGAI+BnkJUV2J7PYZhrRUfcun4CJjOJYNEZgosB3k/UwhM5RrGqGtWIO/0iKVdid+fdCExG62vAeDUaoJdSf8Tj6ES6HZbC/wDjP/sq/wCqEJ01HPdLXs1hR/VfFnP1aeN2Ywp/qvg9QfRoQjUN01U7K4W3/wCZ/wDZV/1yFV7P4cbIf26n+qEI1DdV+J4VSXZf3m/jKx8OoOg+ZhCZsalRa622kV3N94QkaWODoK24v5mXOH4ZSO6/vN/GEJZGbVthOA0Dun7z/wCqWFPgdBdqYP3iW/ETCE1pm2plHDInsIq/dUD6R2EJUEIQgEIQgf/Z"/>
          <p:cNvSpPr>
            <a:spLocks noChangeAspect="1" noChangeArrowheads="1"/>
          </p:cNvSpPr>
          <p:nvPr/>
        </p:nvSpPr>
        <p:spPr bwMode="auto">
          <a:xfrm>
            <a:off x="460375" y="1603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onstantia" pitchFamily="18" charset="0"/>
            </a:endParaRPr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331640" y="0"/>
            <a:ext cx="781236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2700" marR="5080" algn="ctr">
              <a:lnSpc>
                <a:spcPct val="100299"/>
              </a:lnSpc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Причины уточнения расходов бюджета района по муниципальным программам.</a:t>
            </a:r>
          </a:p>
          <a:p>
            <a:pPr marL="12700" marR="5080" algn="ctr">
              <a:lnSpc>
                <a:spcPct val="100299"/>
              </a:lnSpc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1" name="object 8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737045897"/>
              </p:ext>
            </p:extLst>
          </p:nvPr>
        </p:nvGraphicFramePr>
        <p:xfrm>
          <a:off x="0" y="1377953"/>
          <a:ext cx="9144000" cy="477677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79648"/>
                <a:gridCol w="7664352"/>
              </a:tblGrid>
              <a:tr h="606343">
                <a:tc>
                  <a:txBody>
                    <a:bodyPr/>
                    <a:lstStyle/>
                    <a:p>
                      <a:pPr marL="0" marR="89535" indent="336550" algn="ctr" defTabSz="914400" rtl="0" eaLnBrk="1" fontAlgn="ctr" latinLnBrk="0" hangingPunct="1">
                        <a:lnSpc>
                          <a:spcPct val="107800"/>
                        </a:lnSpc>
                        <a:spcBef>
                          <a:spcPts val="409"/>
                        </a:spcBef>
                      </a:pPr>
                      <a:r>
                        <a:rPr lang="ru-RU" sz="1200" b="1" u="none" strike="noStrike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Наименования  муниципальных программ</a:t>
                      </a:r>
                      <a:endParaRPr lang="ru-RU" sz="1200" b="1" u="none" strike="noStrike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u="none" strike="noStrike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2017 год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</a:tr>
              <a:tr h="373134"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lnSpc>
                          <a:spcPts val="994"/>
                        </a:lnSpc>
                      </a:pPr>
                      <a:r>
                        <a:rPr lang="ru-RU" sz="1200" b="1" u="none" strike="noStrike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Муниципальные программы:</a:t>
                      </a:r>
                      <a:endParaRPr lang="ru-RU" sz="1200" b="1" u="none" strike="noStrike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1200" u="none" strike="noStrike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8FC"/>
                    </a:solidFill>
                  </a:tcPr>
                </a:tc>
              </a:tr>
              <a:tr h="3524463">
                <a:tc>
                  <a:txBody>
                    <a:bodyPr/>
                    <a:lstStyle/>
                    <a:p>
                      <a:pPr marL="61594" marR="0" indent="0" algn="l" defTabSz="914400" rtl="0" eaLnBrk="1" fontAlgn="auto" latinLnBrk="0" hangingPunct="1">
                        <a:lnSpc>
                          <a:spcPts val="994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spc="-5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«Развитие образования и воспитания Люберецкого муниципального района Московской области»</a:t>
                      </a:r>
                      <a:endParaRPr lang="ru-RU" sz="12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61594" algn="l">
                        <a:lnSpc>
                          <a:spcPts val="994"/>
                        </a:lnSpc>
                      </a:pPr>
                      <a:endParaRPr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Увеличены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расходы на  174,0 млн.рублей, в том числе: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Bef>
                          <a:spcPts val="50"/>
                        </a:spcBef>
                        <a:buFontTx/>
                        <a:buChar char="-"/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</a:t>
                      </a:r>
                      <a:r>
                        <a:rPr lang="ru-RU" sz="120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проведение капитального, текущего ремонта, ремонта кровель в дошкольных образовательных организациях  планируется направить 33,9 млн.рублей;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Bef>
                          <a:spcPts val="50"/>
                        </a:spcBef>
                        <a:buFontTx/>
                        <a:buNone/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-на обеспечение государственных (муниципальных) гарантий реализации прав граждан общедоступного и бесплатного дошкольного образования в муниципальных дошкольных образовательных организациях, включая расходы на оплату труда, приобретение учебников, игр, игрушек планируется направить 93,1 </a:t>
                      </a:r>
                      <a:r>
                        <a:rPr lang="ru-RU" sz="120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млн.рублей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;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5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-на обеспечение современными аппаратно-программными комплексами общеобразовательных организаций планируется направить 28,9 млн.рублей;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Bef>
                          <a:spcPts val="50"/>
                        </a:spcBef>
                        <a:buFontTx/>
                        <a:buChar char="-"/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на обеспечение образовательных организаций доступом в сеть Интернет  планируется направить 1,1 </a:t>
                      </a:r>
                      <a:r>
                        <a:rPr lang="ru-RU" sz="120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млн.рублей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; 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5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 повышение заработной платы работникам муниципальных учреждений в сфере образования планируется направить 3,7 млн.рублей;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5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-на</a:t>
                      </a:r>
                      <a:r>
                        <a:rPr lang="ru-RU" sz="120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приобретение мебели и материальных запасов планируется направить 0,5 млн.рублей;</a:t>
                      </a:r>
                      <a:endParaRPr lang="ru-RU" sz="120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Bef>
                          <a:spcPts val="50"/>
                        </a:spcBef>
                        <a:buFontTx/>
                        <a:buChar char="-"/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 обеспечение деятельности МОУ «Наш дом» планируется направить 6,8</a:t>
                      </a:r>
                      <a:r>
                        <a:rPr lang="ru-RU" sz="120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20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млн.рублей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;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Bef>
                          <a:spcPts val="50"/>
                        </a:spcBef>
                        <a:buFontTx/>
                        <a:buChar char="-"/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 обеспечение деятельности</a:t>
                      </a:r>
                      <a:r>
                        <a:rPr lang="ru-RU" sz="120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МУ «Централизованная бухгалтерия» за счет увеличения объема оказываемых платных услуг в сумме 6,0 млн.рублей.</a:t>
                      </a:r>
                      <a:endParaRPr lang="ru-RU" sz="120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5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Уменьшены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расходы на 87,3 млн.рублей, в том числе: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5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-перенос расходов  на строительства пристроек с 2017 года на 2018 год к  МБОУ школа № 54,  МОУ СОШ № 59,  школы на 275,  МОУ Кадетская школа в</a:t>
                      </a:r>
                      <a:r>
                        <a:rPr lang="ru-RU" sz="120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сумме 81,1 млн.рублей;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5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-проектирование, строительство и реконструкция тепловых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сетей МДОУ детские сады №2,11,49 в сумме 6,2 </a:t>
                      </a:r>
                      <a:r>
                        <a:rPr lang="ru-RU" sz="12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млн.рублей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8FC"/>
                    </a:solidFill>
                  </a:tcPr>
                </a:tc>
              </a:tr>
            </a:tbl>
          </a:graphicData>
        </a:graphic>
      </p:graphicFrame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6948264" y="6554006"/>
            <a:ext cx="2133600" cy="280119"/>
          </a:xfrm>
        </p:spPr>
        <p:txBody>
          <a:bodyPr/>
          <a:lstStyle/>
          <a:p>
            <a:pPr>
              <a:defRPr/>
            </a:pPr>
            <a:fld id="{60707C3E-EA26-4ADE-B158-97DC83AF1FAF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pic>
        <p:nvPicPr>
          <p:cNvPr id="13" name="Picture 2" descr="Похожее изображение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214290"/>
            <a:ext cx="1093372" cy="8407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AutoShape 2" descr="data:image/jpeg;base64,/9j/4AAQSkZJRgABAQAAAQABAAD/2wCEAAkGBxQSEhUUEhQUFBUUFRUVFhQVFBQVFhcUFBQXFxQUFxUYHCggGBwlHBQUITEhJSkrLi4uFx8zODMsNygtLisBCgoKDg0OGhAQGiwkHCQsLCwsLCwsLCwsLCwsLCwsLCwsLCwsLCwsLCwsLCwsLCwsLCwsLCwsLCwsLCwsLCwsLP/AABEIAOAA4QMBEQACEQEDEQH/xAAcAAACAwEBAQEAAAAAAAAAAAAFBgIDBAcBAAj/xABHEAACAQIDBAcDCgEKBgMAAAABAgMAEQQSIQUGMUETIlFhcYGRMqGxBxQjQlJicsHR8DMVJENjgpKisrPhNDVTc4PxFiWT/8QAGwEAAQUBAQAAAAAAAAAAAAAAAgABAwQFBgf/xAAzEQACAQMEAQMCBAUEAwAAAAAAAQIDBBEFEiExQRMiUTJxBhQzYSM0UoGRFSRCodHw8f/aAAwDAQACEQMRAD8AfLVRLJEinGyVtSim5cDviOTlMJvK57XY/wCI12tqpRox+xx1691Z/c07QHCrKWCs+w38nU1mmT8Dj3g/AVga1D3RkdBpM+JIezWEa76PY+FECXYTiv4qmh0DINzr1aJjIBJxPjVeRIy4UwJ7akIVt4l+nHeg/wAzVRuey/b9GZaqllHmJHUbwNOhvIL3a/h08gg0FpgTzL1h4GnFEg2hpEqZOhGIJSDPCnZTjnqimEz5xpTgnkdMEyTLenGRUaZjluUUwhjArVMYjakIpnNgT2A00pNcoKMdzUfk5tJh0DI6AhJUEgBNyCSQwv4g11OiXbrUG34eDmdatXbXLps+2iugrWp+cmU+MM0bkTZcXb7aMPSxHwrL1iOaG74NbS5+9o6UOFcydAyUXA04JbhR7P4qmh0Aw846tH4GADizGq8iXssU0IJYtIQsbzD6ZPwH3GqVz2XrZ8GOMVULR7OOqfA04PkDbrjqsOxj8TTyDfCD1MAROjDzp0PE9nHCnYaPiKEcqB1pBnwbsphYJDjSEz6SnBwVxCmwGWSi1IZFTjWkOSzUwhmXhWqYx4wpDPoxbUfLFIexGPupp/SWLdZqx+4h4NM2Dw7c0aSM+F84+Naf4fre+dP+5V/GVsoXEZ/JXjx1RXVxOJkY9izZMVC39YFP9rq/nVe/p7qMl/cvWMttVHWhwrjjqGTi4Gn8AF2GGg/FU0OgWHrdWj8DADGCz+NQSJInyGgGLxSELe9C/SR+DfEVTuS7bA+OqZbZZILqfCnBAe7R1kHY7f5jTyJJdDDamZGVyDUU6HieyLY07JEe/pQiKJBrpSCR6iXpCbwSQWpheD5xSEiqI60gi6UXtSGRQy0hz61IQ0qNK1DFPDSHQI3nbLhZz/VOPUWoZv2l3Tlm4ghN3b62EnTnG0co8L5W+NHpFXZfRX9SLn41tnO3jUXgjjx1a7yOZdHl0wFOxWzDipDDxBuKVVZi4PyS0JYkmdlhcMoI4EA+R1riJrEmjr004ouipvAxdh+A/F+dTR+kBh9eFGMAtpixB76hmiSJVEajCaNIpmB5F7eoaxH8Q+B/Kqt30i5adsGJVMuFx4HwphgDu9/El/GfjRS6D8DFQkRXKbFfH8qJBRLJFvrTskI5aEcgRrSEfBgKQ6PQb0hmfGmEjMDThl2bSkIrakIlkoRDMgrVMU8pDoA75X+ZzW1JAHlmW/uvUVZ4jk0NK/mYCjuU30/RnhLG8fmVuvvX31Vp1PTqQmu00dT+I6Hq2Ml8EtpDq/vlXpVNpr7nh9RY48g6DZTygsLKg9qRzlQduvPyqne6nQtU1KWZeEXrDT691LFOJ0rYEqth4yrZhkADWtfLpe3LhXJ+p6jcjqJUXR9ku0E4aPHBH0e7OnDhwP6OXIfGyt8GFTJYSAfeBlThRDAbay6VHNEkTFh2qENmxaZggLexdIz94/Cq10spFm24bBEdUS6XW0pxgFsMWmlH3j8RTy6D8DEKEiITL7PjRIdFzGwogyC0LCRXJxphyhxpThItg4UwLJkUwkZSKcNEgaYR9fWmETz0sCGVK1TFPGpxLGeQHvdPkwshIzXstr2vmNvPjw7qq3GXBI0tKjvuYvOEhS3c2PiBJFL0ZRVdWLv1AADqetaq3M1sgss6rUtRto0ZQlJPgMbwyQYdiSvTO/0iqerGqvcqWPFtK1J6vcOkqMFtaWH8nF6X+GleTdWo/bngXIek2gzqzkFELxooAQZT7ITvHA9tZNSe175PL+fJ2FSjS0+inSivhj/sRkyEIQVzXBHCzANf31bsZt0/d2cjfuUqjlIKQmryKPaAG7OP/wDsMbAebRyr5Iqt+VaDh/BjIgUv4rR0ePhUD7DBm1V6poJBxBGENQEuAglMNgD71j6Nfxj4GoLjomt+wHHWei+zQlOAwBs02xco8/cKIk8DGKAiITcvEfGiQSIOxog8F0R0oWOVz0kIpK0mFknHTDMsBphGYoaQRORNKcSIBqEcttTiGNa1DFPGpxIWN+NovBEhjsGMgAJANuqdRfnVzTrSF1U2VFwVru4nQpZg8MSJMU8pvI7OfvEn/wBV11KzpUYJRivucnXrVKj9zbDko+c4S39Lhhp2vB+ZU28q4/XbJ0avrRXtfZ3v4P1hRat6j+xPdcOMOSUcqDmikhytJGSNVK8bHv7eVcvX2OaTf9jqNR2zrYTxnvPCf2Ce6uL+kmj4ECNzoASzg5yQNBy0rSsuUYupUkoxkvt/gaojWgvJieTnMOP6HbxJ4O/Rt4SRKB/iy1t04brNZ8FGb218o7hFwFZn7suMw7RXQ00goi9hTrbvquThSOmABW9I+h8HWoa/0k1H6hfiNZqL7NCUQDAODW2MfwpyTwMgoSIrn4eY+NEh0Q50RMXRcKFjEJeNOhFb0hH0dCOWCmEQ50455OKYSIqKYIllpxhjStQxj5qT6Ysidv7GHOGjZwgaVrueC9XifX31raXJwk5L4KF8t8FFn2M3ViXDdJCekGUMJbjVterlvYKdOGoNXY6jVVbMuusFSWnxdP29gKCY4Zs3F0Oq/VsdGU9ulxartxRd5ScX9L6+5QpT/J1E8+9GjAdDDK6dJiAs4DRCLgyNwXQXzDUeVec3dCcJbWlmPGT1GNxK+toVo44XOQlsWDo8TquQmMDLxATMWjU/eABv21JY1cvBQvpqdDC8DfFWv5MWUcYZyfbxtthj/Xw/BK6C05tf8mVXeK6P0JFwrIZeMuOXShkFEWotHYd9VywE4qYAG7zj6A9zL8f96hr/AEktH6hdirNRoM0R04DAiaYxvwiixwSeBhoURlc/DzHxokJE1UEU4Z7GthamY5CZadDlbCmYj2hHJCkIqHtUgvB7iKQkQRr0hFt6QhgStQxT1qTfAgfjMPCzr06K+jKhIBKuRoQDw4HWrFCc4L2gzpxqPB7jZpyipGi6FSM2UKVQ9YIAdOR1tUyeZZl2P6eGtvaA0OGw8LzZlE+YXXMV0ZrEJcmyt7Wp42PnpwqVqiilwkZNRUIyk3zJiVDjGKNkOSSAtJGRx6JzaRR+E2I86ztdsdm2r4ff3N38MXkZTlQqP2vo37v7wAyQo9yzOS8jG5Z26qqO61q52FHbNSidHqFjiLlDhHR4jp5VrR7OWaaRyfeX/mzf96D/ACx10Vn/ACv9mZNx+sj9DRcKx32X0U4saUMgois+khqCRYXQRhNMAYd5B/N3/s/5hUNde0lpfULMVZpfNMdOMwMYz880F7qOHnRJNhbkkM0eH7T5D9amjbtlV1sGLaOKijFmLX+6pb4C1SflsCjVyVYXaCMbKb+It51HKlgsKeTWpqFhpHklMOVFqTHPkphFi8aYRTfWkEeyjTWnGPlItTMfBHNTZEMaGtUxT1qccX9upLN0sGGIWboQQTf2WchsvY3VtfiKlxKMd40KijUwzBg/nUOz0iljIMTkPIDmIgLFuWt9beFXrFxqVG5L7ZKupzltcqRPEYiKWJgrA3Ui1wDpzsRe441txg4PGDmNzfnk55HijFKr8QD1h9pToy+YJqzeUI1qDhIu2dZ0qsZrtG6TDxYVwzEyOGDRoAVyrmBVpL8/u91cTZ6fVudzj9MXydtf/iFOEaaXL7Or4ZrgEcx8aPG2TTM3OUcr3o/5q3/dw/8AljrobL+W/szJueKyP0LDwrHfZfI4kaUzHQqYoWk8aryLEXwb8OabwCZd4B/N5Pw/Ag1HV+gkpfUKkJrLNA1RU8VkT6LenjS5A1OhbgW7geytCnFRRVbyyWDmaT2M3p+dSpjbMm+DYYvmkOY8gb6UMmySGEVY7ZqjrKApHMaVE5fJJt4yih2swU6Ei/ce2hrU1jKBpTecMqlNVMFkpIpZEepTCLRTCKJONILwTl4UhFSNpTMcjamHGZDWsYZNqTS8i8GDZ+JSPFTPIGCrDHmkZbRqqliAH5sS/Duq/Sg501t7yVqs4xeX8Hs+2UmLrg1bEFwRopCKWFuu7cPDsq1+WlD3TeGV/wAwqnthyKG9ezI8POY4jpkUsvHKxGo/PWtyyqyqwzMxb2nGlPC4b8C7FhhEpxMgFgSIUPB5B9a3NV4+NZOt6j6f8Cn35N78O6XK7qJyXtiYcPN84UxSNeTUxSMfrNxjJ7CdR31h2N47eWM+19/+Tptb0n1YKdKOHE6nu7MWgjJ0OQAg8iBYj3GjqNOo9piR+nns5rvc+XaTt2NC3oiH8q6Gx/lv8mVdfqn6HwjXQHtUH1FY8+y+iWIGlCEKu0xaQedQTJ49GvDGh8DFW2xeCX8DfCo6n0B0/qE+A6Vlmii52NrAXJ099T28csiqPgY4NiqFBkNzbW3DTlV6fCIKfZvw4VRYC3dQImZeXo2RpA3aCEjh51FOJPF8A5lDFO1Tr4EWNO+YEb4kbVwCcxf1qklkNz5J/MY/siltFvZ98xT7IpbRbmeNhE7BS2i3M8+YJ9kU2wf1GeNs5Dy95pbBvUZU2yE7/WmcA1VI/wAkJ3+tDsF6ppTjWoZhN6XAvAhbdkjTFu0pDB8qhdXCIiDMcgI6xbQdnGtS09erDFNfT/2Z166dNpzecg6Pbk0cZiicxx5maymzHNwuw46eFdHG0i8Sq8tIwXdTWY0+EX7EwQfNNMxEKe0x9p2P1FvxJqjqup07Okow+t9fsXdK02rf1UnygDvHtBp5bkBVUZUQcEQcAP1ricuUnKT5fZ7FbWdKypKlHjgtzrPhAiRWeADrgC7OTwFtdQCfKoVFxqNt8MypKVK43Z9r8DnuJj+lw6km5VmU95HP3itOjgwtQpKlVeOmIu/P/HTf+P8A0lrqNP8A0cHM3n6h3XcnGdNgsO/MxAH8S9VveDWZcw21GXKE90EGpRpVcmFfbK9YeNRVCWBbhTUa7HZLaQvE47UYeoNBNcMem/cI+HOgrK8mmjZFy8R8amovE0BUWYjYs+g7CLg1fk8orQ4YDxe9IicqEDjna5IF7XIHAd5pJhsLYDayzKWTgvEdnOlkLaJm1d5pXlKqQFAJEdmuQPrXCm3maT6GceQlsvENZekGV25W5Am/uqBvCYbQc+cVXyLB984pbhsHnziluHwROI19PzpbhYLFnpZGwTE9OmLBNZacFolnpCwZhVwpk3NOll4Fx0zm+2NjSSTzyw2lBc5lTWRCNLMnG2nEVvaZq9vGKoT9skZOq6ZcRaqqLcX0Zdl7NMrkHqIgzSORbIo43vz7BWnf6nTtqLqJ5b6X7mTZWNW7rqlFcmyfEfOZY4IhliUhI18TYyN2sdTXn1atOrJ1Z9nsVjp9LTLXKXKXIX3rx0WzkWGBFaRluSwvp9puZJ7Kz6UHXeW+DNt6dW/m6lVtR/YXMNtB5UvKEUHUBFygdjkX1PZ3D7wqxOmk8RHrUIU29rbDG5dkeZA17vmbSwD2AcA8/q61q2cnKBi6hLc02KW+/wDx83/j/wBJa6vTf0zm7z6zqXyPY7Nh3iPGNgwH3XH6g1X1SntkpBWFTMXEf2rLNF94Frbq8PGo6iJYM8wh0qEJmjEi6MO4/Cmk+GBHiQgYbgKy5dmrHo2wuRwNj2jiKaLw8jhbZ+IZ7pINFtZu0MP9q0E8xIdqTyVTbsQ5g9i1mDjXTMOBt5870S4ElkK7Nw4S4AAuNQLeV/Wn7CkYYYA3G1xxFDnAeAJvBtRIPpHOVFFr2J52HDtJFROm5cIGUlFZZ9s7bsc65o3DD3jxHKq9SnOHaBhKMllM2fPBUYbR4cXS5HwUvjdRSyNguXGUsiwXJjKWRYLkxdOpDFvzsU+4bBoU1omeWOaTY5yvageLFSEFlbOWUg62bUG4rOcotNHodiqVW0jGSzhDXi51MawYknPLEhlkUdZXDFo8wHtWBsa0bfTa1zab4f8AFvCZ5/X1WhY6nupx4AuFwcmFxUVwG64KMCMrqeBDeFZlVNJxlxL4O4d3RvrSUqb4aNvygbHMmJSXXo2WzcAQy8E7r348OPZVe3qKMGvJl6fdqFs6T7zwKW0sX9JHGn20J429oFVtyHP07KtQjiLk/gkcP4cpM37tzMm0pEHsEufAkjX8q0LRrajGv6adGM0C99j/AD+b/wAf+ktdVp36a+5yd39Y0/JhtHosUgJssimM+J1U+o99WNQpbqLfwU7SptqYO1mub6Zvdi9t9dKCoSwMuDOlQBM3ONDSa4BX1HPo9Ce4n41lz+pmpD6UaYzQBGtdoiMqGNszAKbfWOgB7BVui5SInjIcgfnVhDpoC7wbZkwqmRAsl7kodG0FhY8OVHGLBnURh2Dt/pMzTFQ7NoBoApGi68Tx9aUoiVRgH5UMQPm7JzYoB5OrH4U9GPvyBcP2HPtkYh0CshKsNNKv1KaqcNGbCbiNmC3kbhKP7Q/MVnVtP/pLlO7/AKgkm11bgwPu+NU5W9SKLKrRfR6+NJqHa88kmcm6CcnwpNDo3RMaAct6Q0hz7pjSGGOtYyyyU6eVA0PjJz/CzDGYxWZcqRreTuWK7G/i2nnWZSpPLiu5M7OtP/T9Pbb7K8ZiTK7OeLEn9PdYeVek21FUKUaa8I8cr1XUqSn8s2bPxoy9FMueE8vrIftIeR7qz9S0eNzmceJGhper1LOa54+DbisWYwI5m6WGTqxTdv8AVSdjdhNcDXs505NNYa/7O6hUpXdNVaHDXaF+HZmHw7tiJJs9iSqm2bN3gak3p3UqTioRQUq9asvTxgG7vzWxKSuLNOz5F+4AWLeFxYeFbNpRljMel2VdTrwhGFBdmPfKQNjZGHMR8QQf4a8QeFdVp6/hI5K6+tmrZEpXKymxWxB7weNakoqUXF+TKb2yyj9A7IxongjlH11B8DbrDyN65KtTcKjg/B0lGe+CYP28vVqCRYgDcCdKrsNhDlS74A6OYYraiozgdazsL8vaNBHTpzeSz+bSjgF4rbUh4HKO79eNXqdhTgueytK6k+mJ+8W2JG+u178cx0Pb40bpQisJAKcm85Ok7m70vNAGlU5lORz9pgoNx5EetUK0XFl+hNTWDVJsXpWMknSyBtQoYqLdmmo9aHfwT7EnyXJu6lrmBEA1zMSzXHexJ7KaUn0E0sZOdfKFj+klVVNxbN43OVT/AITVu3p4WWZ9zUy8C9giRfxq6n8lNh7D8NaIZlxhHhTOCfY6k10Zl2xlJUXZe2qVxap9FmlcNdjzsuNmjVlUsrAEMtjceWtY847HhmjCe5ZNykjirj+yahwEmXpMnNgPHSlyLJZ00X219RS5FkPXrVM0jj5LRub2sjG/ZZTrUcuiahDdUiv3ELZrGPBtIx6+KfLfmY4zdj5tVnQrX1bre+oln8ZX22EbeLM1duuDzlcE4n1p9ueRJtkNp43J1XGeJwM6e8MvYw5Gs6/0+ndUspe5eTS06+qW1ZSi+PgXv5N+lOY3iA6QyD60ZOhH3jwt21x8KE3U9JLk9Gnq9N2zqpYbK5cczYqOQWS0iKg5It8oHleus/Jxt7Xav/pxKuZVq++RZvXf53Jcgmyajh7C0WntOkkvAN1BqWfk1bMPVHhWquFkxp/U0dW+S/aeZHgJ1Trr+EmzD1t61harSxJVF57NXTauU4PsZ9srdT4VjSRrwAeAOlV/JKT25ijHhZnHFY2t4nQe81JTWZkU+DjofTy95rVUcdMrNmad9DTNjpC88AZrnXXQULSY50z5Ltl9Ph8Sq/xInR1BPESIQVPZfohbvWq1enlE1GeyRsm2jLhywW+nFX0y9xrOcdppxnvLditPjRmkOWHW9tC48eQqenTz2Vq9bbwcu3inE2KldfZzkKOxE6iAeS1oRWEUG2+TEi9Ud5v76LAgzCdBRIFn2Nl0t5UmPHIKkdTovAcTwUW7T+VRSDR0PcHF5sMRr1JGA48CFI95NYt7HEso0bd8DL87t9Yjx0qo8k+SxMd94H0ptzHLPnY+76Cm3CCNahnGbb9zhZQOJjZR4sLD41FUeItlmzaVaLYl7XlUOIxosKiJezq+0fNr11eh2no2yk+5cnJ65du5upc9GVLnuHvPhWyzKLIWHCheR0Y94B1R4UUXhYDp/ULceLfL0eY5L3y30v21B+VpeoppcmpKrNw254KMebWPYQfQ014t1JjWz9wQ28g6VivCyd/FFNYmlV9s5U2dJqFpusoVo+Hh/wBzZso9UV0XjBxtRYmxm3Y2n83xMcnK+Vvwtof18qr3lL1aeCS2qbJ5Ot4/VSfSuVmsHSU3kXsEarMsAzf7EhcGVvYuwFu0DU/lU1vHLyQ1DlrPoPAfCtDJXwUk3FIcyRwC5psCYz7obdmwa4r5suaaVIFTTMFytLd8vOwagkssWeDXhMNiMQl5JWldgbtIASDzUm2gvy4d1WVbwksgfmJx6LsPvNNho58PIemAjcJKFAaOQiyI1hYrr5WHG+kEqcYsOM3Ls58kP77raUsDoqBu+Xkpt6f70w4QmmyISfAd5NE+BuwSjtK+UEhR7bD3ge+o+QujamGBAuLW1C8lHae+nwJMc/k8xAVZlH2lbXsta4rJ1COC/bMc1l7l8hb4VnFsuR15oPfSUgcFv0f2F9BT7kNyaWNaLKJi3ixfRYZ3te2WwPC+YW99j5VLQt/XqKHgirVXSg5rtHP4mvqdSdfM8a7eENkFH4OMqTzJyfZOOXWx/d6PA2TQvGmY5m26vUFKm8EkeJIUYzrT55NGXR9tAXU+FRVVmLQqHEjXNJ0mvbHH/piuLVV0rpSXeT0axoq506UP2f8Ak37J9kV28ZKaUkeYXENtRxfgMItxwp2RI6du5tPpsIgOrJ9G3boND6WrmL6hsqtLo6Gzq76efJTEcrNfkTWY1zhGi5LBzXfPbZmZ7klBpHYcF018bi/gRV+jT2rJVlJtirFiMyDuuPTh+VSAmhT1aIbJZEulIYc/knwYfFysfqJHp25jJ+lBMdDFvdGuCjncC6ycvvPx7+3geZqak20RTXIA3zRIcBDGmrTt0jtpdtL38PZoGsvkOKEBrKpJ4AX9NaZkhl2XB1cx4tqfOmQjNtya5Vb2AuaGTEi3A5Vj1IQE8eZ/WnWBGgAnRV6o7dL97fpTjIN7mzOuKCizBgc4I0CgXv3WNreNUL2KceS3btpnRSsZ4qR4GsVcl/klHhozwZx++40uB+S75iv/AFG9D+tLgWWbCa0mZ4D32f8Amh73Qe+/5VoaYs10U794osT4RpXXs5BnkwpMbyXQyXA7RTBo82vrH600SVfUhOj4mkuzSfRbMLqb9lKfQEHiSK9lyXUd2nppXC38dtaR6hoDxbIN7LOh8a7Ky5oRf7HmmsR23tRL5DGGNWWZyGfcrH5JzHykH+NdR8WFZeo0t1PcvBo2FXZU2vop3s23laSOPiTZm7BzUVh06GHlmzOeRCxZJFm9at+MEIBjGVyOR6w+BoOgzfFJwFEgWblohh4+SWdY5MZI3BVgHmOm0HqKCSyLoJ76oZ4QXFi2t9NRrlXQ30tfX7XpPRRDJnP9t49pEgjb+hQp/iNv8IShqLEiSn0BNpeyEH1yB5DVvhbzqNkiLJGCi3ZTDi9tSTrA/vWopMdG7Z0Jazvy0Udnfbto48jMPxLpwsOz8z31IgSODxBilWQX0PLmOY/fdVevT3xZNSnhnRMMyuoZZGswBHn61z9SOyWDUhLKNkWHJ9mQeY/9UHYWTR80k+2np/vT7Rsmlq0mUADvsf5qP+4n51oaSs3CKGov+AxThOldd4Rynk8ka9IEhE9jekEma9pC8N6CJNDsSyetTZ5NNdGtx1KeXRBH6zJsvQH8RridUWLhnqH4df8AtUGtlHj4mussH/Aied66v99U+4ZwzVbZlR5LGxHRMpBswOYHsI4GqF3VSjhF+0pNvLB08xJJPqTWUlwagJxeIAvcilkJIATYwZ1t229R/wCqjcgsGxJwCPEfGnTGCBYijEOXyYYbP07E9UOotyJVb3PhmoHywZDtvDDdACNB3KMtl1JsefHzqxT4K7OVbTUCZ+4mhn9RPFe0CyveUtyQZR4njUTDRknxFyaFscEY5rmgmOho2XEMi5SCLCpodAyCNtNaIEzYhaGQSGjdTEO0ZVQCEbnxsdbfGsS+ppSNK2k8DJC0oP8AD9D+oFUMFk19M/2D6r+tOLBqY1pMzxf32b+bqP61fga0tIX8fJn6l+ixVjFdZ5OUZ49IYhSHNTyXiK9nuHbQ4wSwfOBNvdiaj8mr1E3MPo71K1wV1+pgxbP4H8RriNVa9dnp/wCHM/lV/cM7L5+JrqdNy7eLOB/ECSvqiChlCgnn2cakuK6guDOtqDqMDY6aTiWkt3KP1rFnJyeWbkIqKwgXJiRzci/DMLel+NA2Fgw4jDg6lr0I5DZezBNMsa37Wb7Kjn+VV681TWSSnByeD3GKUYqeKNb+6aOEt0UwZxw8Bl5ABerCawBydD+SuH+alyL9JITbtBNh7h7qFdgSG/aS3U3F+Ibqr9J1QM3Hh+nhViJCzj+2ZQsspPJm91RzeGTw6F0SEjx19daiyGVSAAXvahEC8U9+HCgkEkGNkSyZRZlUeGvqakgwWG4pnPBgfFdD5ipASM2JINpEseTA5k9eI8xS7Y6DW6GIt0gIN7qdBy1FZGorLTNC1fA54LGi/wBYeRrNRbYT+ed599ECTY1oFEA70wmRYIxxknRR/a0/OtHTJbZt/sUNQjugkLs2HyOyA3yMy37cpIv7q6mnU3RjI5ipTxKSMstSERAUhGmFQQfCxpmFF4YrYuDJIV9PCgfPBrRlmGS3NeKw45rW/Ooq9ZUo5YqVLdWRRh4ctxe/O/jXD3tZVKjken6DScLZL7kTjnEgij0LHVjyvxIrbtLyUbaMYnI6zZxd/OUv/eBjgjygC5NuZ4ntJp3OU1yU1FR4xghNH+7Uhxc2vhANSbKeIGoHfblUckGgI8JHsWIPC3E9gtzNRMLB07Z27QwUMOYfTSqXlPYb9VPAAgeNzWVeSbeC9apJZFbezZMjTjoUeQyj2UUscy6HQDssasWVb2NMjuaeZJoz7f2Li8NGr4iCSNGtZmGl7cDa+U9xtV1VEys4NHVdycBNh4EQgFAL2ABJ6tyAD36edSwIJDNLFfgLEDQ5BomZboPID07qsohZxLe/qzTC2W72sdD1iONQVOyeHQILgC9AGY2jkk9kEjw09aFodGnD7tyMesVUdxuaSpi3BzZ2EWNcoWx79b94vUqjgDJ70QBvYC/1l0PnanEetIfZaxB4G1r9xHI9/OkOlwbd1sRklexydW3jrWZqH0ouWh0DZ+IzccrehrIL4UsPsr6CiBF7+XH7F9D+tW95D6SNGyJ+nxWHzAfRyGTTmURiL377VLTuXTT47IKtspY5FnEyDOx7WY+pvWxQ1dqmltM+voilPduMszA1ejqqf/EqPQnniZUo76k/1OK7QD0Op4ki2NwONM9VpA/6HX8NGHbCLJYr7Q7uVNHVKL7J6Wl3EXiRniw9h3njWJe3criXfCNa3tFSXJQYGzE200+FZU4SZ12mXNKnDEpHkeFBdXbTKblu7sqa29SMseCvrErapSc0/cN+xdmrLD85mkEGFuFErAlpW5JDHxcmx17uBrVnVUejkduefI67E3Xwc8ZboMQovZWmfKzgfWCKeqPGxqtK5aJo0g8mHgwkbvHEqqo6xVRew43PE1VlNt5LEaYKm3ZwiP8AOYoIgzkNmCLxI0ZezytRb+BpwJvsVZ5EeTVI79X7TG1hfsqGccvIVNtcB6CIIAFVUHIKBRqOAnyTxMIkUqwBBFiCLg91jxp+hsIAy4ZkFkNlFxlIBseVv96mpV9rIqlqp8pgPam34oZhC6MC9itkXL0hLdYtfS5I1PYe+rsLuLKbtJp9irv1uwpePE5i8c4BuBkyyILMhAJ7L8e3sp4T9R5Ft2cC9DgEXgB3G16kwCy0hdQQPLS9IREOALU+BEHc86Q5SslhTCKmkFM3wOb91X6zsQG4DX/asnUJZwi9aofdmxRt9Sx7qzS4Eci/e9TT5Fghhdz3b6rHv0A9da0VRKTrm3A7tthpWkLpZYpCOuC18h1ItwoKkNvkNVNyxg5/iogGIzA2PEcD4UoNotYW1IyNH31aiyNwWSPRU7YtmTVg9izTMqxozZiADbTU8SToB30yjujnIEq0KfGRjTcPoC5xDo9lsiqxW8jXC9a4NwbaW51TuZbO+QoVt/QlzYSRGKsLMNCDSi4tJlmTeCsxNU0GRyz4K8SwQK0i50DjMvDqsCpN+RsTVqDKlxHKGj+U4sVtDCdCwfDYVREsdtEZ41cTEdhvlvpYrbnUdX9iCgvdydWXF3VSNQSBpyvwqtnJbaSZVBKGeSJjf6wGmqOPfqG9RTD9ALZlkwE0MjhWw4lj9sZlVSTCb30OXJxp8DvlktgbagkEMUcwkPR5jdutmA1Bvz1b0pmFhIMiVivUsS9zc8FS/E27BbTtp3yB7T044RkKTqRx0F+0gUmJRRixGILN1Rzux+FAPtS5CWwiuaUHLe6m54lcvee0mpKKj5K9eLXKA28MEWJjxmHjILR5J1y2sJCvWUW7bC/4zVyjJKRWkuMs5GDbThV37EJnnGuhpCwzFiJgdG6p7aFsLBhkxciaXBHbQZHwUfylc2JFM5D7WRkxg5Ghc1jsJQl8BbdqQliWDBDzHJh2i9Zt3JS6LlCEkP2ypI116UjuOnxvWey4osL/ADuP/qL/AHh+lMPtZmxO8GJkFmne3dZf8oFXnXkQK3gj3Y98mJcsSRAwv+I2qOTbHcUmhdmh8KkiyZoztD3VYjICSNGBwgMiiQFVGrXuNBrz7dKNPLIpy2xyhs2ZvjDEXdrLFfKoA64swTReYFr9ut6lprL2mZWpZe7JVvlvJhZ8oQ3WQZeuGjQ62zhgOtxJzfdBFDKjnOSanJoX9rSifKytnZXMRIB61vZOvHQgX52rKgnGbTNSEsxyDHUBmUHNlJBNrajjVtDJ5IYyDMlrXF9aJyYsJ9g87IVGzoCjcVKkgg27R8KFzYPpx8D1ubtHFJhv4M2LEjOtolA6LL9ok3Oa4IIHbSjDJDUkkz2feTaYkjb+TcUFUkSBYj10PMHXXTnUnpkbqLPAq7a2XjsZipJosJNBEQoczXQdX6zfaOvsqCe6lsCdVZKvmk2HZWiSd3U3z9DIiA9wIzHnxtUcqbySqqjZgN88XAsgkTFFiLxMqGyt2MjAqV1HK/hTxpsjnLyhOxeOxsshlbp2cknNlkBFzcgW4DuGlTKCA9SY07M3uxcQtIpzcestj42NQzjHJNTlKXGDBvPvDjMSAotGvahIZudib8KScI8hSpzlwfbtbTx2HVhCIzmBDlgS5HjepKdaKfRDUtZ47AkuIxTE3yjU/GpfzS8ESspvtkFw+IPFwP340LumSKyfyevst29pyfKgdyw1ZxJDZXaxPmaB1pMNWsD5NkjsFD6jDVFIvGCtwA8jS7H2/sEtmIRprVeokSroLJf9ioAlkszHv9BTD8jzvZsjCQKDFJlkJsIy2a44Ei+otV+pT+DMpVHnkHYBCuFxJ1GYRqPAtfT0qu8/BYcsvgzYeCKRVRY5Wk1zFGv52IsBRNteApOSeS47KiicFzOhRl0KKRfiLsNOykqzeeBOTaMG8cvSyk6jOpW5YsfZy8alozz2C4Nx5JbBw8MuAaKdBFJd8zAC4cEqH/fKlKrKNbgqqCWcnO4cSuGxKLM4lSJieqWdQ31bLwI0B07q0ZT3QyQSb8DTHtR2RpCl3c3jHCwICh2HLTMfSsnHuNGhF7SvCplAHqe08zUsctkvCGfYm7c+IsUjIU/XcZVt2jt8ql2MgnWjEfNj7kQxWaX6VhyI6gPhz86NU0VZV5eBnWBRYAAAcgLCjwQ5ZJRTjE7U4jylgRXMVUEtlAHEm1vWm4HWX0Im8W/ka3jwihn1HSleop7hxb4VDUrJcIt0reT5kc6liMjl5XLsxuWa5JNVG3Ls0IpRWEE8JgEYWYA0tuQJSJHBrHmygai3KrEVwQN5YpzYY5joONCydLgrMRHKmyhYIMD2GlhDnl+40hHwb92pCPgaQjThT4VBMNMIoagYaZZ++JpDnadn7rYSJi6QJnJJLMM7am/Fr2Fa8I8GB6kmjZKy9Kq2HMWt2i49wqNtbsBLO0o2njEgIsgzPoLBbnt04k/vShuJqIVNSl2wRtvaLRxlxCrIbZ429q5IUMLAg27Kpev/AMV2WadN55Zj3O2ZDOsvTRI5BBGZQbA37atW2GnkjrylB4TAXyi7EwDaCcQZUICQ5mYvfTMoNgLXHHnUs0oy3AwUpPGBLxu6scEcLPAgNtHubPbmVyju41W/MSk8FmNCOQzsLdqXFdYPDGl7ZnkAOn2VGvwHfR04N8sOpVUOEdF2DubhIbFis7jm5BXyS9vW9WoxSKNStOQ2Jblw7qMheT2nGPr0hH16Qj4tSYhY2/vhFCCsZEknYPZHezfkKhlVRPToSl30Iu1NuTYj+I9xyUaKPL9arym2X4UIw5QFEWt6DBLkg1PnI3RrwshFSRwRSIY2Y2NH0Coi7PxoGTIrJ8aHgLDI5vGmwOfBu8++kIlm7xSEfA9wpCwXwnu+FRSCRrVx2GocDrB7mHYaYcbsdvbi45XBmIAc6BUsAToBcdhFacXUk8IzalGMQt/8hzxCbO6sHC9IUAU9W2W4vY61HUp1NxGtuMGRd7LyAmQty6yMQL8bZRpUVehOSyFBpGjae2VddMQi21sodW05Xa1VaVGSnlokc1gF46VWCpDOcpUFwJwt25huF+NX7fMZN44I6jQtPsppJBHDMoY3JaTLkVRxubelWXOjhyceAYzq4+oP7a2EThkKvlZQSzPIpVuFjkzd3LhWZDfv3Y4LEJxX3EGPaZD5WCsovd10AI8fKtaFopw3kMrlqWMB2BuB/WqbbUsFtKLjnAQw8hH1iPM0+5oBxi/AQixkg4SOP7bfrS3sDZE1xbUnH9NL/wDo3603qMf0o/BJtuYkf00n940PqsdUY/AM2ltOeRcrySMvHKXJHmOdM6rYUaMV4ApJvTEuEWZz30w54ZT30hEemPbToZmiFyeGvdUqQD4HHYW5Dy2fE/Rp9j67eP2R7/CpIw+SpUr46GqTczBMADAmgtcXB87HU1JsRAq810zHJ8nmBP8ARsPB2pvTQX5mp8meT5M8EeAkXwkJ+NN6KCV3UMj/ACV4blLMP7h+K0zooL85PyUSfJRFyxEg8UU/C1N6I/51/Bmf5KD9XEjzhPxD0Lt8+Q1e/sVN8mEi69PFYaklWGlA7X9w1fL+kUsZhVjcoriQLpnW4Unna9UZR2PBeg90clWSh3hbT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2699792" y="188640"/>
            <a:ext cx="4536504" cy="576064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Структура </a:t>
            </a:r>
            <a:r>
              <a:rPr lang="ru-RU" sz="3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брошюры</a:t>
            </a:r>
            <a:endParaRPr lang="ru-RU" sz="15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7010400" y="6577881"/>
            <a:ext cx="2133600" cy="280119"/>
          </a:xfrm>
        </p:spPr>
        <p:txBody>
          <a:bodyPr/>
          <a:lstStyle/>
          <a:p>
            <a:pPr>
              <a:defRPr/>
            </a:pPr>
            <a:fld id="{60707C3E-EA26-4ADE-B158-97DC83AF1FAF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538170224"/>
              </p:ext>
            </p:extLst>
          </p:nvPr>
        </p:nvGraphicFramePr>
        <p:xfrm>
          <a:off x="0" y="1268761"/>
          <a:ext cx="9144000" cy="4139942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8316416"/>
                <a:gridCol w="827584"/>
              </a:tblGrid>
              <a:tr h="306289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стр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0628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1. Необходимость вносимых изменений.</a:t>
                      </a:r>
                      <a:endParaRPr lang="ru-RU" sz="16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32575">
                <a:tc>
                  <a:txBody>
                    <a:bodyPr/>
                    <a:lstStyle/>
                    <a:p>
                      <a:pPr algn="l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2. Основные параметры бюджета</a:t>
                      </a:r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муниципального образования Люберецкий муниципальный район Московской области на 2017 год и на плановый период </a:t>
                      </a:r>
                    </a:p>
                    <a:p>
                      <a:pPr algn="l"/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2018 и 2019 годов.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4-12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52614">
                <a:tc>
                  <a:txBody>
                    <a:bodyPr/>
                    <a:lstStyle/>
                    <a:p>
                      <a:pPr algn="l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2.1. Сведения об изменении доходов бюджета </a:t>
                      </a: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района.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07854">
                <a:tc>
                  <a:txBody>
                    <a:bodyPr/>
                    <a:lstStyle/>
                    <a:p>
                      <a:pPr algn="l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2.2. Сведения об изменении расходов бюджета </a:t>
                      </a: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района.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6-13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27991">
                <a:tc>
                  <a:txBody>
                    <a:bodyPr/>
                    <a:lstStyle/>
                    <a:p>
                      <a:pPr algn="l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3. Сведения об изменении расходов по муниципальным программам</a:t>
                      </a: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16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14-18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20081">
                <a:tc>
                  <a:txBody>
                    <a:bodyPr/>
                    <a:lstStyle/>
                    <a:p>
                      <a:pPr algn="l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4. Причины уточнения расходов бюджета </a:t>
                      </a: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района по муниципальным программам</a:t>
                      </a: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16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19-23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l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5. Сведения  об изменениях источников внутреннего финансирования дефицита бюджета </a:t>
                      </a:r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района</a:t>
                      </a:r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. </a:t>
                      </a:r>
                      <a:endParaRPr lang="ru-RU" sz="16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24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4785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6. Причины изменения источников покрытия дефицита бюджета района.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24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4785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7. Контактная информация.</a:t>
                      </a:r>
                      <a:endParaRPr lang="ru-RU" sz="16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25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pic>
        <p:nvPicPr>
          <p:cNvPr id="9" name="Picture 2" descr="Похожее изображен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1297696" cy="10715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Прямоугольник 7"/>
          <p:cNvSpPr>
            <a:spLocks noChangeArrowheads="1"/>
          </p:cNvSpPr>
          <p:nvPr/>
        </p:nvSpPr>
        <p:spPr bwMode="auto">
          <a:xfrm>
            <a:off x="1403351" y="760415"/>
            <a:ext cx="977900" cy="415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000" b="1">
                <a:solidFill>
                  <a:schemeClr val="bg1"/>
                </a:solidFill>
                <a:latin typeface="Constantia" pitchFamily="18" charset="0"/>
              </a:rPr>
              <a:t>Люберецкий район</a:t>
            </a:r>
          </a:p>
        </p:txBody>
      </p:sp>
      <p:sp>
        <p:nvSpPr>
          <p:cNvPr id="38916" name="AutoShape 2" descr="data:image/jpeg;base64,/9j/4AAQSkZJRgABAQAAAQABAAD/2wCEAAkGBxQSEhUUEhQUFBUUFRUVFhQVFBQVFhcUFBQXFxQUFxUYHCggGBwlHBQUITEhJSkrLi4uFx8zODMsNygtLisBCgoKDg0OGhAQGiwkHCQsLCwsLCwsLCwsLCwsLCwsLCwsLCwsLCwsLCwsLCwsLCwsLCwsLCwsLCwsLCwsLCwsLP/AABEIAOAA4QMBEQACEQEDEQH/xAAcAAACAwEBAQEAAAAAAAAAAAAFBgIDBAcBAAj/xABHEAACAQIDBAcDCgEKBgMAAAABAgMAEQQSIQUGMUETIlFhcYGRMqGxBxQjQlJicsHR8DMVJENjgpKisrPhNDVTc4PxFiWT/8QAGwEAAQUBAQAAAAAAAAAAAAAAAgABAwQFBgf/xAAzEQACAQMEAQMCBAUEAwAAAAAAAQIDBBEFEiExQRMiUTJxBhQzYSM0UoGRFSRCodHw8f/aAAwDAQACEQMRAD8AfLVRLJEinGyVtSim5cDviOTlMJvK57XY/wCI12tqpRox+xx1691Z/c07QHCrKWCs+w38nU1mmT8Dj3g/AVga1D3RkdBpM+JIezWEa76PY+FECXYTiv4qmh0DINzr1aJjIBJxPjVeRIy4UwJ7akIVt4l+nHeg/wAzVRuey/b9GZaqllHmJHUbwNOhvIL3a/h08gg0FpgTzL1h4GnFEg2hpEqZOhGIJSDPCnZTjnqimEz5xpTgnkdMEyTLenGRUaZjluUUwhjArVMYjakIpnNgT2A00pNcoKMdzUfk5tJh0DI6AhJUEgBNyCSQwv4g11OiXbrUG34eDmdatXbXLps+2iugrWp+cmU+MM0bkTZcXb7aMPSxHwrL1iOaG74NbS5+9o6UOFcydAyUXA04JbhR7P4qmh0Aw846tH4GADizGq8iXssU0IJYtIQsbzD6ZPwH3GqVz2XrZ8GOMVULR7OOqfA04PkDbrjqsOxj8TTyDfCD1MAROjDzp0PE9nHCnYaPiKEcqB1pBnwbsphYJDjSEz6SnBwVxCmwGWSi1IZFTjWkOSzUwhmXhWqYx4wpDPoxbUfLFIexGPupp/SWLdZqx+4h4NM2Dw7c0aSM+F84+Naf4fre+dP+5V/GVsoXEZ/JXjx1RXVxOJkY9izZMVC39YFP9rq/nVe/p7qMl/cvWMttVHWhwrjjqGTi4Gn8AF2GGg/FU0OgWHrdWj8DADGCz+NQSJInyGgGLxSELe9C/SR+DfEVTuS7bA+OqZbZZILqfCnBAe7R1kHY7f5jTyJJdDDamZGVyDUU6HieyLY07JEe/pQiKJBrpSCR6iXpCbwSQWpheD5xSEiqI60gi6UXtSGRQy0hz61IQ0qNK1DFPDSHQI3nbLhZz/VOPUWoZv2l3Tlm4ghN3b62EnTnG0co8L5W+NHpFXZfRX9SLn41tnO3jUXgjjx1a7yOZdHl0wFOxWzDipDDxBuKVVZi4PyS0JYkmdlhcMoI4EA+R1riJrEmjr004ouipvAxdh+A/F+dTR+kBh9eFGMAtpixB76hmiSJVEajCaNIpmB5F7eoaxH8Q+B/Kqt30i5adsGJVMuFx4HwphgDu9/El/GfjRS6D8DFQkRXKbFfH8qJBRLJFvrTskI5aEcgRrSEfBgKQ6PQb0hmfGmEjMDThl2bSkIrakIlkoRDMgrVMU8pDoA75X+ZzW1JAHlmW/uvUVZ4jk0NK/mYCjuU30/RnhLG8fmVuvvX31Vp1PTqQmu00dT+I6Hq2Ml8EtpDq/vlXpVNpr7nh9RY48g6DZTygsLKg9qRzlQduvPyqne6nQtU1KWZeEXrDT691LFOJ0rYEqth4yrZhkADWtfLpe3LhXJ+p6jcjqJUXR9ku0E4aPHBH0e7OnDhwP6OXIfGyt8GFTJYSAfeBlThRDAbay6VHNEkTFh2qENmxaZggLexdIz94/Cq10spFm24bBEdUS6XW0pxgFsMWmlH3j8RTy6D8DEKEiITL7PjRIdFzGwogyC0LCRXJxphyhxpThItg4UwLJkUwkZSKcNEgaYR9fWmETz0sCGVK1TFPGpxLGeQHvdPkwshIzXstr2vmNvPjw7qq3GXBI0tKjvuYvOEhS3c2PiBJFL0ZRVdWLv1AADqetaq3M1sgss6rUtRto0ZQlJPgMbwyQYdiSvTO/0iqerGqvcqWPFtK1J6vcOkqMFtaWH8nF6X+GleTdWo/bngXIek2gzqzkFELxooAQZT7ITvHA9tZNSe175PL+fJ2FSjS0+inSivhj/sRkyEIQVzXBHCzANf31bsZt0/d2cjfuUqjlIKQmryKPaAG7OP/wDsMbAebRyr5Iqt+VaDh/BjIgUv4rR0ePhUD7DBm1V6poJBxBGENQEuAglMNgD71j6Nfxj4GoLjomt+wHHWei+zQlOAwBs02xco8/cKIk8DGKAiITcvEfGiQSIOxog8F0R0oWOVz0kIpK0mFknHTDMsBphGYoaQRORNKcSIBqEcttTiGNa1DFPGpxIWN+NovBEhjsGMgAJANuqdRfnVzTrSF1U2VFwVru4nQpZg8MSJMU8pvI7OfvEn/wBV11KzpUYJRivucnXrVKj9zbDko+c4S39Lhhp2vB+ZU28q4/XbJ0avrRXtfZ3v4P1hRat6j+xPdcOMOSUcqDmikhytJGSNVK8bHv7eVcvX2OaTf9jqNR2zrYTxnvPCf2Ce6uL+kmj4ECNzoASzg5yQNBy0rSsuUYupUkoxkvt/gaojWgvJieTnMOP6HbxJ4O/Rt4SRKB/iy1t04brNZ8FGb218o7hFwFZn7suMw7RXQ00goi9hTrbvquThSOmABW9I+h8HWoa/0k1H6hfiNZqL7NCUQDAODW2MfwpyTwMgoSIrn4eY+NEh0Q50RMXRcKFjEJeNOhFb0hH0dCOWCmEQ50455OKYSIqKYIllpxhjStQxj5qT6Ysidv7GHOGjZwgaVrueC9XifX31raXJwk5L4KF8t8FFn2M3ViXDdJCekGUMJbjVterlvYKdOGoNXY6jVVbMuusFSWnxdP29gKCY4Zs3F0Oq/VsdGU9ulxartxRd5ScX9L6+5QpT/J1E8+9GjAdDDK6dJiAs4DRCLgyNwXQXzDUeVec3dCcJbWlmPGT1GNxK+toVo44XOQlsWDo8TquQmMDLxATMWjU/eABv21JY1cvBQvpqdDC8DfFWv5MWUcYZyfbxtthj/Xw/BK6C05tf8mVXeK6P0JFwrIZeMuOXShkFEWotHYd9VywE4qYAG7zj6A9zL8f96hr/AEktH6hdirNRoM0R04DAiaYxvwiixwSeBhoURlc/DzHxokJE1UEU4Z7GthamY5CZadDlbCmYj2hHJCkIqHtUgvB7iKQkQRr0hFt6QhgStQxT1qTfAgfjMPCzr06K+jKhIBKuRoQDw4HWrFCc4L2gzpxqPB7jZpyipGi6FSM2UKVQ9YIAdOR1tUyeZZl2P6eGtvaA0OGw8LzZlE+YXXMV0ZrEJcmyt7Wp42PnpwqVqiilwkZNRUIyk3zJiVDjGKNkOSSAtJGRx6JzaRR+E2I86ztdsdm2r4ff3N38MXkZTlQqP2vo37v7wAyQo9yzOS8jG5Z26qqO61q52FHbNSidHqFjiLlDhHR4jp5VrR7OWaaRyfeX/mzf96D/ACx10Vn/ACv9mZNx+sj9DRcKx32X0U4saUMgois+khqCRYXQRhNMAYd5B/N3/s/5hUNde0lpfULMVZpfNMdOMwMYz880F7qOHnRJNhbkkM0eH7T5D9amjbtlV1sGLaOKijFmLX+6pb4C1SflsCjVyVYXaCMbKb+It51HKlgsKeTWpqFhpHklMOVFqTHPkphFi8aYRTfWkEeyjTWnGPlItTMfBHNTZEMaGtUxT1qccX9upLN0sGGIWboQQTf2WchsvY3VtfiKlxKMd40KijUwzBg/nUOz0iljIMTkPIDmIgLFuWt9beFXrFxqVG5L7ZKupzltcqRPEYiKWJgrA3Ui1wDpzsRe441txg4PGDmNzfnk55HijFKr8QD1h9pToy+YJqzeUI1qDhIu2dZ0qsZrtG6TDxYVwzEyOGDRoAVyrmBVpL8/u91cTZ6fVudzj9MXydtf/iFOEaaXL7Or4ZrgEcx8aPG2TTM3OUcr3o/5q3/dw/8AljrobL+W/szJueKyP0LDwrHfZfI4kaUzHQqYoWk8aryLEXwb8OabwCZd4B/N5Pw/Ag1HV+gkpfUKkJrLNA1RU8VkT6LenjS5A1OhbgW7geytCnFRRVbyyWDmaT2M3p+dSpjbMm+DYYvmkOY8gb6UMmySGEVY7ZqjrKApHMaVE5fJJt4yih2swU6Ei/ce2hrU1jKBpTecMqlNVMFkpIpZEepTCLRTCKJONILwTl4UhFSNpTMcjamHGZDWsYZNqTS8i8GDZ+JSPFTPIGCrDHmkZbRqqliAH5sS/Duq/Sg501t7yVqs4xeX8Hs+2UmLrg1bEFwRopCKWFuu7cPDsq1+WlD3TeGV/wAwqnthyKG9ezI8POY4jpkUsvHKxGo/PWtyyqyqwzMxb2nGlPC4b8C7FhhEpxMgFgSIUPB5B9a3NV4+NZOt6j6f8Cn35N78O6XK7qJyXtiYcPN84UxSNeTUxSMfrNxjJ7CdR31h2N47eWM+19/+Tptb0n1YKdKOHE6nu7MWgjJ0OQAg8iBYj3GjqNOo9piR+nns5rvc+XaTt2NC3oiH8q6Gx/lv8mVdfqn6HwjXQHtUH1FY8+y+iWIGlCEKu0xaQedQTJ49GvDGh8DFW2xeCX8DfCo6n0B0/qE+A6Vlmii52NrAXJ099T28csiqPgY4NiqFBkNzbW3DTlV6fCIKfZvw4VRYC3dQImZeXo2RpA3aCEjh51FOJPF8A5lDFO1Tr4EWNO+YEb4kbVwCcxf1qklkNz5J/MY/siltFvZ98xT7IpbRbmeNhE7BS2i3M8+YJ9kU2wf1GeNs5Dy95pbBvUZU2yE7/WmcA1VI/wAkJ3+tDsF6ppTjWoZhN6XAvAhbdkjTFu0pDB8qhdXCIiDMcgI6xbQdnGtS09erDFNfT/2Z166dNpzecg6Pbk0cZiicxx5maymzHNwuw46eFdHG0i8Sq8tIwXdTWY0+EX7EwQfNNMxEKe0x9p2P1FvxJqjqup07Okow+t9fsXdK02rf1UnygDvHtBp5bkBVUZUQcEQcAP1ricuUnKT5fZ7FbWdKypKlHjgtzrPhAiRWeADrgC7OTwFtdQCfKoVFxqNt8MypKVK43Z9r8DnuJj+lw6km5VmU95HP3itOjgwtQpKlVeOmIu/P/HTf+P8A0lrqNP8A0cHM3n6h3XcnGdNgsO/MxAH8S9VveDWZcw21GXKE90EGpRpVcmFfbK9YeNRVCWBbhTUa7HZLaQvE47UYeoNBNcMem/cI+HOgrK8mmjZFy8R8amovE0BUWYjYs+g7CLg1fk8orQ4YDxe9IicqEDjna5IF7XIHAd5pJhsLYDayzKWTgvEdnOlkLaJm1d5pXlKqQFAJEdmuQPrXCm3maT6GceQlsvENZekGV25W5Am/uqBvCYbQc+cVXyLB984pbhsHnziluHwROI19PzpbhYLFnpZGwTE9OmLBNZacFolnpCwZhVwpk3NOll4Fx0zm+2NjSSTzyw2lBc5lTWRCNLMnG2nEVvaZq9vGKoT9skZOq6ZcRaqqLcX0Zdl7NMrkHqIgzSORbIo43vz7BWnf6nTtqLqJ5b6X7mTZWNW7rqlFcmyfEfOZY4IhliUhI18TYyN2sdTXn1atOrJ1Z9nsVjp9LTLXKXKXIX3rx0WzkWGBFaRluSwvp9puZJ7Kz6UHXeW+DNt6dW/m6lVtR/YXMNtB5UvKEUHUBFygdjkX1PZ3D7wqxOmk8RHrUIU29rbDG5dkeZA17vmbSwD2AcA8/q61q2cnKBi6hLc02KW+/wDx83/j/wBJa6vTf0zm7z6zqXyPY7Nh3iPGNgwH3XH6g1X1SntkpBWFTMXEf2rLNF94Frbq8PGo6iJYM8wh0qEJmjEi6MO4/Cmk+GBHiQgYbgKy5dmrHo2wuRwNj2jiKaLw8jhbZ+IZ7pINFtZu0MP9q0E8xIdqTyVTbsQ5g9i1mDjXTMOBt5870S4ElkK7Nw4S4AAuNQLeV/Wn7CkYYYA3G1xxFDnAeAJvBtRIPpHOVFFr2J52HDtJFROm5cIGUlFZZ9s7bsc65o3DD3jxHKq9SnOHaBhKMllM2fPBUYbR4cXS5HwUvjdRSyNguXGUsiwXJjKWRYLkxdOpDFvzsU+4bBoU1omeWOaTY5yvageLFSEFlbOWUg62bUG4rOcotNHodiqVW0jGSzhDXi51MawYknPLEhlkUdZXDFo8wHtWBsa0bfTa1zab4f8AFvCZ5/X1WhY6nupx4AuFwcmFxUVwG64KMCMrqeBDeFZlVNJxlxL4O4d3RvrSUqb4aNvygbHMmJSXXo2WzcAQy8E7r348OPZVe3qKMGvJl6fdqFs6T7zwKW0sX9JHGn20J429oFVtyHP07KtQjiLk/gkcP4cpM37tzMm0pEHsEufAkjX8q0LRrajGv6adGM0C99j/AD+b/wAf+ktdVp36a+5yd39Y0/JhtHosUgJssimM+J1U+o99WNQpbqLfwU7SptqYO1mub6Zvdi9t9dKCoSwMuDOlQBM3ONDSa4BX1HPo9Ce4n41lz+pmpD6UaYzQBGtdoiMqGNszAKbfWOgB7BVui5SInjIcgfnVhDpoC7wbZkwqmRAsl7kodG0FhY8OVHGLBnURh2Dt/pMzTFQ7NoBoApGi68Tx9aUoiVRgH5UMQPm7JzYoB5OrH4U9GPvyBcP2HPtkYh0CshKsNNKv1KaqcNGbCbiNmC3kbhKP7Q/MVnVtP/pLlO7/AKgkm11bgwPu+NU5W9SKLKrRfR6+NJqHa88kmcm6CcnwpNDo3RMaAct6Q0hz7pjSGGOtYyyyU6eVA0PjJz/CzDGYxWZcqRreTuWK7G/i2nnWZSpPLiu5M7OtP/T9Pbb7K8ZiTK7OeLEn9PdYeVek21FUKUaa8I8cr1XUqSn8s2bPxoy9FMueE8vrIftIeR7qz9S0eNzmceJGhper1LOa54+DbisWYwI5m6WGTqxTdv8AVSdjdhNcDXs505NNYa/7O6hUpXdNVaHDXaF+HZmHw7tiJJs9iSqm2bN3gak3p3UqTioRQUq9asvTxgG7vzWxKSuLNOz5F+4AWLeFxYeFbNpRljMel2VdTrwhGFBdmPfKQNjZGHMR8QQf4a8QeFdVp6/hI5K6+tmrZEpXKymxWxB7weNakoqUXF+TKb2yyj9A7IxongjlH11B8DbrDyN65KtTcKjg/B0lGe+CYP28vVqCRYgDcCdKrsNhDlS74A6OYYraiozgdazsL8vaNBHTpzeSz+bSjgF4rbUh4HKO79eNXqdhTgueytK6k+mJ+8W2JG+u178cx0Pb40bpQisJAKcm85Ok7m70vNAGlU5lORz9pgoNx5EetUK0XFl+hNTWDVJsXpWMknSyBtQoYqLdmmo9aHfwT7EnyXJu6lrmBEA1zMSzXHexJ7KaUn0E0sZOdfKFj+klVVNxbN43OVT/AITVu3p4WWZ9zUy8C9giRfxq6n8lNh7D8NaIZlxhHhTOCfY6k10Zl2xlJUXZe2qVxap9FmlcNdjzsuNmjVlUsrAEMtjceWtY847HhmjCe5ZNykjirj+yahwEmXpMnNgPHSlyLJZ00X219RS5FkPXrVM0jj5LRub2sjG/ZZTrUcuiahDdUiv3ELZrGPBtIx6+KfLfmY4zdj5tVnQrX1bre+oln8ZX22EbeLM1duuDzlcE4n1p9ueRJtkNp43J1XGeJwM6e8MvYw5Gs6/0+ndUspe5eTS06+qW1ZSi+PgXv5N+lOY3iA6QyD60ZOhH3jwt21x8KE3U9JLk9Gnq9N2zqpYbK5cczYqOQWS0iKg5It8oHleus/Jxt7Xav/pxKuZVq++RZvXf53Jcgmyajh7C0WntOkkvAN1BqWfk1bMPVHhWquFkxp/U0dW+S/aeZHgJ1Trr+EmzD1t61harSxJVF57NXTauU4PsZ9srdT4VjSRrwAeAOlV/JKT25ijHhZnHFY2t4nQe81JTWZkU+DjofTy95rVUcdMrNmad9DTNjpC88AZrnXXQULSY50z5Ltl9Ph8Sq/xInR1BPESIQVPZfohbvWq1enlE1GeyRsm2jLhywW+nFX0y9xrOcdppxnvLditPjRmkOWHW9tC48eQqenTz2Vq9bbwcu3inE2KldfZzkKOxE6iAeS1oRWEUG2+TEi9Ud5v76LAgzCdBRIFn2Nl0t5UmPHIKkdTovAcTwUW7T+VRSDR0PcHF5sMRr1JGA48CFI95NYt7HEso0bd8DL87t9Yjx0qo8k+SxMd94H0ptzHLPnY+76Cm3CCNahnGbb9zhZQOJjZR4sLD41FUeItlmzaVaLYl7XlUOIxosKiJezq+0fNr11eh2no2yk+5cnJ65du5upc9GVLnuHvPhWyzKLIWHCheR0Y94B1R4UUXhYDp/ULceLfL0eY5L3y30v21B+VpeoppcmpKrNw254KMebWPYQfQ014t1JjWz9wQ28g6VivCyd/FFNYmlV9s5U2dJqFpusoVo+Hh/wBzZso9UV0XjBxtRYmxm3Y2n83xMcnK+Vvwtof18qr3lL1aeCS2qbJ5Ot4/VSfSuVmsHSU3kXsEarMsAzf7EhcGVvYuwFu0DU/lU1vHLyQ1DlrPoPAfCtDJXwUk3FIcyRwC5psCYz7obdmwa4r5suaaVIFTTMFytLd8vOwagkssWeDXhMNiMQl5JWldgbtIASDzUm2gvy4d1WVbwksgfmJx6LsPvNNho58PIemAjcJKFAaOQiyI1hYrr5WHG+kEqcYsOM3Ls58kP77raUsDoqBu+Xkpt6f70w4QmmyISfAd5NE+BuwSjtK+UEhR7bD3ge+o+QujamGBAuLW1C8lHae+nwJMc/k8xAVZlH2lbXsta4rJ1COC/bMc1l7l8hb4VnFsuR15oPfSUgcFv0f2F9BT7kNyaWNaLKJi3ixfRYZ3te2WwPC+YW99j5VLQt/XqKHgirVXSg5rtHP4mvqdSdfM8a7eENkFH4OMqTzJyfZOOXWx/d6PA2TQvGmY5m26vUFKm8EkeJIUYzrT55NGXR9tAXU+FRVVmLQqHEjXNJ0mvbHH/piuLVV0rpSXeT0axoq506UP2f8Ak37J9kV28ZKaUkeYXENtRxfgMItxwp2RI6du5tPpsIgOrJ9G3boND6WrmL6hsqtLo6Gzq76efJTEcrNfkTWY1zhGi5LBzXfPbZmZ7klBpHYcF018bi/gRV+jT2rJVlJtirFiMyDuuPTh+VSAmhT1aIbJZEulIYc/knwYfFysfqJHp25jJ+lBMdDFvdGuCjncC6ycvvPx7+3geZqak20RTXIA3zRIcBDGmrTt0jtpdtL38PZoGsvkOKEBrKpJ4AX9NaZkhl2XB1cx4tqfOmQjNtya5Vb2AuaGTEi3A5Vj1IQE8eZ/WnWBGgAnRV6o7dL97fpTjIN7mzOuKCizBgc4I0CgXv3WNreNUL2KceS3btpnRSsZ4qR4GsVcl/klHhozwZx++40uB+S75iv/AFG9D+tLgWWbCa0mZ4D32f8Amh73Qe+/5VoaYs10U794osT4RpXXs5BnkwpMbyXQyXA7RTBo82vrH600SVfUhOj4mkuzSfRbMLqb9lKfQEHiSK9lyXUd2nppXC38dtaR6hoDxbIN7LOh8a7Ky5oRf7HmmsR23tRL5DGGNWWZyGfcrH5JzHykH+NdR8WFZeo0t1PcvBo2FXZU2vop3s23laSOPiTZm7BzUVh06GHlmzOeRCxZJFm9at+MEIBjGVyOR6w+BoOgzfFJwFEgWblohh4+SWdY5MZI3BVgHmOm0HqKCSyLoJ76oZ4QXFi2t9NRrlXQ30tfX7XpPRRDJnP9t49pEgjb+hQp/iNv8IShqLEiSn0BNpeyEH1yB5DVvhbzqNkiLJGCi3ZTDi9tSTrA/vWopMdG7Z0Jazvy0Udnfbto48jMPxLpwsOz8z31IgSODxBilWQX0PLmOY/fdVevT3xZNSnhnRMMyuoZZGswBHn61z9SOyWDUhLKNkWHJ9mQeY/9UHYWTR80k+2np/vT7Rsmlq0mUADvsf5qP+4n51oaSs3CKGov+AxThOldd4Rynk8ka9IEhE9jekEma9pC8N6CJNDsSyetTZ5NNdGtx1KeXRBH6zJsvQH8RridUWLhnqH4df8AtUGtlHj4mussH/Aied66v99U+4ZwzVbZlR5LGxHRMpBswOYHsI4GqF3VSjhF+0pNvLB08xJJPqTWUlwagJxeIAvcilkJIATYwZ1t229R/wCqjcgsGxJwCPEfGnTGCBYijEOXyYYbP07E9UOotyJVb3PhmoHywZDtvDDdACNB3KMtl1JsefHzqxT4K7OVbTUCZ+4mhn9RPFe0CyveUtyQZR4njUTDRknxFyaFscEY5rmgmOho2XEMi5SCLCpodAyCNtNaIEzYhaGQSGjdTEO0ZVQCEbnxsdbfGsS+ppSNK2k8DJC0oP8AD9D+oFUMFk19M/2D6r+tOLBqY1pMzxf32b+bqP61fga0tIX8fJn6l+ixVjFdZ5OUZ49IYhSHNTyXiK9nuHbQ4wSwfOBNvdiaj8mr1E3MPo71K1wV1+pgxbP4H8RriNVa9dnp/wCHM/lV/cM7L5+JrqdNy7eLOB/ECSvqiChlCgnn2cakuK6guDOtqDqMDY6aTiWkt3KP1rFnJyeWbkIqKwgXJiRzci/DMLel+NA2Fgw4jDg6lr0I5DZezBNMsa37Wb7Kjn+VV681TWSSnByeD3GKUYqeKNb+6aOEt0UwZxw8Bl5ABerCawBydD+SuH+alyL9JITbtBNh7h7qFdgSG/aS3U3F+Ibqr9J1QM3Hh+nhViJCzj+2ZQsspPJm91RzeGTw6F0SEjx19daiyGVSAAXvahEC8U9+HCgkEkGNkSyZRZlUeGvqakgwWG4pnPBgfFdD5ipASM2JINpEseTA5k9eI8xS7Y6DW6GIt0gIN7qdBy1FZGorLTNC1fA54LGi/wBYeRrNRbYT+ed599ECTY1oFEA70wmRYIxxknRR/a0/OtHTJbZt/sUNQjugkLs2HyOyA3yMy37cpIv7q6mnU3RjI5ipTxKSMstSERAUhGmFQQfCxpmFF4YrYuDJIV9PCgfPBrRlmGS3NeKw45rW/Ooq9ZUo5YqVLdWRRh4ctxe/O/jXD3tZVKjken6DScLZL7kTjnEgij0LHVjyvxIrbtLyUbaMYnI6zZxd/OUv/eBjgjygC5NuZ4ntJp3OU1yU1FR4xghNH+7Uhxc2vhANSbKeIGoHfblUckGgI8JHsWIPC3E9gtzNRMLB07Z27QwUMOYfTSqXlPYb9VPAAgeNzWVeSbeC9apJZFbezZMjTjoUeQyj2UUscy6HQDssasWVb2NMjuaeZJoz7f2Li8NGr4iCSNGtZmGl7cDa+U9xtV1VEys4NHVdycBNh4EQgFAL2ABJ6tyAD36edSwIJDNLFfgLEDQ5BomZboPID07qsohZxLe/qzTC2W72sdD1iONQVOyeHQILgC9AGY2jkk9kEjw09aFodGnD7tyMesVUdxuaSpi3BzZ2EWNcoWx79b94vUqjgDJ70QBvYC/1l0PnanEetIfZaxB4G1r9xHI9/OkOlwbd1sRklexydW3jrWZqH0ouWh0DZ+IzccrehrIL4UsPsr6CiBF7+XH7F9D+tW95D6SNGyJ+nxWHzAfRyGTTmURiL377VLTuXTT47IKtspY5FnEyDOx7WY+pvWxQ1dqmltM+voilPduMszA1ejqqf/EqPQnniZUo76k/1OK7QD0Op4ki2NwONM9VpA/6HX8NGHbCLJYr7Q7uVNHVKL7J6Wl3EXiRniw9h3njWJe3criXfCNa3tFSXJQYGzE200+FZU4SZ12mXNKnDEpHkeFBdXbTKblu7sqa29SMseCvrErapSc0/cN+xdmrLD85mkEGFuFErAlpW5JDHxcmx17uBrVnVUejkduefI67E3Xwc8ZboMQovZWmfKzgfWCKeqPGxqtK5aJo0g8mHgwkbvHEqqo6xVRew43PE1VlNt5LEaYKm3ZwiP8AOYoIgzkNmCLxI0ZezytRb+BpwJvsVZ5EeTVI79X7TG1hfsqGccvIVNtcB6CIIAFVUHIKBRqOAnyTxMIkUqwBBFiCLg91jxp+hsIAy4ZkFkNlFxlIBseVv96mpV9rIqlqp8pgPam34oZhC6MC9itkXL0hLdYtfS5I1PYe+rsLuLKbtJp9irv1uwpePE5i8c4BuBkyyILMhAJ7L8e3sp4T9R5Ft2cC9DgEXgB3G16kwCy0hdQQPLS9IREOALU+BEHc86Q5SslhTCKmkFM3wOb91X6zsQG4DX/asnUJZwi9aofdmxRt9Sx7qzS4Eci/e9TT5Fghhdz3b6rHv0A9da0VRKTrm3A7tthpWkLpZYpCOuC18h1ItwoKkNvkNVNyxg5/iogGIzA2PEcD4UoNotYW1IyNH31aiyNwWSPRU7YtmTVg9izTMqxozZiADbTU8SToB30yjujnIEq0KfGRjTcPoC5xDo9lsiqxW8jXC9a4NwbaW51TuZbO+QoVt/QlzYSRGKsLMNCDSi4tJlmTeCsxNU0GRyz4K8SwQK0i50DjMvDqsCpN+RsTVqDKlxHKGj+U4sVtDCdCwfDYVREsdtEZ41cTEdhvlvpYrbnUdX9iCgvdydWXF3VSNQSBpyvwqtnJbaSZVBKGeSJjf6wGmqOPfqG9RTD9ALZlkwE0MjhWw4lj9sZlVSTCb30OXJxp8DvlktgbagkEMUcwkPR5jdutmA1Bvz1b0pmFhIMiVivUsS9zc8FS/E27BbTtp3yB7T044RkKTqRx0F+0gUmJRRixGILN1Rzux+FAPtS5CWwiuaUHLe6m54lcvee0mpKKj5K9eLXKA28MEWJjxmHjILR5J1y2sJCvWUW7bC/4zVyjJKRWkuMs5GDbThV37EJnnGuhpCwzFiJgdG6p7aFsLBhkxciaXBHbQZHwUfylc2JFM5D7WRkxg5Ghc1jsJQl8BbdqQliWDBDzHJh2i9Zt3JS6LlCEkP2ypI116UjuOnxvWey4osL/ADuP/qL/AHh+lMPtZmxO8GJkFmne3dZf8oFXnXkQK3gj3Y98mJcsSRAwv+I2qOTbHcUmhdmh8KkiyZoztD3VYjICSNGBwgMiiQFVGrXuNBrz7dKNPLIpy2xyhs2ZvjDEXdrLFfKoA64swTReYFr9ut6lprL2mZWpZe7JVvlvJhZ8oQ3WQZeuGjQ62zhgOtxJzfdBFDKjnOSanJoX9rSifKytnZXMRIB61vZOvHQgX52rKgnGbTNSEsxyDHUBmUHNlJBNrajjVtDJ5IYyDMlrXF9aJyYsJ9g87IVGzoCjcVKkgg27R8KFzYPpx8D1ubtHFJhv4M2LEjOtolA6LL9ok3Oa4IIHbSjDJDUkkz2feTaYkjb+TcUFUkSBYj10PMHXXTnUnpkbqLPAq7a2XjsZipJosJNBEQoczXQdX6zfaOvsqCe6lsCdVZKvmk2HZWiSd3U3z9DIiA9wIzHnxtUcqbySqqjZgN88XAsgkTFFiLxMqGyt2MjAqV1HK/hTxpsjnLyhOxeOxsshlbp2cknNlkBFzcgW4DuGlTKCA9SY07M3uxcQtIpzcestj42NQzjHJNTlKXGDBvPvDjMSAotGvahIZudib8KScI8hSpzlwfbtbTx2HVhCIzmBDlgS5HjepKdaKfRDUtZ47AkuIxTE3yjU/GpfzS8ESspvtkFw+IPFwP340LumSKyfyevst29pyfKgdyw1ZxJDZXaxPmaB1pMNWsD5NkjsFD6jDVFIvGCtwA8jS7H2/sEtmIRprVeokSroLJf9ioAlkszHv9BTD8jzvZsjCQKDFJlkJsIy2a44Ei+otV+pT+DMpVHnkHYBCuFxJ1GYRqPAtfT0qu8/BYcsvgzYeCKRVRY5Wk1zFGv52IsBRNteApOSeS47KiicFzOhRl0KKRfiLsNOykqzeeBOTaMG8cvSyk6jOpW5YsfZy8alozz2C4Nx5JbBw8MuAaKdBFJd8zAC4cEqH/fKlKrKNbgqqCWcnO4cSuGxKLM4lSJieqWdQ31bLwI0B07q0ZT3QyQSb8DTHtR2RpCl3c3jHCwICh2HLTMfSsnHuNGhF7SvCplAHqe08zUsctkvCGfYm7c+IsUjIU/XcZVt2jt8ql2MgnWjEfNj7kQxWaX6VhyI6gPhz86NU0VZV5eBnWBRYAAAcgLCjwQ5ZJRTjE7U4jylgRXMVUEtlAHEm1vWm4HWX0Im8W/ka3jwihn1HSleop7hxb4VDUrJcIt0reT5kc6liMjl5XLsxuWa5JNVG3Ls0IpRWEE8JgEYWYA0tuQJSJHBrHmygai3KrEVwQN5YpzYY5joONCydLgrMRHKmyhYIMD2GlhDnl+40hHwb92pCPgaQjThT4VBMNMIoagYaZZ++JpDnadn7rYSJi6QJnJJLMM7am/Fr2Fa8I8GB6kmjZKy9Kq2HMWt2i49wqNtbsBLO0o2njEgIsgzPoLBbnt04k/vShuJqIVNSl2wRtvaLRxlxCrIbZ429q5IUMLAg27Kpev/AMV2WadN55Zj3O2ZDOsvTRI5BBGZQbA37atW2GnkjrylB4TAXyi7EwDaCcQZUICQ5mYvfTMoNgLXHHnUs0oy3AwUpPGBLxu6scEcLPAgNtHubPbmVyju41W/MSk8FmNCOQzsLdqXFdYPDGl7ZnkAOn2VGvwHfR04N8sOpVUOEdF2DubhIbFis7jm5BXyS9vW9WoxSKNStOQ2Jblw7qMheT2nGPr0hH16Qj4tSYhY2/vhFCCsZEknYPZHezfkKhlVRPToSl30Iu1NuTYj+I9xyUaKPL9arym2X4UIw5QFEWt6DBLkg1PnI3RrwshFSRwRSIY2Y2NH0Coi7PxoGTIrJ8aHgLDI5vGmwOfBu8++kIlm7xSEfA9wpCwXwnu+FRSCRrVx2GocDrB7mHYaYcbsdvbi45XBmIAc6BUsAToBcdhFacXUk8IzalGMQt/8hzxCbO6sHC9IUAU9W2W4vY61HUp1NxGtuMGRd7LyAmQty6yMQL8bZRpUVehOSyFBpGjae2VddMQi21sodW05Xa1VaVGSnlokc1gF46VWCpDOcpUFwJwt25huF+NX7fMZN44I6jQtPsppJBHDMoY3JaTLkVRxubelWXOjhyceAYzq4+oP7a2EThkKvlZQSzPIpVuFjkzd3LhWZDfv3Y4LEJxX3EGPaZD5WCsovd10AI8fKtaFopw3kMrlqWMB2BuB/WqbbUsFtKLjnAQw8hH1iPM0+5oBxi/AQixkg4SOP7bfrS3sDZE1xbUnH9NL/wDo3603qMf0o/BJtuYkf00n940PqsdUY/AM2ltOeRcrySMvHKXJHmOdM6rYUaMV4ApJvTEuEWZz30w54ZT30hEemPbToZmiFyeGvdUqQD4HHYW5Dy2fE/Rp9j67eP2R7/CpIw+SpUr46GqTczBMADAmgtcXB87HU1JsRAq810zHJ8nmBP8ARsPB2pvTQX5mp8meT5M8EeAkXwkJ+NN6KCV3UMj/ACV4blLMP7h+K0zooL85PyUSfJRFyxEg8UU/C1N6I/51/Bmf5KD9XEjzhPxD0Lt8+Q1e/sVN8mEi69PFYaklWGlA7X9w1fL+kUsZhVjcoriQLpnW4Unna9UZR2PBeg90clWSh3hbT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onstantia" pitchFamily="18" charset="0"/>
            </a:endParaRPr>
          </a:p>
        </p:txBody>
      </p:sp>
      <p:sp>
        <p:nvSpPr>
          <p:cNvPr id="38921" name="AutoShape 4" descr="data:image/jpeg;base64,/9j/4AAQSkZJRgABAQAAAQABAAD/2wCEAAkGBxQTEhQUEhQWFBUVFRcVFBQUGBcVFBcUFRUXFhgVFxQYHSggGBolHRcUITEhJSkrLi4uFx8zODMsNygtLiwBCgoKDg0OGBAQGCwcHCQsLCwsLCwsLCwsLCwsLCwsLCwsLCwsLCwsLCwsLCwsLCwsLCwsLCwtLCwsLCwtLCwsLP/AABEIAQMAwgMBIgACEQEDEQH/xAAbAAABBQEBAAAAAAAAAAAAAAAAAgMEBQYHAf/EAEQQAAIBAgQDBAcEBgkEAwAAAAECAAMRBBIhMQVBUQZhcYETIjJSkaGxQnKywRQjkqLR4SRDYnOCwtLw8RU0U5MHFjP/xAAYAQEBAQEBAAAAAAAAAAAAAAAAAQIDBP/EAB8RAQEAAgIDAAMAAAAAAAAAAAABAhEhMQMSQRNRYf/aAAwDAQACEQMRAD8A7jCEIBCEIBCJdwBcmwG5MzeO7W00rpT5Hc29W/IMx2Jvp5XmcspO1k200JFr40LSNQesNNL23IHlvK7/AOwD3P3v5Rc8Yaq7hMxQ7WLUYZLZftKT6/iL22nvFuNM6FaQtfcsbeWnL6zN8uOtxfWo3azj5saNCxY765b9RfpofG3S5jnZDtQKyqlS4ewsW3NxcXPO/I8/HfNtw6q62sCT7RB0YjZrkXU+HQDwkYfs3UKoWqBHX7QF9PdKiwI8555ln7bdNY606PEu4AJJAAFyToABzJmUqdqBhVZcQc2X2HuBfTQOTse/X47867Wdtq2JORLqt9FXpf2sp1Y97adAJ2vmnztiYOjUu2tN8ZToJ7DXTOedQi6+F7WHW/hNZOE4zgmIw5RvbVTmWqumVhqC43BvYcxpvedq4RjhXoU6q7VEDeBI1HkbjyjxZ22zLtc5NSxMhCNYjELTXM7BV0F2NhrpvOzmdhPAZ7AIQhAIQhAIQhAIQhAImq9gTa9gTYbm3IQqXsctr2Nr7X5X7py3Hdva+coLhgcrBEUAN0u5NjM5ZaamO0jjXampiGKULne2W242A6DX2zt3RnAYWlmy1bOzZjlPrU1vqdW9rpm25C2t6BsfUuSKBudyWA69Aep+Jkatjq/JKa+JJ+lp5rt09W+TH5FajnDKwGXXMRlN8p79NDz56zMYtnDNmqH1mbKoY6LfYja1rad8i4JKuQE3zMASVGUZSdgzH3det5XYlSmZ2ILKjDQltSSRqe4IPKZrN1tA/SKrYhhScAX2b1lAUAXA7+62pmjw/HK9L29R7ygVB8CMw+cymAuquxtuFU3tfQOxuetwPKX+Cq3UXPrADNpbWwO3nLeCLmn2jrMQVqBluM1gpt1uAAfLeWS8SZ9yzaHnkS9iNDYc7WuDp0mWqYdGNyLN7ynK3xEdpelT2WFQdG9V/wBoCx+EY3SWFdtHApA1BlV39R6ey1AMwB6EgNrKHszT9JiqNO1lLgkDUsFU1PWbmCBLvj3ElxVH9GrAUnLK6kj0dyhHMeq2lxoee0R2W4U9GvVrOAFSj+rNwQXyKg7/AHhr1i9tS6jV0ce5LA2canLoCFOoAPPQ8+h1lp2f7QUaNNktZFJbKPaQnUrk6E7W5nSZetjBQosVf0gAAVxbW+rG47iPhKfs3imqLUxFQD1D+rU6Fqh231yg6+QnS3XMc8ZtrcX2jdqno6gLHdgmmQls4Rcu5X1Neo7pB7WYjEVaAyP6WmtRqtx7YOW2VlA9kXbl9rUWEfwWRNAQxBuzixa5JYtfUMpN+8Xt3xjGcSpU2DU3s/2gozB/vIvPv0nLddtRoewuPZKQSpVWpTIBpsNchtrTvrdeh5beGzRgRcEEHYjUTjA4whc1MPSbO2hCsQp6saaE38f+ZM4LxWuKz+mugQJUQEWUDMQW532/4nfHOyOVjrkJWcP4urqCxAJ5j2T58vOWQM6y7ZewhCUEIQgEIQgE4322w/osZWQF1FS1VQoUhmYc7gkWIGxG07E7gAkkADcnQDznKf8A5YxlJ2p1KThmRWpuVJFlJBWx8ek5+TpvC8qAY8ZinRc99LFTsb/CeYtT6Mt1OVb82sWt8FMp8Nh2xBpinezKVckkZADcZiPh3275pOIYShlVa+Isi7IgAvpbXRiT/Ezz3W3S3hMxWLC0qeXQMgPgLTPcSVmRFQXLHM29gOh+XwljUxdMqlOij1FQEBnFtze2o1+EbNGq27BB0Xf4zO+WFbSwTCmquVpqAb6n7W40IFtx4AeMdw9WkFIRgQpuSNLZjp5cr90VxHAFEz01zsLFgwLkrsbC9+d/KU4Iw7I5XJfRlN7vTPter3b+Q6zXaL4VdjuOR5fGI4njlFElWFycujWJ19YA8ja88wlFPXGtwvIgKxNyHy2ttbbvlbj6LFqam4W1mewYa6tcHawG8knIa4kpyKjAkqpsGJJzVWGRC45gAG3hobWmhw3E6WGUYckAqFJuQoJvm0O+jXmf4SrVMSllznWplFixP9WvkLHWXXFux1WnQavWb0tXNnqKo9lSdlO5y9el+mu7+iPKvaaivsnMeQprfUnq1tz0Bnn/AFhr+uPRs2wsarDYDNYZVNyNNTqNpV4zGnD01sqqxH2VCkd+nO3P6SR2Tx6VHCVD6Oo5/VsbtSJvojKT6rG+jDwtreTUVL/RKtQXNU1h0GnnlvYeFjtJNKiqCxo5nsVu3rXAsRanpcetrp9dLx8DSZyGIpuvMEB9ug1Gtx5ctLysPhKw9m9Rf7SFD+1z+EbyThHwVBh6xawucqAFQBqACNARsfZB+kTWKmqwY2U0gGI3ALtqNJYV3CD9YyJy9Z0GvTeUQx9NqrsGSooULlDjUhmJW42Ook9q1o//ANNr0rPRYMmX1fRnKT99CSrDvGu+nTVdh62IrFnf1KaHKLZlzuNGGU8gdL9RaJ4Dwr0iqqG1Mas4N7km5Ck7nXymyoUVRQqiygWAHSdvHLZus5cXguEITswIQhAJT9qOPLhKOcjMzHLTW9rt39wlxKPjXZ4YqtTaq36umuiDcux1N+QsF799pnLeuO1mvrEPxPEYlSzgmylyCLqoAuctMaAD3j5yrq8DWpS0IDMu/LUdBOtHh1JaL01UIjIym3QqQSTudOs53gGui+FvhOFwuN5u3WWXpTcLpegw/wCj1FKG5zVKBBLXN7+sBa40sNhpeWHD+HIQbejrnXLm9WoAeWR9Gtrrcbz3FJcyvrC20zYtkXVPB0QcrjITsGBS57jex57ExVTgBPsVNOQZb/MESrw3GKqjK1qi81fXTx3llhMfSPsO2Hb3W9akfI6AeGWZ1E1SKnCSmhYaDMzWyqB5mZXtNw8NlDC5GVwNvVJINyOoB25qPPdYrGFFJrICND6RAXTQ3BZQMwtvsR3zIVKy18SRTa4qNmUncXPtf4RqB0AGl5Zj9ZqHwnhdcoCKZIUtTU3X1qYPqnU8tRJnFeF4ioi0qdEhnOVnOiqp3LNy0uNOs1RNrBRZV0UdwFhHVY981Mfq6ROC8FTA02NJGr13F2qWvtso6KOQ1J53nmGpVVdqtQXSrZKgb2+gYLb2QSRboSZbUWMnJVM16ppyrjHZDFVsQ7BAEU2R6jBQR1y6t8pXVOzORrVavkmnw3J+E7Rn7hFCpJ6f0YvB9q1RNKJq1lWzVW9XMFsoLE+sWsR4yBiuOYrEWvmVW2SmpJ6a93jedIVx0i79016I5y3Z1moDMjOc5JuhvlK3Hq26/SN9mMI61mJw9RUXKEzUyDf1szWIta2WdGapI9ZjJ+ONSr7hVamUtTGULutgCCdbkDrqbyZMrwKsRiAOTBgfIX/Kaqd5050QhCVBCEIBCEICKtMMpU7EEHwItOXcNTLdT9lmHwJnVJynCVMxqP7zu3xYzj5e46YfQwuYxVpyUo0iGE5uiA1CR6uFJloEkjD0xeTQhcLWomisQOm4+HKWNLhqek9LlUPYi4Fib23GxPfvLbD4dbRdSnLMU2irTGu0cpU44U1sI+adppkhFF5JprIwWPUnlEoJFeiiUaSEMqGAkWBFOsBKGnWRawkmsZErGArs6l8Rf3UY/EgfmZq5l+zB/XP9z/MJqJvHpnLsQhCaZEIQgEIQgRuJVSlGqy7rTdh4hSROZ4anlS3+9Z1UiYPtYiU66pTQC6ZmtoLkkCw2G3znLyT66YX4qwIho3XxQU63iVxaH7Q89PrOLoWTFUzC09tKi5wbaSWhvKzA3taWKbTSPKI1JkhTeN07DpPQwEIWacSacDXE8OIEodWPq0irXEdWqOsolZ9Im88Uz20qGqkgV2k6rKbiGMUaX1On/PSFTOAVsuIW/wBsFfzH0mxmd4X2dIZXqtqpzBF2uNRdufhNFN4sZCEITTIhCEAhCEAnNuN18+LxB90hB/hGX6gzpM5bjFtWrt79aofLO1py8vTeCFitTINajLBlvGzTnF1N4KmRtLEKbXjeHS0l0tjEgn8Nplh/L85ZLw++7t8v4Su4dVtLqlWm4ygvwhuTn5RpuFVPfPyl5Ta8dy6R6m2ZPDKnvn5fwiW4Y/vGaAnWeOI0bZt+FP75HnGxwlr61H/aP8Zo/Rz30UnqeylpYBhs7+bGSa9F1X1Sc3LXTzlilK0WovNSG1UKFR/bbyGgjGLwC2taXuW0rsTvLpNtTgquamjdVBPjbWPSu4BUvSA91mHzv9CJYzrHOiEISoIQhAIQhAJyzEtd2P8Aab6mdSM5TOXk+OmDzLHVpzy09DTk2cyT1dLxpq0batAn0KlpY0MTKOk0l0qkqLuliZZ0MQCJla2LVBmcgDqT/u8gN2spLoM7ctBYfMiXaNdQxtOrc0nDWte3K+2/gZIBnO+y/HVoZw4Yhsvs62K37x1mtwfGqVQ2V9fdOh8r7+UsRbF4ktGC8SGlVJBiqW8YUx9DpCPXldiBvLFzIFbnCrHs3U9tfusPmD9BLuZns/UtWt1Uj6H8jNNOmPTGXYhCE0yIQhAIQhARXqZVZjyBPwF5y22gnSeMG2Hrf3T/AITOb09py8jpg9G0bae3nhnJs008SPAXgacoKRi6+ICKWbYf7t4xkCxkHtHWuqL1ux8rAfUwlUuNxjVGLMfAcgOgkUNPCNQBzNvjN1gsGlMWVRoN7XJ7yYZY6m8fFWWfY5QWq3AIyruLjc9YjtHglpVAU0VwTYbAje3dqIF32Z46zEUqhvf2GO9/dP5GaUNOW06pUhl0IIIPeNROlUKmZVa3tAN8ReahEtXkim0hoY+hlU+5kSvtHiZGrtATwhv6QnifwsJsJjeFf9xT8T+EzZTpixkIQhNMiEIQCEIQIfGEvQqgbmm/4TOa0mnVWHWclB9Y225eHKcvJ8dMDl55PKZg05Ni8UrxETeUPZ7yj7SH1k+6R8/5y1zSDxugXp3G6a+Knf8AI+UJWZZ9Qehv8J0DB4kVEDKbhh8+njOfmSMHjHpG6MV6jkfEbQztf9jH9aoOdlPwJ/iJoeI8LSvlDFhlJtltzt1v0ExfBeJehqFyCQwIIGm5BuBtym14fxelU9lxf3W9U/A7ywJw3Zygu6lj/aJPyFgfhLhRARYM0pIkikYwYBoEh2kWsY4XjNRoDeFP66l/eJ+ITcTC4U/rqX94n4hN1OmLGQhCE0yIQhAIQhAicWr5KNVuiNbxtp87TltTQ+Q+k6P2qP8ARan+H8aznFQa3nHydumHT0RxogRQmGyCZ4DPWiIDhSeZIpDHBCKjG8BD607K3NT7J8OkpcTgKlP20IHXdf2hpNqskI8qac9QR5Ull2cwiVGdXF7LcWNra25GOcY4b6Egg3Rtr7gjkZES+zvGGRhTqElDoCfsHl5fSbLNOZib/g1bPRRjuRY+IOUn5TUInxLNPbxDSqLxt4HSJZoU3Qa1RD0dT+8Jv5zw+0v3h9Z0ObxYyEIQm2BCEIBCEIFD20q2w9vedV+rf5Zg+U2Xb0n0VLp6TXxym35zGnTScM+3XDp5eF4mFOZaKJibz0iIIgKFpluK13TEPlYrtsSPsiaYTPdpcOQ4fkwsfvD+VvhCUvh3GqudFZrqWANwL2JtvNehnN1aazhvaFCoFU5WHPUqe/TYyoZ7Ij9bU+7/AJhLTtU36lf7wfhaUvZnGJSZy5tcADQm+vdPOOcU9MwCiyLtfck7kwnxGVpueyw/oyeLfiMwtFSbAak6Ad5nSOH4f0dNE91QCe/n87xCJF4lo4BALNKjtGGk5lkSsLQqOzag94+s6JObVzpOkLsJvFjJ7CEJtgQhCAQhCBm+3g/o6d1VfwPMQ2s3Pbv/ALW/Sov5j85haRvOOfbrh0Ree25xxki1pXmGjbRBkn0E89FAimNYrDiohRtj8Qeok1qUZZYGRxnDXpnUXXkw1H8vOR1m4pNE4rBUijM1NdFJvax0B5iGdMjStJVCiWNlBY9ALn5Sx7KYNHFQuoa2UC/mT+U1uFpKosqhR0At9JU0hdneAZCKlT2vsruF7z1P0mnRBI1Ix0PNKeIEbJgXjbNCk1HkOsZIqGRahlDnD8Aa1QINt2PRQRfz1+c3kw3CcX6OqpO17N4HT5b+U3M3ixmIQhNMCEIQCEIQKztNhhUwtVT7uYeKesPpbznLqJI0nS+1tYLhagLZS9lHU3IuB5XnO3p3E4+Tt1w6Po1xPFOvhI9N7SQmomGzwqTxmjTGJzQhZaJLXiWaJJhHtoupTzoyk2zAi46EWiFj9OUJ4TgRRUqCTc3132A/KWlJpESP0zKJ9J48KsiIYsNKJDPG2MaLwvA8dpFN9/hJeS8RWp6SiuL6zovDauelTbqik+NtfnOevRN5tey9W9BRzUlT8bj5ERh2mfS2hCE6uQhCEAjGNxS00LtsPmeQEfmM7cYs+kSnewCZ/Mlh/l+ZkyuouM3VVx3HPWa5N7bAeyvh/GV1AaRaNF6AXnn+uxtqQjY0MWlSKJEBD6xuLZ43KC0AIWnoEIUsfSMARwGUPC8dR5HV44rQJ9N4uMUGkgGUJKGO0lgDFIekqPWe08Mc9GIkwqPWYCXPZPEa1FYgE5Sq36Xv57aSrK2BY+UhMMosJJeSzcdGhMpwLjxAy1SWXk25Hj1E1NOoGAKkEHYjadZduVmioQhKivxPGKSaXub2069LzB9qceK1XPbZQo56Ak/UmXvGuDsmYorOpNwFGYi/Ije3fMpiBrZtD0Oh+BnHK3qu2MncN4eryMW8YIjyG4sZmNC0CIm0UJUeWnlouFoQieiKtPbQPIq8IQPQZ6GibQtKH6dSPJiZEE8ywLmlrJSm0qKOKIFov9MMqLNnjeeVxxUDVNoVY1nFhrIGIe+0ZWtrdj5cpIWk7+zTdvuox+ghDVFbCXHBuKtSNjqh3HTvHfI9Lg2IbakR3sVX5E3+UsqHZmofbdV8LsfymtVNxpUxCkAhhYi415GErl7P0wBq/wAf5QmuWOFtEVaKsLMoYdGAI+BnkJUV2J7PYZhrRUfcun4CJjOJYNEZgosB3k/UwhM5RrGqGtWIO/0iKVdid+fdCExG62vAeDUaoJdSf8Tj6ES6HZbC/wDjP/sq/wCqEJ01HPdLXs1hR/VfFnP1aeN2Ywp/qvg9QfRoQjUN01U7K4W3/wCZ/wDZV/1yFV7P4cbIf26n+qEI1DdV+J4VSXZf3m/jKx8OoOg+ZhCZsalRa622kV3N94QkaWODoK24v5mXOH4ZSO6/vN/GEJZGbVthOA0Dun7z/wCqWFPgdBdqYP3iW/ETCE1pm2plHDInsIq/dUD6R2EJUEIQgEIQgf/Z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onstantia" pitchFamily="18" charset="0"/>
            </a:endParaRPr>
          </a:p>
        </p:txBody>
      </p:sp>
      <p:sp>
        <p:nvSpPr>
          <p:cNvPr id="38922" name="AutoShape 6" descr="data:image/jpeg;base64,/9j/4AAQSkZJRgABAQAAAQABAAD/2wCEAAkGBxQTEhQUEhQWFBUVFRcVFBQUGBcVFBcUFRUXFhgVFxQYHSggGBolHRcUITEhJSkrLi4uFx8zODMsNygtLiwBCgoKDg0OGBAQGCwcHCQsLCwsLCwsLCwsLCwsLCwsLCwsLCwsLCwsLCwsLCwsLCwsLCwsLCwtLCwsLCwtLCwsLP/AABEIAQMAwgMBIgACEQEDEQH/xAAbAAABBQEBAAAAAAAAAAAAAAAAAgMEBQYHAf/EAEQQAAIBAgQDBAcEBgkEAwAAAAECAAMRBBIhMQVBUQZhcYETIjJSkaGxQnKywRQjkqLR4SRDYnOCwtLw8RU0U5MHFjP/xAAYAQEBAQEBAAAAAAAAAAAAAAAAAQIDBP/EAB8RAQEAAgIDAAMAAAAAAAAAAAABAhEhMQMSQRNRYf/aAAwDAQACEQMRAD8A7jCEIBCEIBCJdwBcmwG5MzeO7W00rpT5Hc29W/IMx2Jvp5XmcspO1k200JFr40LSNQesNNL23IHlvK7/AOwD3P3v5Rc8Yaq7hMxQ7WLUYZLZftKT6/iL22nvFuNM6FaQtfcsbeWnL6zN8uOtxfWo3azj5saNCxY765b9RfpofG3S5jnZDtQKyqlS4ewsW3NxcXPO/I8/HfNtw6q62sCT7RB0YjZrkXU+HQDwkYfs3UKoWqBHX7QF9PdKiwI8555ln7bdNY606PEu4AJJAAFyToABzJmUqdqBhVZcQc2X2HuBfTQOTse/X47867Wdtq2JORLqt9FXpf2sp1Y97adAJ2vmnztiYOjUu2tN8ZToJ7DXTOedQi6+F7WHW/hNZOE4zgmIw5RvbVTmWqumVhqC43BvYcxpvedq4RjhXoU6q7VEDeBI1HkbjyjxZ22zLtc5NSxMhCNYjELTXM7BV0F2NhrpvOzmdhPAZ7AIQhAIQhAIQhAIQhAImq9gTa9gTYbm3IQqXsctr2Nr7X5X7py3Hdva+coLhgcrBEUAN0u5NjM5ZaamO0jjXampiGKULne2W242A6DX2zt3RnAYWlmy1bOzZjlPrU1vqdW9rpm25C2t6BsfUuSKBudyWA69Aep+Jkatjq/JKa+JJ+lp5rt09W+TH5FajnDKwGXXMRlN8p79NDz56zMYtnDNmqH1mbKoY6LfYja1rad8i4JKuQE3zMASVGUZSdgzH3det5XYlSmZ2ILKjDQltSSRqe4IPKZrN1tA/SKrYhhScAX2b1lAUAXA7+62pmjw/HK9L29R7ygVB8CMw+cymAuquxtuFU3tfQOxuetwPKX+Cq3UXPrADNpbWwO3nLeCLmn2jrMQVqBluM1gpt1uAAfLeWS8SZ9yzaHnkS9iNDYc7WuDp0mWqYdGNyLN7ynK3xEdpelT2WFQdG9V/wBoCx+EY3SWFdtHApA1BlV39R6ey1AMwB6EgNrKHszT9JiqNO1lLgkDUsFU1PWbmCBLvj3ElxVH9GrAUnLK6kj0dyhHMeq2lxoee0R2W4U9GvVrOAFSj+rNwQXyKg7/AHhr1i9tS6jV0ce5LA2canLoCFOoAPPQ8+h1lp2f7QUaNNktZFJbKPaQnUrk6E7W5nSZetjBQosVf0gAAVxbW+rG47iPhKfs3imqLUxFQD1D+rU6Fqh231yg6+QnS3XMc8ZtrcX2jdqno6gLHdgmmQls4Rcu5X1Neo7pB7WYjEVaAyP6WmtRqtx7YOW2VlA9kXbl9rUWEfwWRNAQxBuzixa5JYtfUMpN+8Xt3xjGcSpU2DU3s/2gozB/vIvPv0nLddtRoewuPZKQSpVWpTIBpsNchtrTvrdeh5beGzRgRcEEHYjUTjA4whc1MPSbO2hCsQp6saaE38f+ZM4LxWuKz+mugQJUQEWUDMQW532/4nfHOyOVjrkJWcP4urqCxAJ5j2T58vOWQM6y7ZewhCUEIQgEIQgE4322w/osZWQF1FS1VQoUhmYc7gkWIGxG07E7gAkkADcnQDznKf8A5YxlJ2p1KThmRWpuVJFlJBWx8ek5+TpvC8qAY8ZinRc99LFTsb/CeYtT6Mt1OVb82sWt8FMp8Nh2xBpinezKVckkZADcZiPh3275pOIYShlVa+Isi7IgAvpbXRiT/Ezz3W3S3hMxWLC0qeXQMgPgLTPcSVmRFQXLHM29gOh+XwljUxdMqlOij1FQEBnFtze2o1+EbNGq27BB0Xf4zO+WFbSwTCmquVpqAb6n7W40IFtx4AeMdw9WkFIRgQpuSNLZjp5cr90VxHAFEz01zsLFgwLkrsbC9+d/KU4Iw7I5XJfRlN7vTPter3b+Q6zXaL4VdjuOR5fGI4njlFElWFycujWJ19YA8ja88wlFPXGtwvIgKxNyHy2ttbbvlbj6LFqam4W1mewYa6tcHawG8knIa4kpyKjAkqpsGJJzVWGRC45gAG3hobWmhw3E6WGUYckAqFJuQoJvm0O+jXmf4SrVMSllznWplFixP9WvkLHWXXFux1WnQavWb0tXNnqKo9lSdlO5y9el+mu7+iPKvaaivsnMeQprfUnq1tz0Bnn/AFhr+uPRs2wsarDYDNYZVNyNNTqNpV4zGnD01sqqxH2VCkd+nO3P6SR2Tx6VHCVD6Oo5/VsbtSJvojKT6rG+jDwtreTUVL/RKtQXNU1h0GnnlvYeFjtJNKiqCxo5nsVu3rXAsRanpcetrp9dLx8DSZyGIpuvMEB9ug1Gtx5ctLysPhKw9m9Rf7SFD+1z+EbyThHwVBh6xawucqAFQBqACNARsfZB+kTWKmqwY2U0gGI3ALtqNJYV3CD9YyJy9Z0GvTeUQx9NqrsGSooULlDjUhmJW42Ook9q1o//ANNr0rPRYMmX1fRnKT99CSrDvGu+nTVdh62IrFnf1KaHKLZlzuNGGU8gdL9RaJ4Dwr0iqqG1Mas4N7km5Ck7nXymyoUVRQqiygWAHSdvHLZus5cXguEITswIQhAJT9qOPLhKOcjMzHLTW9rt39wlxKPjXZ4YqtTaq36umuiDcux1N+QsF799pnLeuO1mvrEPxPEYlSzgmylyCLqoAuctMaAD3j5yrq8DWpS0IDMu/LUdBOtHh1JaL01UIjIym3QqQSTudOs53gGui+FvhOFwuN5u3WWXpTcLpegw/wCj1FKG5zVKBBLXN7+sBa40sNhpeWHD+HIQbejrnXLm9WoAeWR9Gtrrcbz3FJcyvrC20zYtkXVPB0QcrjITsGBS57jex57ExVTgBPsVNOQZb/MESrw3GKqjK1qi81fXTx3llhMfSPsO2Hb3W9akfI6AeGWZ1E1SKnCSmhYaDMzWyqB5mZXtNw8NlDC5GVwNvVJINyOoB25qPPdYrGFFJrICND6RAXTQ3BZQMwtvsR3zIVKy18SRTa4qNmUncXPtf4RqB0AGl5Zj9ZqHwnhdcoCKZIUtTU3X1qYPqnU8tRJnFeF4ioi0qdEhnOVnOiqp3LNy0uNOs1RNrBRZV0UdwFhHVY981Mfq6ROC8FTA02NJGr13F2qWvtso6KOQ1J53nmGpVVdqtQXSrZKgb2+gYLb2QSRboSZbUWMnJVM16ppyrjHZDFVsQ7BAEU2R6jBQR1y6t8pXVOzORrVavkmnw3J+E7Rn7hFCpJ6f0YvB9q1RNKJq1lWzVW9XMFsoLE+sWsR4yBiuOYrEWvmVW2SmpJ6a93jedIVx0i79016I5y3Z1moDMjOc5JuhvlK3Hq26/SN9mMI61mJw9RUXKEzUyDf1szWIta2WdGapI9ZjJ+ONSr7hVamUtTGULutgCCdbkDrqbyZMrwKsRiAOTBgfIX/Kaqd5050QhCVBCEIBCEICKtMMpU7EEHwItOXcNTLdT9lmHwJnVJynCVMxqP7zu3xYzj5e46YfQwuYxVpyUo0iGE5uiA1CR6uFJloEkjD0xeTQhcLWomisQOm4+HKWNLhqek9LlUPYi4Fib23GxPfvLbD4dbRdSnLMU2irTGu0cpU44U1sI+adppkhFF5JprIwWPUnlEoJFeiiUaSEMqGAkWBFOsBKGnWRawkmsZErGArs6l8Rf3UY/EgfmZq5l+zB/XP9z/MJqJvHpnLsQhCaZEIQgEIQgRuJVSlGqy7rTdh4hSROZ4anlS3+9Z1UiYPtYiU66pTQC6ZmtoLkkCw2G3znLyT66YX4qwIho3XxQU63iVxaH7Q89PrOLoWTFUzC09tKi5wbaSWhvKzA3taWKbTSPKI1JkhTeN07DpPQwEIWacSacDXE8OIEodWPq0irXEdWqOsolZ9Im88Uz20qGqkgV2k6rKbiGMUaX1On/PSFTOAVsuIW/wBsFfzH0mxmd4X2dIZXqtqpzBF2uNRdufhNFN4sZCEITTIhCEAhCEAnNuN18+LxB90hB/hGX6gzpM5bjFtWrt79aofLO1py8vTeCFitTINajLBlvGzTnF1N4KmRtLEKbXjeHS0l0tjEgn8Nplh/L85ZLw++7t8v4Su4dVtLqlWm4ygvwhuTn5RpuFVPfPyl5Ta8dy6R6m2ZPDKnvn5fwiW4Y/vGaAnWeOI0bZt+FP75HnGxwlr61H/aP8Zo/Rz30UnqeylpYBhs7+bGSa9F1X1Sc3LXTzlilK0WovNSG1UKFR/bbyGgjGLwC2taXuW0rsTvLpNtTgquamjdVBPjbWPSu4BUvSA91mHzv9CJYzrHOiEISoIQhAIQhAJyzEtd2P8Aab6mdSM5TOXk+OmDzLHVpzy09DTk2cyT1dLxpq0batAn0KlpY0MTKOk0l0qkqLuliZZ0MQCJla2LVBmcgDqT/u8gN2spLoM7ctBYfMiXaNdQxtOrc0nDWte3K+2/gZIBnO+y/HVoZw4Yhsvs62K37x1mtwfGqVQ2V9fdOh8r7+UsRbF4ktGC8SGlVJBiqW8YUx9DpCPXldiBvLFzIFbnCrHs3U9tfusPmD9BLuZns/UtWt1Uj6H8jNNOmPTGXYhCE0yIQhAIQhARXqZVZjyBPwF5y22gnSeMG2Hrf3T/AITOb09py8jpg9G0bae3nhnJs008SPAXgacoKRi6+ICKWbYf7t4xkCxkHtHWuqL1ux8rAfUwlUuNxjVGLMfAcgOgkUNPCNQBzNvjN1gsGlMWVRoN7XJ7yYZY6m8fFWWfY5QWq3AIyruLjc9YjtHglpVAU0VwTYbAje3dqIF32Z46zEUqhvf2GO9/dP5GaUNOW06pUhl0IIIPeNROlUKmZVa3tAN8ReahEtXkim0hoY+hlU+5kSvtHiZGrtATwhv6QnifwsJsJjeFf9xT8T+EzZTpixkIQhNMiEIQCEIQIfGEvQqgbmm/4TOa0mnVWHWclB9Y225eHKcvJ8dMDl55PKZg05Ni8UrxETeUPZ7yj7SH1k+6R8/5y1zSDxugXp3G6a+Knf8AI+UJWZZ9Qehv8J0DB4kVEDKbhh8+njOfmSMHjHpG6MV6jkfEbQztf9jH9aoOdlPwJ/iJoeI8LSvlDFhlJtltzt1v0ExfBeJehqFyCQwIIGm5BuBtym14fxelU9lxf3W9U/A7ywJw3Zygu6lj/aJPyFgfhLhRARYM0pIkikYwYBoEh2kWsY4XjNRoDeFP66l/eJ+ITcTC4U/rqX94n4hN1OmLGQhCE0yIQhAIQhAicWr5KNVuiNbxtp87TltTQ+Q+k6P2qP8ARan+H8aznFQa3nHydumHT0RxogRQmGyCZ4DPWiIDhSeZIpDHBCKjG8BD607K3NT7J8OkpcTgKlP20IHXdf2hpNqskI8qac9QR5Ull2cwiVGdXF7LcWNra25GOcY4b6Egg3Rtr7gjkZES+zvGGRhTqElDoCfsHl5fSbLNOZib/g1bPRRjuRY+IOUn5TUInxLNPbxDSqLxt4HSJZoU3Qa1RD0dT+8Jv5zw+0v3h9Z0ObxYyEIQm2BCEIBCEIFD20q2w9vedV+rf5Zg+U2Xb0n0VLp6TXxym35zGnTScM+3XDp5eF4mFOZaKJibz0iIIgKFpluK13TEPlYrtsSPsiaYTPdpcOQ4fkwsfvD+VvhCUvh3GqudFZrqWANwL2JtvNehnN1aazhvaFCoFU5WHPUqe/TYyoZ7Ij9bU+7/AJhLTtU36lf7wfhaUvZnGJSZy5tcADQm+vdPOOcU9MwCiyLtfck7kwnxGVpueyw/oyeLfiMwtFSbAak6Ad5nSOH4f0dNE91QCe/n87xCJF4lo4BALNKjtGGk5lkSsLQqOzag94+s6JObVzpOkLsJvFjJ7CEJtgQhCAQhCBm+3g/o6d1VfwPMQ2s3Pbv/ALW/Sov5j85haRvOOfbrh0Ree25xxki1pXmGjbRBkn0E89FAimNYrDiohRtj8Qeok1qUZZYGRxnDXpnUXXkw1H8vOR1m4pNE4rBUijM1NdFJvax0B5iGdMjStJVCiWNlBY9ALn5Sx7KYNHFQuoa2UC/mT+U1uFpKosqhR0At9JU0hdneAZCKlT2vsruF7z1P0mnRBI1Ix0PNKeIEbJgXjbNCk1HkOsZIqGRahlDnD8Aa1QINt2PRQRfz1+c3kw3CcX6OqpO17N4HT5b+U3M3ixmIQhNMCEIQCEIQKztNhhUwtVT7uYeKesPpbznLqJI0nS+1tYLhagLZS9lHU3IuB5XnO3p3E4+Tt1w6Po1xPFOvhI9N7SQmomGzwqTxmjTGJzQhZaJLXiWaJJhHtoupTzoyk2zAi46EWiFj9OUJ4TgRRUqCTc3132A/KWlJpESP0zKJ9J48KsiIYsNKJDPG2MaLwvA8dpFN9/hJeS8RWp6SiuL6zovDauelTbqik+NtfnOevRN5tey9W9BRzUlT8bj5ERh2mfS2hCE6uQhCEAjGNxS00LtsPmeQEfmM7cYs+kSnewCZ/Mlh/l+ZkyuouM3VVx3HPWa5N7bAeyvh/GV1AaRaNF6AXnn+uxtqQjY0MWlSKJEBD6xuLZ43KC0AIWnoEIUsfSMARwGUPC8dR5HV44rQJ9N4uMUGkgGUJKGO0lgDFIekqPWe08Mc9GIkwqPWYCXPZPEa1FYgE5Sq36Xv57aSrK2BY+UhMMosJJeSzcdGhMpwLjxAy1SWXk25Hj1E1NOoGAKkEHYjadZduVmioQhKivxPGKSaXub2069LzB9qceK1XPbZQo56Ak/UmXvGuDsmYorOpNwFGYi/Ije3fMpiBrZtD0Oh+BnHK3qu2MncN4eryMW8YIjyG4sZmNC0CIm0UJUeWnlouFoQieiKtPbQPIq8IQPQZ6GibQtKH6dSPJiZEE8ywLmlrJSm0qKOKIFov9MMqLNnjeeVxxUDVNoVY1nFhrIGIe+0ZWtrdj5cpIWk7+zTdvuox+ghDVFbCXHBuKtSNjqh3HTvHfI9Lg2IbakR3sVX5E3+UsqHZmofbdV8LsfymtVNxpUxCkAhhYi415GErl7P0wBq/wAf5QmuWOFtEVaKsLMoYdGAI+BnkJUV2J7PYZhrRUfcun4CJjOJYNEZgosB3k/UwhM5RrGqGtWIO/0iKVdid+fdCExG62vAeDUaoJdSf8Tj6ES6HZbC/wDjP/sq/wCqEJ01HPdLXs1hR/VfFnP1aeN2Ywp/qvg9QfRoQjUN01U7K4W3/wCZ/wDZV/1yFV7P4cbIf26n+qEI1DdV+J4VSXZf3m/jKx8OoOg+ZhCZsalRa622kV3N94QkaWODoK24v5mXOH4ZSO6/vN/GEJZGbVthOA0Dun7z/wCqWFPgdBdqYP3iW/ETCE1pm2plHDInsIq/dUD6R2EJUEIQgEIQgf/Z"/>
          <p:cNvSpPr>
            <a:spLocks noChangeAspect="1" noChangeArrowheads="1"/>
          </p:cNvSpPr>
          <p:nvPr/>
        </p:nvSpPr>
        <p:spPr bwMode="auto">
          <a:xfrm>
            <a:off x="460375" y="1603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onstantia" pitchFamily="18" charset="0"/>
            </a:endParaRPr>
          </a:p>
        </p:txBody>
      </p:sp>
      <p:sp>
        <p:nvSpPr>
          <p:cNvPr id="38923" name="AutoShape 8" descr="data:image/jpeg;base64,/9j/4AAQSkZJRgABAQAAAQABAAD/2wCEAAkGBxQTEhQUEhQWFBUVFRcVFBQUGBcVFBcUFRUXFhgVFxQYHSggGBolHRcUITEhJSkrLi4uFx8zODMsNygtLiwBCgoKDg0OGBAQGCwcHCQsLCwsLCwsLCwsLCwsLCwsLCwsLCwsLCwsLCwsLCwsLCwsLCwsLCwtLCwsLCwtLCwsLP/AABEIAQMAwgMBIgACEQEDEQH/xAAbAAABBQEBAAAAAAAAAAAAAAAAAgMEBQYHAf/EAEQQAAIBAgQDBAcEBgkEAwAAAAECAAMRBBIhMQVBUQZhcYETIjJSkaGxQnKywRQjkqLR4SRDYnOCwtLw8RU0U5MHFjP/xAAYAQEBAQEBAAAAAAAAAAAAAAAAAQIDBP/EAB8RAQEAAgIDAAMAAAAAAAAAAAABAhEhMQMSQRNRYf/aAAwDAQACEQMRAD8A7jCEIBCEIBCJdwBcmwG5MzeO7W00rpT5Hc29W/IMx2Jvp5XmcspO1k200JFr40LSNQesNNL23IHlvK7/AOwD3P3v5Rc8Yaq7hMxQ7WLUYZLZftKT6/iL22nvFuNM6FaQtfcsbeWnL6zN8uOtxfWo3azj5saNCxY765b9RfpofG3S5jnZDtQKyqlS4ewsW3NxcXPO/I8/HfNtw6q62sCT7RB0YjZrkXU+HQDwkYfs3UKoWqBHX7QF9PdKiwI8555ln7bdNY606PEu4AJJAAFyToABzJmUqdqBhVZcQc2X2HuBfTQOTse/X47867Wdtq2JORLqt9FXpf2sp1Y97adAJ2vmnztiYOjUu2tN8ZToJ7DXTOedQi6+F7WHW/hNZOE4zgmIw5RvbVTmWqumVhqC43BvYcxpvedq4RjhXoU6q7VEDeBI1HkbjyjxZ22zLtc5NSxMhCNYjELTXM7BV0F2NhrpvOzmdhPAZ7AIQhAIQhAIQhAIQhAImq9gTa9gTYbm3IQqXsctr2Nr7X5X7py3Hdva+coLhgcrBEUAN0u5NjM5ZaamO0jjXampiGKULne2W242A6DX2zt3RnAYWlmy1bOzZjlPrU1vqdW9rpm25C2t6BsfUuSKBudyWA69Aep+Jkatjq/JKa+JJ+lp5rt09W+TH5FajnDKwGXXMRlN8p79NDz56zMYtnDNmqH1mbKoY6LfYja1rad8i4JKuQE3zMASVGUZSdgzH3det5XYlSmZ2ILKjDQltSSRqe4IPKZrN1tA/SKrYhhScAX2b1lAUAXA7+62pmjw/HK9L29R7ygVB8CMw+cymAuquxtuFU3tfQOxuetwPKX+Cq3UXPrADNpbWwO3nLeCLmn2jrMQVqBluM1gpt1uAAfLeWS8SZ9yzaHnkS9iNDYc7WuDp0mWqYdGNyLN7ynK3xEdpelT2WFQdG9V/wBoCx+EY3SWFdtHApA1BlV39R6ey1AMwB6EgNrKHszT9JiqNO1lLgkDUsFU1PWbmCBLvj3ElxVH9GrAUnLK6kj0dyhHMeq2lxoee0R2W4U9GvVrOAFSj+rNwQXyKg7/AHhr1i9tS6jV0ce5LA2canLoCFOoAPPQ8+h1lp2f7QUaNNktZFJbKPaQnUrk6E7W5nSZetjBQosVf0gAAVxbW+rG47iPhKfs3imqLUxFQD1D+rU6Fqh231yg6+QnS3XMc8ZtrcX2jdqno6gLHdgmmQls4Rcu5X1Neo7pB7WYjEVaAyP6WmtRqtx7YOW2VlA9kXbl9rUWEfwWRNAQxBuzixa5JYtfUMpN+8Xt3xjGcSpU2DU3s/2gozB/vIvPv0nLddtRoewuPZKQSpVWpTIBpsNchtrTvrdeh5beGzRgRcEEHYjUTjA4whc1MPSbO2hCsQp6saaE38f+ZM4LxWuKz+mugQJUQEWUDMQW532/4nfHOyOVjrkJWcP4urqCxAJ5j2T58vOWQM6y7ZewhCUEIQgEIQgE4322w/osZWQF1FS1VQoUhmYc7gkWIGxG07E7gAkkADcnQDznKf8A5YxlJ2p1KThmRWpuVJFlJBWx8ek5+TpvC8qAY8ZinRc99LFTsb/CeYtT6Mt1OVb82sWt8FMp8Nh2xBpinezKVckkZADcZiPh3275pOIYShlVa+Isi7IgAvpbXRiT/Ezz3W3S3hMxWLC0qeXQMgPgLTPcSVmRFQXLHM29gOh+XwljUxdMqlOij1FQEBnFtze2o1+EbNGq27BB0Xf4zO+WFbSwTCmquVpqAb6n7W40IFtx4AeMdw9WkFIRgQpuSNLZjp5cr90VxHAFEz01zsLFgwLkrsbC9+d/KU4Iw7I5XJfRlN7vTPter3b+Q6zXaL4VdjuOR5fGI4njlFElWFycujWJ19YA8ja88wlFPXGtwvIgKxNyHy2ttbbvlbj6LFqam4W1mewYa6tcHawG8knIa4kpyKjAkqpsGJJzVWGRC45gAG3hobWmhw3E6WGUYckAqFJuQoJvm0O+jXmf4SrVMSllznWplFixP9WvkLHWXXFux1WnQavWb0tXNnqKo9lSdlO5y9el+mu7+iPKvaaivsnMeQprfUnq1tz0Bnn/AFhr+uPRs2wsarDYDNYZVNyNNTqNpV4zGnD01sqqxH2VCkd+nO3P6SR2Tx6VHCVD6Oo5/VsbtSJvojKT6rG+jDwtreTUVL/RKtQXNU1h0GnnlvYeFjtJNKiqCxo5nsVu3rXAsRanpcetrp9dLx8DSZyGIpuvMEB9ug1Gtx5ctLysPhKw9m9Rf7SFD+1z+EbyThHwVBh6xawucqAFQBqACNARsfZB+kTWKmqwY2U0gGI3ALtqNJYV3CD9YyJy9Z0GvTeUQx9NqrsGSooULlDjUhmJW42Ook9q1o//ANNr0rPRYMmX1fRnKT99CSrDvGu+nTVdh62IrFnf1KaHKLZlzuNGGU8gdL9RaJ4Dwr0iqqG1Mas4N7km5Ck7nXymyoUVRQqiygWAHSdvHLZus5cXguEITswIQhAJT9qOPLhKOcjMzHLTW9rt39wlxKPjXZ4YqtTaq36umuiDcux1N+QsF799pnLeuO1mvrEPxPEYlSzgmylyCLqoAuctMaAD3j5yrq8DWpS0IDMu/LUdBOtHh1JaL01UIjIym3QqQSTudOs53gGui+FvhOFwuN5u3WWXpTcLpegw/wCj1FKG5zVKBBLXN7+sBa40sNhpeWHD+HIQbejrnXLm9WoAeWR9Gtrrcbz3FJcyvrC20zYtkXVPB0QcrjITsGBS57jex57ExVTgBPsVNOQZb/MESrw3GKqjK1qi81fXTx3llhMfSPsO2Hb3W9akfI6AeGWZ1E1SKnCSmhYaDMzWyqB5mZXtNw8NlDC5GVwNvVJINyOoB25qPPdYrGFFJrICND6RAXTQ3BZQMwtvsR3zIVKy18SRTa4qNmUncXPtf4RqB0AGl5Zj9ZqHwnhdcoCKZIUtTU3X1qYPqnU8tRJnFeF4ioi0qdEhnOVnOiqp3LNy0uNOs1RNrBRZV0UdwFhHVY981Mfq6ROC8FTA02NJGr13F2qWvtso6KOQ1J53nmGpVVdqtQXSrZKgb2+gYLb2QSRboSZbUWMnJVM16ppyrjHZDFVsQ7BAEU2R6jBQR1y6t8pXVOzORrVavkmnw3J+E7Rn7hFCpJ6f0YvB9q1RNKJq1lWzVW9XMFsoLE+sWsR4yBiuOYrEWvmVW2SmpJ6a93jedIVx0i79016I5y3Z1moDMjOc5JuhvlK3Hq26/SN9mMI61mJw9RUXKEzUyDf1szWIta2WdGapI9ZjJ+ONSr7hVamUtTGULutgCCdbkDrqbyZMrwKsRiAOTBgfIX/Kaqd5050QhCVBCEIBCEICKtMMpU7EEHwItOXcNTLdT9lmHwJnVJynCVMxqP7zu3xYzj5e46YfQwuYxVpyUo0iGE5uiA1CR6uFJloEkjD0xeTQhcLWomisQOm4+HKWNLhqek9LlUPYi4Fib23GxPfvLbD4dbRdSnLMU2irTGu0cpU44U1sI+adppkhFF5JprIwWPUnlEoJFeiiUaSEMqGAkWBFOsBKGnWRawkmsZErGArs6l8Rf3UY/EgfmZq5l+zB/XP9z/MJqJvHpnLsQhCaZEIQgEIQgRuJVSlGqy7rTdh4hSROZ4anlS3+9Z1UiYPtYiU66pTQC6ZmtoLkkCw2G3znLyT66YX4qwIho3XxQU63iVxaH7Q89PrOLoWTFUzC09tKi5wbaSWhvKzA3taWKbTSPKI1JkhTeN07DpPQwEIWacSacDXE8OIEodWPq0irXEdWqOsolZ9Im88Uz20qGqkgV2k6rKbiGMUaX1On/PSFTOAVsuIW/wBsFfzH0mxmd4X2dIZXqtqpzBF2uNRdufhNFN4sZCEITTIhCEAhCEAnNuN18+LxB90hB/hGX6gzpM5bjFtWrt79aofLO1py8vTeCFitTINajLBlvGzTnF1N4KmRtLEKbXjeHS0l0tjEgn8Nplh/L85ZLw++7t8v4Su4dVtLqlWm4ygvwhuTn5RpuFVPfPyl5Ta8dy6R6m2ZPDKnvn5fwiW4Y/vGaAnWeOI0bZt+FP75HnGxwlr61H/aP8Zo/Rz30UnqeylpYBhs7+bGSa9F1X1Sc3LXTzlilK0WovNSG1UKFR/bbyGgjGLwC2taXuW0rsTvLpNtTgquamjdVBPjbWPSu4BUvSA91mHzv9CJYzrHOiEISoIQhAIQhAJyzEtd2P8Aab6mdSM5TOXk+OmDzLHVpzy09DTk2cyT1dLxpq0batAn0KlpY0MTKOk0l0qkqLuliZZ0MQCJla2LVBmcgDqT/u8gN2spLoM7ctBYfMiXaNdQxtOrc0nDWte3K+2/gZIBnO+y/HVoZw4Yhsvs62K37x1mtwfGqVQ2V9fdOh8r7+UsRbF4ktGC8SGlVJBiqW8YUx9DpCPXldiBvLFzIFbnCrHs3U9tfusPmD9BLuZns/UtWt1Uj6H8jNNOmPTGXYhCE0yIQhAIQhARXqZVZjyBPwF5y22gnSeMG2Hrf3T/AITOb09py8jpg9G0bae3nhnJs008SPAXgacoKRi6+ICKWbYf7t4xkCxkHtHWuqL1ux8rAfUwlUuNxjVGLMfAcgOgkUNPCNQBzNvjN1gsGlMWVRoN7XJ7yYZY6m8fFWWfY5QWq3AIyruLjc9YjtHglpVAU0VwTYbAje3dqIF32Z46zEUqhvf2GO9/dP5GaUNOW06pUhl0IIIPeNROlUKmZVa3tAN8ReahEtXkim0hoY+hlU+5kSvtHiZGrtATwhv6QnifwsJsJjeFf9xT8T+EzZTpixkIQhNMiEIQCEIQIfGEvQqgbmm/4TOa0mnVWHWclB9Y225eHKcvJ8dMDl55PKZg05Ni8UrxETeUPZ7yj7SH1k+6R8/5y1zSDxugXp3G6a+Knf8AI+UJWZZ9Qehv8J0DB4kVEDKbhh8+njOfmSMHjHpG6MV6jkfEbQztf9jH9aoOdlPwJ/iJoeI8LSvlDFhlJtltzt1v0ExfBeJehqFyCQwIIGm5BuBtym14fxelU9lxf3W9U/A7ywJw3Zygu6lj/aJPyFgfhLhRARYM0pIkikYwYBoEh2kWsY4XjNRoDeFP66l/eJ+ITcTC4U/rqX94n4hN1OmLGQhCE0yIQhAIQhAicWr5KNVuiNbxtp87TltTQ+Q+k6P2qP8ARan+H8aznFQa3nHydumHT0RxogRQmGyCZ4DPWiIDhSeZIpDHBCKjG8BD607K3NT7J8OkpcTgKlP20IHXdf2hpNqskI8qac9QR5Ull2cwiVGdXF7LcWNra25GOcY4b6Egg3Rtr7gjkZES+zvGGRhTqElDoCfsHl5fSbLNOZib/g1bPRRjuRY+IOUn5TUInxLNPbxDSqLxt4HSJZoU3Qa1RD0dT+8Jv5zw+0v3h9Z0ObxYyEIQm2BCEIBCEIFD20q2w9vedV+rf5Zg+U2Xb0n0VLp6TXxym35zGnTScM+3XDp5eF4mFOZaKJibz0iIIgKFpluK13TEPlYrtsSPsiaYTPdpcOQ4fkwsfvD+VvhCUvh3GqudFZrqWANwL2JtvNehnN1aazhvaFCoFU5WHPUqe/TYyoZ7Ij9bU+7/AJhLTtU36lf7wfhaUvZnGJSZy5tcADQm+vdPOOcU9MwCiyLtfck7kwnxGVpueyw/oyeLfiMwtFSbAak6Ad5nSOH4f0dNE91QCe/n87xCJF4lo4BALNKjtGGk5lkSsLQqOzag94+s6JObVzpOkLsJvFjJ7CEJtgQhCAQhCBm+3g/o6d1VfwPMQ2s3Pbv/ALW/Sov5j85haRvOOfbrh0Ree25xxki1pXmGjbRBkn0E89FAimNYrDiohRtj8Qeok1qUZZYGRxnDXpnUXXkw1H8vOR1m4pNE4rBUijM1NdFJvax0B5iGdMjStJVCiWNlBY9ALn5Sx7KYNHFQuoa2UC/mT+U1uFpKosqhR0At9JU0hdneAZCKlT2vsruF7z1P0mnRBI1Ix0PNKeIEbJgXjbNCk1HkOsZIqGRahlDnD8Aa1QINt2PRQRfz1+c3kw3CcX6OqpO17N4HT5b+U3M3ixmIQhNMCEIQCEIQKztNhhUwtVT7uYeKesPpbznLqJI0nS+1tYLhagLZS9lHU3IuB5XnO3p3E4+Tt1w6Po1xPFOvhI9N7SQmomGzwqTxmjTGJzQhZaJLXiWaJJhHtoupTzoyk2zAi46EWiFj9OUJ4TgRRUqCTc3132A/KWlJpESP0zKJ9J48KsiIYsNKJDPG2MaLwvA8dpFN9/hJeS8RWp6SiuL6zovDauelTbqik+NtfnOevRN5tey9W9BRzUlT8bj5ERh2mfS2hCE6uQhCEAjGNxS00LtsPmeQEfmM7cYs+kSnewCZ/Mlh/l+ZkyuouM3VVx3HPWa5N7bAeyvh/GV1AaRaNF6AXnn+uxtqQjY0MWlSKJEBD6xuLZ43KC0AIWnoEIUsfSMARwGUPC8dR5HV44rQJ9N4uMUGkgGUJKGO0lgDFIekqPWe08Mc9GIkwqPWYCXPZPEa1FYgE5Sq36Xv57aSrK2BY+UhMMosJJeSzcdGhMpwLjxAy1SWXk25Hj1E1NOoGAKkEHYjadZduVmioQhKivxPGKSaXub2069LzB9qceK1XPbZQo56Ak/UmXvGuDsmYorOpNwFGYi/Ije3fMpiBrZtD0Oh+BnHK3qu2MncN4eryMW8YIjyG4sZmNC0CIm0UJUeWnlouFoQieiKtPbQPIq8IQPQZ6GibQtKH6dSPJiZEE8ywLmlrJSm0qKOKIFov9MMqLNnjeeVxxUDVNoVY1nFhrIGIe+0ZWtrdj5cpIWk7+zTdvuox+ghDVFbCXHBuKtSNjqh3HTvHfI9Lg2IbakR3sVX5E3+UsqHZmofbdV8LsfymtVNxpUxCkAhhYi415GErl7P0wBq/wAf5QmuWOFtEVaKsLMoYdGAI+BnkJUV2J7PYZhrRUfcun4CJjOJYNEZgosB3k/UwhM5RrGqGtWIO/0iKVdid+fdCExG62vAeDUaoJdSf8Tj6ES6HZbC/wDjP/sq/wCqEJ01HPdLXs1hR/VfFnP1aeN2Ywp/qvg9QfRoQjUN01U7K4W3/wCZ/wDZV/1yFV7P4cbIf26n+qEI1DdV+J4VSXZf3m/jKx8OoOg+ZhCZsalRa622kV3N94QkaWODoK24v5mXOH4ZSO6/vN/GEJZGbVthOA0Dun7z/wCqWFPgdBdqYP3iW/ETCE1pm2plHDInsIq/dUD6R2EJUEIQgEIQgf/Z"/>
          <p:cNvSpPr>
            <a:spLocks noChangeAspect="1" noChangeArrowheads="1"/>
          </p:cNvSpPr>
          <p:nvPr/>
        </p:nvSpPr>
        <p:spPr bwMode="auto">
          <a:xfrm>
            <a:off x="612775" y="3127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onstantia" pitchFamily="18" charset="0"/>
            </a:endParaRPr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331640" y="0"/>
            <a:ext cx="781236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2700" marR="5080" algn="ctr">
              <a:lnSpc>
                <a:spcPct val="100299"/>
              </a:lnSpc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Причины уточнения расходов бюджета района по муниципальным программам.</a:t>
            </a:r>
          </a:p>
          <a:p>
            <a:pPr marL="12700" marR="5080" algn="ctr">
              <a:lnSpc>
                <a:spcPct val="100299"/>
              </a:lnSpc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1" name="object 8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231325769"/>
              </p:ext>
            </p:extLst>
          </p:nvPr>
        </p:nvGraphicFramePr>
        <p:xfrm>
          <a:off x="11154" y="1097782"/>
          <a:ext cx="9108504" cy="499343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408718"/>
                <a:gridCol w="5699786"/>
              </a:tblGrid>
              <a:tr h="1008112">
                <a:tc>
                  <a:txBody>
                    <a:bodyPr/>
                    <a:lstStyle/>
                    <a:p>
                      <a:pPr marL="0" marR="89535" indent="336550" algn="ctr" defTabSz="914400" rtl="0" eaLnBrk="1" fontAlgn="ctr" latinLnBrk="0" hangingPunct="1">
                        <a:lnSpc>
                          <a:spcPct val="107800"/>
                        </a:lnSpc>
                        <a:spcBef>
                          <a:spcPts val="409"/>
                        </a:spcBef>
                      </a:pPr>
                      <a:r>
                        <a:rPr lang="ru-RU" sz="1200" b="1" u="none" strike="noStrike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Наименования  муниципальных программ</a:t>
                      </a:r>
                      <a:endParaRPr lang="ru-RU" sz="1200" b="1" u="none" strike="noStrike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u="none" strike="noStrike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2017 год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lnSpc>
                          <a:spcPts val="994"/>
                        </a:lnSpc>
                      </a:pPr>
                      <a:r>
                        <a:rPr lang="ru-RU" sz="1200" b="1" u="none" strike="noStrike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Муниципальные программы:</a:t>
                      </a:r>
                      <a:endParaRPr lang="ru-RU" sz="1200" b="1" u="none" strike="noStrike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1200" u="none" strike="noStrike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8FC"/>
                    </a:solidFill>
                  </a:tcPr>
                </a:tc>
              </a:tr>
              <a:tr h="792088">
                <a:tc>
                  <a:txBody>
                    <a:bodyPr/>
                    <a:lstStyle/>
                    <a:p>
                      <a:pPr marL="61594" algn="l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"Развитие культуры Люберецкого муниципального района Московской области"</a:t>
                      </a:r>
                      <a:endParaRPr lang="ru-RU" sz="120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7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Увеличены расходы на</a:t>
                      </a:r>
                      <a:r>
                        <a:rPr lang="ru-RU" sz="120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3,7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млн.рублей, в том числе:</a:t>
                      </a:r>
                    </a:p>
                    <a:p>
                      <a:pPr algn="l">
                        <a:lnSpc>
                          <a:spcPct val="100000"/>
                        </a:lnSpc>
                        <a:spcBef>
                          <a:spcPts val="75"/>
                        </a:spcBef>
                        <a:buFontTx/>
                        <a:buChar char="-"/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содержание вновь открывшегося Культурно просветительского центра  в ЛРДК планируется направить 2,3 млн.рублей;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7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проведение оборудования для идентификации читателей ММУК «Центральная библиотека им. Сергея Есенина планируется направить 0,8 </a:t>
                      </a:r>
                      <a:r>
                        <a:rPr lang="ru-RU" sz="120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млн.рублей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;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7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расходы на повышение работникам муниципальных учреждений культуры планируется направить</a:t>
                      </a:r>
                      <a:r>
                        <a:rPr lang="ru-RU" sz="120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0,6 </a:t>
                      </a:r>
                      <a:r>
                        <a:rPr lang="ru-RU" sz="120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млн.рублей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</a:t>
                      </a:r>
                      <a:endParaRPr lang="ru-RU" sz="120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8FC"/>
                    </a:solidFill>
                  </a:tcPr>
                </a:tc>
              </a:tr>
              <a:tr h="1805046">
                <a:tc>
                  <a:txBody>
                    <a:bodyPr/>
                    <a:lstStyle/>
                    <a:p>
                      <a:pPr marL="61594" algn="l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"Муниципальное управление Люберецкого муниципального района Московской области" </a:t>
                      </a:r>
                      <a:endParaRPr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9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Увеличены расходы на</a:t>
                      </a:r>
                      <a:r>
                        <a:rPr lang="ru-RU" sz="120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</a:t>
                      </a:r>
                      <a:r>
                        <a:rPr lang="ru-RU" sz="120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45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,0 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млн.рублей, в том числе: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9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-увеличение финансирования в</a:t>
                      </a:r>
                      <a:r>
                        <a:rPr lang="ru-RU" sz="120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связи с переходом сотрудников 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администраций городских поселений в администрацию городского округа Люберцы планируется направить 43,5 </a:t>
                      </a:r>
                      <a:r>
                        <a:rPr lang="ru-RU" sz="120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млн.рублей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;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9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-организация исполнения переданных полномочий в сфере архитектуры и градостроительства</a:t>
                      </a:r>
                      <a:r>
                        <a:rPr lang="ru-RU" sz="120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планируется</a:t>
                      </a:r>
                      <a:r>
                        <a:rPr lang="ru-RU" sz="120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направить 1,5 </a:t>
                      </a:r>
                      <a:r>
                        <a:rPr lang="ru-RU" sz="1200" kern="12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млн.рублей</a:t>
                      </a:r>
                      <a:r>
                        <a:rPr lang="ru-RU" sz="120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9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Уменьшены</a:t>
                      </a:r>
                      <a:r>
                        <a:rPr lang="ru-RU" sz="120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расходы на 4,1 </a:t>
                      </a:r>
                      <a:r>
                        <a:rPr lang="ru-RU" sz="1200" kern="12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млн.рублей</a:t>
                      </a:r>
                      <a:r>
                        <a:rPr lang="ru-RU" sz="120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в том числе: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9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-средства резервного фонда на ремонт помещений по адресу г. Люберцы, </a:t>
                      </a:r>
                      <a:r>
                        <a:rPr lang="ru-RU" sz="1200" kern="12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ул.Кирова</a:t>
                      </a:r>
                      <a:r>
                        <a:rPr lang="ru-RU" sz="120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д.63, д.53.</a:t>
                      </a:r>
                      <a:endParaRPr lang="ru-RU" sz="120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8FC"/>
                    </a:solidFill>
                  </a:tcPr>
                </a:tc>
              </a:tr>
              <a:tr h="645988">
                <a:tc>
                  <a:txBody>
                    <a:bodyPr/>
                    <a:lstStyle/>
                    <a:p>
                      <a:pPr marL="61594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3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"Доступная среда  Люберецкого муниципального района Московской области" области"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9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Увеличены расходы на</a:t>
                      </a:r>
                      <a:r>
                        <a:rPr lang="ru-RU" sz="120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реализация мероприятий по обеспечению доступности приоритетных объектов и услуг  для инвалидов и других маломобильных групп населения в сумме 1,8</a:t>
                      </a:r>
                      <a:r>
                        <a:rPr lang="ru-RU" sz="120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20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млн.рублей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</a:t>
                      </a:r>
                      <a:endParaRPr lang="ru-RU" sz="120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8FC"/>
                    </a:solidFill>
                  </a:tcPr>
                </a:tc>
              </a:tr>
            </a:tbl>
          </a:graphicData>
        </a:graphic>
      </p:graphicFrame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7010400" y="6577881"/>
            <a:ext cx="2133600" cy="280119"/>
          </a:xfrm>
        </p:spPr>
        <p:txBody>
          <a:bodyPr/>
          <a:lstStyle/>
          <a:p>
            <a:pPr>
              <a:defRPr/>
            </a:pPr>
            <a:fld id="{60707C3E-EA26-4ADE-B158-97DC83AF1FAF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pic>
        <p:nvPicPr>
          <p:cNvPr id="13" name="Picture 2" descr="Похожее изображен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214290"/>
            <a:ext cx="1093372" cy="8407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Прямоугольник 7"/>
          <p:cNvSpPr>
            <a:spLocks noChangeArrowheads="1"/>
          </p:cNvSpPr>
          <p:nvPr/>
        </p:nvSpPr>
        <p:spPr bwMode="auto">
          <a:xfrm>
            <a:off x="1403351" y="760415"/>
            <a:ext cx="977900" cy="415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000" b="1">
                <a:solidFill>
                  <a:schemeClr val="bg1"/>
                </a:solidFill>
                <a:latin typeface="Constantia" pitchFamily="18" charset="0"/>
              </a:rPr>
              <a:t>Люберецкий район</a:t>
            </a:r>
          </a:p>
        </p:txBody>
      </p:sp>
      <p:sp>
        <p:nvSpPr>
          <p:cNvPr id="38916" name="AutoShape 2" descr="data:image/jpeg;base64,/9j/4AAQSkZJRgABAQAAAQABAAD/2wCEAAkGBxQSEhUUEhQUFBUUFRUVFhQVFBQVFhcUFBQXFxQUFxUYHCggGBwlHBQUITEhJSkrLi4uFx8zODMsNygtLisBCgoKDg0OGhAQGiwkHCQsLCwsLCwsLCwsLCwsLCwsLCwsLCwsLCwsLCwsLCwsLCwsLCwsLCwsLCwsLCwsLCwsLP/AABEIAOAA4QMBEQACEQEDEQH/xAAcAAACAwEBAQEAAAAAAAAAAAAFBgIDBAcBAAj/xABHEAACAQIDBAcDCgEKBgMAAAABAgMAEQQSIQUGMUETIlFhcYGRMqGxBxQjQlJicsHR8DMVJENjgpKisrPhNDVTc4PxFiWT/8QAGwEAAQUBAQAAAAAAAAAAAAAAAgABAwQFBgf/xAAzEQACAQMEAQMCBAUEAwAAAAAAAQIDBBEFEiExQRMiUTJxBhQzYSM0UoGRFSRCodHw8f/aAAwDAQACEQMRAD8AfLVRLJEinGyVtSim5cDviOTlMJvK57XY/wCI12tqpRox+xx1691Z/c07QHCrKWCs+w38nU1mmT8Dj3g/AVga1D3RkdBpM+JIezWEa76PY+FECXYTiv4qmh0DINzr1aJjIBJxPjVeRIy4UwJ7akIVt4l+nHeg/wAzVRuey/b9GZaqllHmJHUbwNOhvIL3a/h08gg0FpgTzL1h4GnFEg2hpEqZOhGIJSDPCnZTjnqimEz5xpTgnkdMEyTLenGRUaZjluUUwhjArVMYjakIpnNgT2A00pNcoKMdzUfk5tJh0DI6AhJUEgBNyCSQwv4g11OiXbrUG34eDmdatXbXLps+2iugrWp+cmU+MM0bkTZcXb7aMPSxHwrL1iOaG74NbS5+9o6UOFcydAyUXA04JbhR7P4qmh0Aw846tH4GADizGq8iXssU0IJYtIQsbzD6ZPwH3GqVz2XrZ8GOMVULR7OOqfA04PkDbrjqsOxj8TTyDfCD1MAROjDzp0PE9nHCnYaPiKEcqB1pBnwbsphYJDjSEz6SnBwVxCmwGWSi1IZFTjWkOSzUwhmXhWqYx4wpDPoxbUfLFIexGPupp/SWLdZqx+4h4NM2Dw7c0aSM+F84+Naf4fre+dP+5V/GVsoXEZ/JXjx1RXVxOJkY9izZMVC39YFP9rq/nVe/p7qMl/cvWMttVHWhwrjjqGTi4Gn8AF2GGg/FU0OgWHrdWj8DADGCz+NQSJInyGgGLxSELe9C/SR+DfEVTuS7bA+OqZbZZILqfCnBAe7R1kHY7f5jTyJJdDDamZGVyDUU6HieyLY07JEe/pQiKJBrpSCR6iXpCbwSQWpheD5xSEiqI60gi6UXtSGRQy0hz61IQ0qNK1DFPDSHQI3nbLhZz/VOPUWoZv2l3Tlm4ghN3b62EnTnG0co8L5W+NHpFXZfRX9SLn41tnO3jUXgjjx1a7yOZdHl0wFOxWzDipDDxBuKVVZi4PyS0JYkmdlhcMoI4EA+R1riJrEmjr004ouipvAxdh+A/F+dTR+kBh9eFGMAtpixB76hmiSJVEajCaNIpmB5F7eoaxH8Q+B/Kqt30i5adsGJVMuFx4HwphgDu9/El/GfjRS6D8DFQkRXKbFfH8qJBRLJFvrTskI5aEcgRrSEfBgKQ6PQb0hmfGmEjMDThl2bSkIrakIlkoRDMgrVMU8pDoA75X+ZzW1JAHlmW/uvUVZ4jk0NK/mYCjuU30/RnhLG8fmVuvvX31Vp1PTqQmu00dT+I6Hq2Ml8EtpDq/vlXpVNpr7nh9RY48g6DZTygsLKg9qRzlQduvPyqne6nQtU1KWZeEXrDT691LFOJ0rYEqth4yrZhkADWtfLpe3LhXJ+p6jcjqJUXR9ku0E4aPHBH0e7OnDhwP6OXIfGyt8GFTJYSAfeBlThRDAbay6VHNEkTFh2qENmxaZggLexdIz94/Cq10spFm24bBEdUS6XW0pxgFsMWmlH3j8RTy6D8DEKEiITL7PjRIdFzGwogyC0LCRXJxphyhxpThItg4UwLJkUwkZSKcNEgaYR9fWmETz0sCGVK1TFPGpxLGeQHvdPkwshIzXstr2vmNvPjw7qq3GXBI0tKjvuYvOEhS3c2PiBJFL0ZRVdWLv1AADqetaq3M1sgss6rUtRto0ZQlJPgMbwyQYdiSvTO/0iqerGqvcqWPFtK1J6vcOkqMFtaWH8nF6X+GleTdWo/bngXIek2gzqzkFELxooAQZT7ITvHA9tZNSe175PL+fJ2FSjS0+inSivhj/sRkyEIQVzXBHCzANf31bsZt0/d2cjfuUqjlIKQmryKPaAG7OP/wDsMbAebRyr5Iqt+VaDh/BjIgUv4rR0ePhUD7DBm1V6poJBxBGENQEuAglMNgD71j6Nfxj4GoLjomt+wHHWei+zQlOAwBs02xco8/cKIk8DGKAiITcvEfGiQSIOxog8F0R0oWOVz0kIpK0mFknHTDMsBphGYoaQRORNKcSIBqEcttTiGNa1DFPGpxIWN+NovBEhjsGMgAJANuqdRfnVzTrSF1U2VFwVru4nQpZg8MSJMU8pvI7OfvEn/wBV11KzpUYJRivucnXrVKj9zbDko+c4S39Lhhp2vB+ZU28q4/XbJ0avrRXtfZ3v4P1hRat6j+xPdcOMOSUcqDmikhytJGSNVK8bHv7eVcvX2OaTf9jqNR2zrYTxnvPCf2Ce6uL+kmj4ECNzoASzg5yQNBy0rSsuUYupUkoxkvt/gaojWgvJieTnMOP6HbxJ4O/Rt4SRKB/iy1t04brNZ8FGb218o7hFwFZn7suMw7RXQ00goi9hTrbvquThSOmABW9I+h8HWoa/0k1H6hfiNZqL7NCUQDAODW2MfwpyTwMgoSIrn4eY+NEh0Q50RMXRcKFjEJeNOhFb0hH0dCOWCmEQ50455OKYSIqKYIllpxhjStQxj5qT6Ysidv7GHOGjZwgaVrueC9XifX31raXJwk5L4KF8t8FFn2M3ViXDdJCekGUMJbjVterlvYKdOGoNXY6jVVbMuusFSWnxdP29gKCY4Zs3F0Oq/VsdGU9ulxartxRd5ScX9L6+5QpT/J1E8+9GjAdDDK6dJiAs4DRCLgyNwXQXzDUeVec3dCcJbWlmPGT1GNxK+toVo44XOQlsWDo8TquQmMDLxATMWjU/eABv21JY1cvBQvpqdDC8DfFWv5MWUcYZyfbxtthj/Xw/BK6C05tf8mVXeK6P0JFwrIZeMuOXShkFEWotHYd9VywE4qYAG7zj6A9zL8f96hr/AEktH6hdirNRoM0R04DAiaYxvwiixwSeBhoURlc/DzHxokJE1UEU4Z7GthamY5CZadDlbCmYj2hHJCkIqHtUgvB7iKQkQRr0hFt6QhgStQxT1qTfAgfjMPCzr06K+jKhIBKuRoQDw4HWrFCc4L2gzpxqPB7jZpyipGi6FSM2UKVQ9YIAdOR1tUyeZZl2P6eGtvaA0OGw8LzZlE+YXXMV0ZrEJcmyt7Wp42PnpwqVqiilwkZNRUIyk3zJiVDjGKNkOSSAtJGRx6JzaRR+E2I86ztdsdm2r4ff3N38MXkZTlQqP2vo37v7wAyQo9yzOS8jG5Z26qqO61q52FHbNSidHqFjiLlDhHR4jp5VrR7OWaaRyfeX/mzf96D/ACx10Vn/ACv9mZNx+sj9DRcKx32X0U4saUMgois+khqCRYXQRhNMAYd5B/N3/s/5hUNde0lpfULMVZpfNMdOMwMYz880F7qOHnRJNhbkkM0eH7T5D9amjbtlV1sGLaOKijFmLX+6pb4C1SflsCjVyVYXaCMbKb+It51HKlgsKeTWpqFhpHklMOVFqTHPkphFi8aYRTfWkEeyjTWnGPlItTMfBHNTZEMaGtUxT1qccX9upLN0sGGIWboQQTf2WchsvY3VtfiKlxKMd40KijUwzBg/nUOz0iljIMTkPIDmIgLFuWt9beFXrFxqVG5L7ZKupzltcqRPEYiKWJgrA3Ui1wDpzsRe441txg4PGDmNzfnk55HijFKr8QD1h9pToy+YJqzeUI1qDhIu2dZ0qsZrtG6TDxYVwzEyOGDRoAVyrmBVpL8/u91cTZ6fVudzj9MXydtf/iFOEaaXL7Or4ZrgEcx8aPG2TTM3OUcr3o/5q3/dw/8AljrobL+W/szJueKyP0LDwrHfZfI4kaUzHQqYoWk8aryLEXwb8OabwCZd4B/N5Pw/Ag1HV+gkpfUKkJrLNA1RU8VkT6LenjS5A1OhbgW7geytCnFRRVbyyWDmaT2M3p+dSpjbMm+DYYvmkOY8gb6UMmySGEVY7ZqjrKApHMaVE5fJJt4yih2swU6Ei/ce2hrU1jKBpTecMqlNVMFkpIpZEepTCLRTCKJONILwTl4UhFSNpTMcjamHGZDWsYZNqTS8i8GDZ+JSPFTPIGCrDHmkZbRqqliAH5sS/Duq/Sg501t7yVqs4xeX8Hs+2UmLrg1bEFwRopCKWFuu7cPDsq1+WlD3TeGV/wAwqnthyKG9ezI8POY4jpkUsvHKxGo/PWtyyqyqwzMxb2nGlPC4b8C7FhhEpxMgFgSIUPB5B9a3NV4+NZOt6j6f8Cn35N78O6XK7qJyXtiYcPN84UxSNeTUxSMfrNxjJ7CdR31h2N47eWM+19/+Tptb0n1YKdKOHE6nu7MWgjJ0OQAg8iBYj3GjqNOo9piR+nns5rvc+XaTt2NC3oiH8q6Gx/lv8mVdfqn6HwjXQHtUH1FY8+y+iWIGlCEKu0xaQedQTJ49GvDGh8DFW2xeCX8DfCo6n0B0/qE+A6Vlmii52NrAXJ099T28csiqPgY4NiqFBkNzbW3DTlV6fCIKfZvw4VRYC3dQImZeXo2RpA3aCEjh51FOJPF8A5lDFO1Tr4EWNO+YEb4kbVwCcxf1qklkNz5J/MY/siltFvZ98xT7IpbRbmeNhE7BS2i3M8+YJ9kU2wf1GeNs5Dy95pbBvUZU2yE7/WmcA1VI/wAkJ3+tDsF6ppTjWoZhN6XAvAhbdkjTFu0pDB8qhdXCIiDMcgI6xbQdnGtS09erDFNfT/2Z166dNpzecg6Pbk0cZiicxx5maymzHNwuw46eFdHG0i8Sq8tIwXdTWY0+EX7EwQfNNMxEKe0x9p2P1FvxJqjqup07Okow+t9fsXdK02rf1UnygDvHtBp5bkBVUZUQcEQcAP1ricuUnKT5fZ7FbWdKypKlHjgtzrPhAiRWeADrgC7OTwFtdQCfKoVFxqNt8MypKVK43Z9r8DnuJj+lw6km5VmU95HP3itOjgwtQpKlVeOmIu/P/HTf+P8A0lrqNP8A0cHM3n6h3XcnGdNgsO/MxAH8S9VveDWZcw21GXKE90EGpRpVcmFfbK9YeNRVCWBbhTUa7HZLaQvE47UYeoNBNcMem/cI+HOgrK8mmjZFy8R8amovE0BUWYjYs+g7CLg1fk8orQ4YDxe9IicqEDjna5IF7XIHAd5pJhsLYDayzKWTgvEdnOlkLaJm1d5pXlKqQFAJEdmuQPrXCm3maT6GceQlsvENZekGV25W5Am/uqBvCYbQc+cVXyLB984pbhsHnziluHwROI19PzpbhYLFnpZGwTE9OmLBNZacFolnpCwZhVwpk3NOll4Fx0zm+2NjSSTzyw2lBc5lTWRCNLMnG2nEVvaZq9vGKoT9skZOq6ZcRaqqLcX0Zdl7NMrkHqIgzSORbIo43vz7BWnf6nTtqLqJ5b6X7mTZWNW7rqlFcmyfEfOZY4IhliUhI18TYyN2sdTXn1atOrJ1Z9nsVjp9LTLXKXKXIX3rx0WzkWGBFaRluSwvp9puZJ7Kz6UHXeW+DNt6dW/m6lVtR/YXMNtB5UvKEUHUBFygdjkX1PZ3D7wqxOmk8RHrUIU29rbDG5dkeZA17vmbSwD2AcA8/q61q2cnKBi6hLc02KW+/wDx83/j/wBJa6vTf0zm7z6zqXyPY7Nh3iPGNgwH3XH6g1X1SntkpBWFTMXEf2rLNF94Frbq8PGo6iJYM8wh0qEJmjEi6MO4/Cmk+GBHiQgYbgKy5dmrHo2wuRwNj2jiKaLw8jhbZ+IZ7pINFtZu0MP9q0E8xIdqTyVTbsQ5g9i1mDjXTMOBt5870S4ElkK7Nw4S4AAuNQLeV/Wn7CkYYYA3G1xxFDnAeAJvBtRIPpHOVFFr2J52HDtJFROm5cIGUlFZZ9s7bsc65o3DD3jxHKq9SnOHaBhKMllM2fPBUYbR4cXS5HwUvjdRSyNguXGUsiwXJjKWRYLkxdOpDFvzsU+4bBoU1omeWOaTY5yvageLFSEFlbOWUg62bUG4rOcotNHodiqVW0jGSzhDXi51MawYknPLEhlkUdZXDFo8wHtWBsa0bfTa1zab4f8AFvCZ5/X1WhY6nupx4AuFwcmFxUVwG64KMCMrqeBDeFZlVNJxlxL4O4d3RvrSUqb4aNvygbHMmJSXXo2WzcAQy8E7r348OPZVe3qKMGvJl6fdqFs6T7zwKW0sX9JHGn20J429oFVtyHP07KtQjiLk/gkcP4cpM37tzMm0pEHsEufAkjX8q0LRrajGv6adGM0C99j/AD+b/wAf+ktdVp36a+5yd39Y0/JhtHosUgJssimM+J1U+o99WNQpbqLfwU7SptqYO1mub6Zvdi9t9dKCoSwMuDOlQBM3ONDSa4BX1HPo9Ce4n41lz+pmpD6UaYzQBGtdoiMqGNszAKbfWOgB7BVui5SInjIcgfnVhDpoC7wbZkwqmRAsl7kodG0FhY8OVHGLBnURh2Dt/pMzTFQ7NoBoApGi68Tx9aUoiVRgH5UMQPm7JzYoB5OrH4U9GPvyBcP2HPtkYh0CshKsNNKv1KaqcNGbCbiNmC3kbhKP7Q/MVnVtP/pLlO7/AKgkm11bgwPu+NU5W9SKLKrRfR6+NJqHa88kmcm6CcnwpNDo3RMaAct6Q0hz7pjSGGOtYyyyU6eVA0PjJz/CzDGYxWZcqRreTuWK7G/i2nnWZSpPLiu5M7OtP/T9Pbb7K8ZiTK7OeLEn9PdYeVek21FUKUaa8I8cr1XUqSn8s2bPxoy9FMueE8vrIftIeR7qz9S0eNzmceJGhper1LOa54+DbisWYwI5m6WGTqxTdv8AVSdjdhNcDXs505NNYa/7O6hUpXdNVaHDXaF+HZmHw7tiJJs9iSqm2bN3gak3p3UqTioRQUq9asvTxgG7vzWxKSuLNOz5F+4AWLeFxYeFbNpRljMel2VdTrwhGFBdmPfKQNjZGHMR8QQf4a8QeFdVp6/hI5K6+tmrZEpXKymxWxB7weNakoqUXF+TKb2yyj9A7IxongjlH11B8DbrDyN65KtTcKjg/B0lGe+CYP28vVqCRYgDcCdKrsNhDlS74A6OYYraiozgdazsL8vaNBHTpzeSz+bSjgF4rbUh4HKO79eNXqdhTgueytK6k+mJ+8W2JG+u178cx0Pb40bpQisJAKcm85Ok7m70vNAGlU5lORz9pgoNx5EetUK0XFl+hNTWDVJsXpWMknSyBtQoYqLdmmo9aHfwT7EnyXJu6lrmBEA1zMSzXHexJ7KaUn0E0sZOdfKFj+klVVNxbN43OVT/AITVu3p4WWZ9zUy8C9giRfxq6n8lNh7D8NaIZlxhHhTOCfY6k10Zl2xlJUXZe2qVxap9FmlcNdjzsuNmjVlUsrAEMtjceWtY847HhmjCe5ZNykjirj+yahwEmXpMnNgPHSlyLJZ00X219RS5FkPXrVM0jj5LRub2sjG/ZZTrUcuiahDdUiv3ELZrGPBtIx6+KfLfmY4zdj5tVnQrX1bre+oln8ZX22EbeLM1duuDzlcE4n1p9ueRJtkNp43J1XGeJwM6e8MvYw5Gs6/0+ndUspe5eTS06+qW1ZSi+PgXv5N+lOY3iA6QyD60ZOhH3jwt21x8KE3U9JLk9Gnq9N2zqpYbK5cczYqOQWS0iKg5It8oHleus/Jxt7Xav/pxKuZVq++RZvXf53Jcgmyajh7C0WntOkkvAN1BqWfk1bMPVHhWquFkxp/U0dW+S/aeZHgJ1Trr+EmzD1t61harSxJVF57NXTauU4PsZ9srdT4VjSRrwAeAOlV/JKT25ijHhZnHFY2t4nQe81JTWZkU+DjofTy95rVUcdMrNmad9DTNjpC88AZrnXXQULSY50z5Ltl9Ph8Sq/xInR1BPESIQVPZfohbvWq1enlE1GeyRsm2jLhywW+nFX0y9xrOcdppxnvLditPjRmkOWHW9tC48eQqenTz2Vq9bbwcu3inE2KldfZzkKOxE6iAeS1oRWEUG2+TEi9Ud5v76LAgzCdBRIFn2Nl0t5UmPHIKkdTovAcTwUW7T+VRSDR0PcHF5sMRr1JGA48CFI95NYt7HEso0bd8DL87t9Yjx0qo8k+SxMd94H0ptzHLPnY+76Cm3CCNahnGbb9zhZQOJjZR4sLD41FUeItlmzaVaLYl7XlUOIxosKiJezq+0fNr11eh2no2yk+5cnJ65du5upc9GVLnuHvPhWyzKLIWHCheR0Y94B1R4UUXhYDp/ULceLfL0eY5L3y30v21B+VpeoppcmpKrNw254KMebWPYQfQ014t1JjWz9wQ28g6VivCyd/FFNYmlV9s5U2dJqFpusoVo+Hh/wBzZso9UV0XjBxtRYmxm3Y2n83xMcnK+Vvwtof18qr3lL1aeCS2qbJ5Ot4/VSfSuVmsHSU3kXsEarMsAzf7EhcGVvYuwFu0DU/lU1vHLyQ1DlrPoPAfCtDJXwUk3FIcyRwC5psCYz7obdmwa4r5suaaVIFTTMFytLd8vOwagkssWeDXhMNiMQl5JWldgbtIASDzUm2gvy4d1WVbwksgfmJx6LsPvNNho58PIemAjcJKFAaOQiyI1hYrr5WHG+kEqcYsOM3Ls58kP77raUsDoqBu+Xkpt6f70w4QmmyISfAd5NE+BuwSjtK+UEhR7bD3ge+o+QujamGBAuLW1C8lHae+nwJMc/k8xAVZlH2lbXsta4rJ1COC/bMc1l7l8hb4VnFsuR15oPfSUgcFv0f2F9BT7kNyaWNaLKJi3ixfRYZ3te2WwPC+YW99j5VLQt/XqKHgirVXSg5rtHP4mvqdSdfM8a7eENkFH4OMqTzJyfZOOXWx/d6PA2TQvGmY5m26vUFKm8EkeJIUYzrT55NGXR9tAXU+FRVVmLQqHEjXNJ0mvbHH/piuLVV0rpSXeT0axoq506UP2f8Ak37J9kV28ZKaUkeYXENtRxfgMItxwp2RI6du5tPpsIgOrJ9G3boND6WrmL6hsqtLo6Gzq76efJTEcrNfkTWY1zhGi5LBzXfPbZmZ7klBpHYcF018bi/gRV+jT2rJVlJtirFiMyDuuPTh+VSAmhT1aIbJZEulIYc/knwYfFysfqJHp25jJ+lBMdDFvdGuCjncC6ycvvPx7+3geZqak20RTXIA3zRIcBDGmrTt0jtpdtL38PZoGsvkOKEBrKpJ4AX9NaZkhl2XB1cx4tqfOmQjNtya5Vb2AuaGTEi3A5Vj1IQE8eZ/WnWBGgAnRV6o7dL97fpTjIN7mzOuKCizBgc4I0CgXv3WNreNUL2KceS3btpnRSsZ4qR4GsVcl/klHhozwZx++40uB+S75iv/AFG9D+tLgWWbCa0mZ4D32f8Amh73Qe+/5VoaYs10U794osT4RpXXs5BnkwpMbyXQyXA7RTBo82vrH600SVfUhOj4mkuzSfRbMLqb9lKfQEHiSK9lyXUd2nppXC38dtaR6hoDxbIN7LOh8a7Ky5oRf7HmmsR23tRL5DGGNWWZyGfcrH5JzHykH+NdR8WFZeo0t1PcvBo2FXZU2vop3s23laSOPiTZm7BzUVh06GHlmzOeRCxZJFm9at+MEIBjGVyOR6w+BoOgzfFJwFEgWblohh4+SWdY5MZI3BVgHmOm0HqKCSyLoJ76oZ4QXFi2t9NRrlXQ30tfX7XpPRRDJnP9t49pEgjb+hQp/iNv8IShqLEiSn0BNpeyEH1yB5DVvhbzqNkiLJGCi3ZTDi9tSTrA/vWopMdG7Z0Jazvy0Udnfbto48jMPxLpwsOz8z31IgSODxBilWQX0PLmOY/fdVevT3xZNSnhnRMMyuoZZGswBHn61z9SOyWDUhLKNkWHJ9mQeY/9UHYWTR80k+2np/vT7Rsmlq0mUADvsf5qP+4n51oaSs3CKGov+AxThOldd4Rynk8ka9IEhE9jekEma9pC8N6CJNDsSyetTZ5NNdGtx1KeXRBH6zJsvQH8RridUWLhnqH4df8AtUGtlHj4mussH/Aied66v99U+4ZwzVbZlR5LGxHRMpBswOYHsI4GqF3VSjhF+0pNvLB08xJJPqTWUlwagJxeIAvcilkJIATYwZ1t229R/wCqjcgsGxJwCPEfGnTGCBYijEOXyYYbP07E9UOotyJVb3PhmoHywZDtvDDdACNB3KMtl1JsefHzqxT4K7OVbTUCZ+4mhn9RPFe0CyveUtyQZR4njUTDRknxFyaFscEY5rmgmOho2XEMi5SCLCpodAyCNtNaIEzYhaGQSGjdTEO0ZVQCEbnxsdbfGsS+ppSNK2k8DJC0oP8AD9D+oFUMFk19M/2D6r+tOLBqY1pMzxf32b+bqP61fga0tIX8fJn6l+ixVjFdZ5OUZ49IYhSHNTyXiK9nuHbQ4wSwfOBNvdiaj8mr1E3MPo71K1wV1+pgxbP4H8RriNVa9dnp/wCHM/lV/cM7L5+JrqdNy7eLOB/ECSvqiChlCgnn2cakuK6guDOtqDqMDY6aTiWkt3KP1rFnJyeWbkIqKwgXJiRzci/DMLel+NA2Fgw4jDg6lr0I5DZezBNMsa37Wb7Kjn+VV681TWSSnByeD3GKUYqeKNb+6aOEt0UwZxw8Bl5ABerCawBydD+SuH+alyL9JITbtBNh7h7qFdgSG/aS3U3F+Ibqr9J1QM3Hh+nhViJCzj+2ZQsspPJm91RzeGTw6F0SEjx19daiyGVSAAXvahEC8U9+HCgkEkGNkSyZRZlUeGvqakgwWG4pnPBgfFdD5ipASM2JINpEseTA5k9eI8xS7Y6DW6GIt0gIN7qdBy1FZGorLTNC1fA54LGi/wBYeRrNRbYT+ed599ECTY1oFEA70wmRYIxxknRR/a0/OtHTJbZt/sUNQjugkLs2HyOyA3yMy37cpIv7q6mnU3RjI5ipTxKSMstSERAUhGmFQQfCxpmFF4YrYuDJIV9PCgfPBrRlmGS3NeKw45rW/Ooq9ZUo5YqVLdWRRh4ctxe/O/jXD3tZVKjken6DScLZL7kTjnEgij0LHVjyvxIrbtLyUbaMYnI6zZxd/OUv/eBjgjygC5NuZ4ntJp3OU1yU1FR4xghNH+7Uhxc2vhANSbKeIGoHfblUckGgI8JHsWIPC3E9gtzNRMLB07Z27QwUMOYfTSqXlPYb9VPAAgeNzWVeSbeC9apJZFbezZMjTjoUeQyj2UUscy6HQDssasWVb2NMjuaeZJoz7f2Li8NGr4iCSNGtZmGl7cDa+U9xtV1VEys4NHVdycBNh4EQgFAL2ABJ6tyAD36edSwIJDNLFfgLEDQ5BomZboPID07qsohZxLe/qzTC2W72sdD1iONQVOyeHQILgC9AGY2jkk9kEjw09aFodGnD7tyMesVUdxuaSpi3BzZ2EWNcoWx79b94vUqjgDJ70QBvYC/1l0PnanEetIfZaxB4G1r9xHI9/OkOlwbd1sRklexydW3jrWZqH0ouWh0DZ+IzccrehrIL4UsPsr6CiBF7+XH7F9D+tW95D6SNGyJ+nxWHzAfRyGTTmURiL377VLTuXTT47IKtspY5FnEyDOx7WY+pvWxQ1dqmltM+voilPduMszA1ejqqf/EqPQnniZUo76k/1OK7QD0Op4ki2NwONM9VpA/6HX8NGHbCLJYr7Q7uVNHVKL7J6Wl3EXiRniw9h3njWJe3criXfCNa3tFSXJQYGzE200+FZU4SZ12mXNKnDEpHkeFBdXbTKblu7sqa29SMseCvrErapSc0/cN+xdmrLD85mkEGFuFErAlpW5JDHxcmx17uBrVnVUejkduefI67E3Xwc8ZboMQovZWmfKzgfWCKeqPGxqtK5aJo0g8mHgwkbvHEqqo6xVRew43PE1VlNt5LEaYKm3ZwiP8AOYoIgzkNmCLxI0ZezytRb+BpwJvsVZ5EeTVI79X7TG1hfsqGccvIVNtcB6CIIAFVUHIKBRqOAnyTxMIkUqwBBFiCLg91jxp+hsIAy4ZkFkNlFxlIBseVv96mpV9rIqlqp8pgPam34oZhC6MC9itkXL0hLdYtfS5I1PYe+rsLuLKbtJp9irv1uwpePE5i8c4BuBkyyILMhAJ7L8e3sp4T9R5Ft2cC9DgEXgB3G16kwCy0hdQQPLS9IREOALU+BEHc86Q5SslhTCKmkFM3wOb91X6zsQG4DX/asnUJZwi9aofdmxRt9Sx7qzS4Eci/e9TT5Fghhdz3b6rHv0A9da0VRKTrm3A7tthpWkLpZYpCOuC18h1ItwoKkNvkNVNyxg5/iogGIzA2PEcD4UoNotYW1IyNH31aiyNwWSPRU7YtmTVg9izTMqxozZiADbTU8SToB30yjujnIEq0KfGRjTcPoC5xDo9lsiqxW8jXC9a4NwbaW51TuZbO+QoVt/QlzYSRGKsLMNCDSi4tJlmTeCsxNU0GRyz4K8SwQK0i50DjMvDqsCpN+RsTVqDKlxHKGj+U4sVtDCdCwfDYVREsdtEZ41cTEdhvlvpYrbnUdX9iCgvdydWXF3VSNQSBpyvwqtnJbaSZVBKGeSJjf6wGmqOPfqG9RTD9ALZlkwE0MjhWw4lj9sZlVSTCb30OXJxp8DvlktgbagkEMUcwkPR5jdutmA1Bvz1b0pmFhIMiVivUsS9zc8FS/E27BbTtp3yB7T044RkKTqRx0F+0gUmJRRixGILN1Rzux+FAPtS5CWwiuaUHLe6m54lcvee0mpKKj5K9eLXKA28MEWJjxmHjILR5J1y2sJCvWUW7bC/4zVyjJKRWkuMs5GDbThV37EJnnGuhpCwzFiJgdG6p7aFsLBhkxciaXBHbQZHwUfylc2JFM5D7WRkxg5Ghc1jsJQl8BbdqQliWDBDzHJh2i9Zt3JS6LlCEkP2ypI116UjuOnxvWey4osL/ADuP/qL/AHh+lMPtZmxO8GJkFmne3dZf8oFXnXkQK3gj3Y98mJcsSRAwv+I2qOTbHcUmhdmh8KkiyZoztD3VYjICSNGBwgMiiQFVGrXuNBrz7dKNPLIpy2xyhs2ZvjDEXdrLFfKoA64swTReYFr9ut6lprL2mZWpZe7JVvlvJhZ8oQ3WQZeuGjQ62zhgOtxJzfdBFDKjnOSanJoX9rSifKytnZXMRIB61vZOvHQgX52rKgnGbTNSEsxyDHUBmUHNlJBNrajjVtDJ5IYyDMlrXF9aJyYsJ9g87IVGzoCjcVKkgg27R8KFzYPpx8D1ubtHFJhv4M2LEjOtolA6LL9ok3Oa4IIHbSjDJDUkkz2feTaYkjb+TcUFUkSBYj10PMHXXTnUnpkbqLPAq7a2XjsZipJosJNBEQoczXQdX6zfaOvsqCe6lsCdVZKvmk2HZWiSd3U3z9DIiA9wIzHnxtUcqbySqqjZgN88XAsgkTFFiLxMqGyt2MjAqV1HK/hTxpsjnLyhOxeOxsshlbp2cknNlkBFzcgW4DuGlTKCA9SY07M3uxcQtIpzcestj42NQzjHJNTlKXGDBvPvDjMSAotGvahIZudib8KScI8hSpzlwfbtbTx2HVhCIzmBDlgS5HjepKdaKfRDUtZ47AkuIxTE3yjU/GpfzS8ESspvtkFw+IPFwP340LumSKyfyevst29pyfKgdyw1ZxJDZXaxPmaB1pMNWsD5NkjsFD6jDVFIvGCtwA8jS7H2/sEtmIRprVeokSroLJf9ioAlkszHv9BTD8jzvZsjCQKDFJlkJsIy2a44Ei+otV+pT+DMpVHnkHYBCuFxJ1GYRqPAtfT0qu8/BYcsvgzYeCKRVRY5Wk1zFGv52IsBRNteApOSeS47KiicFzOhRl0KKRfiLsNOykqzeeBOTaMG8cvSyk6jOpW5YsfZy8alozz2C4Nx5JbBw8MuAaKdBFJd8zAC4cEqH/fKlKrKNbgqqCWcnO4cSuGxKLM4lSJieqWdQ31bLwI0B07q0ZT3QyQSb8DTHtR2RpCl3c3jHCwICh2HLTMfSsnHuNGhF7SvCplAHqe08zUsctkvCGfYm7c+IsUjIU/XcZVt2jt8ql2MgnWjEfNj7kQxWaX6VhyI6gPhz86NU0VZV5eBnWBRYAAAcgLCjwQ5ZJRTjE7U4jylgRXMVUEtlAHEm1vWm4HWX0Im8W/ka3jwihn1HSleop7hxb4VDUrJcIt0reT5kc6liMjl5XLsxuWa5JNVG3Ls0IpRWEE8JgEYWYA0tuQJSJHBrHmygai3KrEVwQN5YpzYY5joONCydLgrMRHKmyhYIMD2GlhDnl+40hHwb92pCPgaQjThT4VBMNMIoagYaZZ++JpDnadn7rYSJi6QJnJJLMM7am/Fr2Fa8I8GB6kmjZKy9Kq2HMWt2i49wqNtbsBLO0o2njEgIsgzPoLBbnt04k/vShuJqIVNSl2wRtvaLRxlxCrIbZ429q5IUMLAg27Kpev/AMV2WadN55Zj3O2ZDOsvTRI5BBGZQbA37atW2GnkjrylB4TAXyi7EwDaCcQZUICQ5mYvfTMoNgLXHHnUs0oy3AwUpPGBLxu6scEcLPAgNtHubPbmVyju41W/MSk8FmNCOQzsLdqXFdYPDGl7ZnkAOn2VGvwHfR04N8sOpVUOEdF2DubhIbFis7jm5BXyS9vW9WoxSKNStOQ2Jblw7qMheT2nGPr0hH16Qj4tSYhY2/vhFCCsZEknYPZHezfkKhlVRPToSl30Iu1NuTYj+I9xyUaKPL9arym2X4UIw5QFEWt6DBLkg1PnI3RrwshFSRwRSIY2Y2NH0Coi7PxoGTIrJ8aHgLDI5vGmwOfBu8++kIlm7xSEfA9wpCwXwnu+FRSCRrVx2GocDrB7mHYaYcbsdvbi45XBmIAc6BUsAToBcdhFacXUk8IzalGMQt/8hzxCbO6sHC9IUAU9W2W4vY61HUp1NxGtuMGRd7LyAmQty6yMQL8bZRpUVehOSyFBpGjae2VddMQi21sodW05Xa1VaVGSnlokc1gF46VWCpDOcpUFwJwt25huF+NX7fMZN44I6jQtPsppJBHDMoY3JaTLkVRxubelWXOjhyceAYzq4+oP7a2EThkKvlZQSzPIpVuFjkzd3LhWZDfv3Y4LEJxX3EGPaZD5WCsovd10AI8fKtaFopw3kMrlqWMB2BuB/WqbbUsFtKLjnAQw8hH1iPM0+5oBxi/AQixkg4SOP7bfrS3sDZE1xbUnH9NL/wDo3603qMf0o/BJtuYkf00n940PqsdUY/AM2ltOeRcrySMvHKXJHmOdM6rYUaMV4ApJvTEuEWZz30w54ZT30hEemPbToZmiFyeGvdUqQD4HHYW5Dy2fE/Rp9j67eP2R7/CpIw+SpUr46GqTczBMADAmgtcXB87HU1JsRAq810zHJ8nmBP8ARsPB2pvTQX5mp8meT5M8EeAkXwkJ+NN6KCV3UMj/ACV4blLMP7h+K0zooL85PyUSfJRFyxEg8UU/C1N6I/51/Bmf5KD9XEjzhPxD0Lt8+Q1e/sVN8mEi69PFYaklWGlA7X9w1fL+kUsZhVjcoriQLpnW4Unna9UZR2PBeg90clWSh3hbT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onstantia" pitchFamily="18" charset="0"/>
            </a:endParaRPr>
          </a:p>
        </p:txBody>
      </p:sp>
      <p:sp>
        <p:nvSpPr>
          <p:cNvPr id="38921" name="AutoShape 4" descr="data:image/jpeg;base64,/9j/4AAQSkZJRgABAQAAAQABAAD/2wCEAAkGBxQTEhQUEhQWFBUVFRcVFBQUGBcVFBcUFRUXFhgVFxQYHSggGBolHRcUITEhJSkrLi4uFx8zODMsNygtLiwBCgoKDg0OGBAQGCwcHCQsLCwsLCwsLCwsLCwsLCwsLCwsLCwsLCwsLCwsLCwsLCwsLCwsLCwtLCwsLCwtLCwsLP/AABEIAQMAwgMBIgACEQEDEQH/xAAbAAABBQEBAAAAAAAAAAAAAAAAAgMEBQYHAf/EAEQQAAIBAgQDBAcEBgkEAwAAAAECAAMRBBIhMQVBUQZhcYETIjJSkaGxQnKywRQjkqLR4SRDYnOCwtLw8RU0U5MHFjP/xAAYAQEBAQEBAAAAAAAAAAAAAAAAAQIDBP/EAB8RAQEAAgIDAAMAAAAAAAAAAAABAhEhMQMSQRNRYf/aAAwDAQACEQMRAD8A7jCEIBCEIBCJdwBcmwG5MzeO7W00rpT5Hc29W/IMx2Jvp5XmcspO1k200JFr40LSNQesNNL23IHlvK7/AOwD3P3v5Rc8Yaq7hMxQ7WLUYZLZftKT6/iL22nvFuNM6FaQtfcsbeWnL6zN8uOtxfWo3azj5saNCxY765b9RfpofG3S5jnZDtQKyqlS4ewsW3NxcXPO/I8/HfNtw6q62sCT7RB0YjZrkXU+HQDwkYfs3UKoWqBHX7QF9PdKiwI8555ln7bdNY606PEu4AJJAAFyToABzJmUqdqBhVZcQc2X2HuBfTQOTse/X47867Wdtq2JORLqt9FXpf2sp1Y97adAJ2vmnztiYOjUu2tN8ZToJ7DXTOedQi6+F7WHW/hNZOE4zgmIw5RvbVTmWqumVhqC43BvYcxpvedq4RjhXoU6q7VEDeBI1HkbjyjxZ22zLtc5NSxMhCNYjELTXM7BV0F2NhrpvOzmdhPAZ7AIQhAIQhAIQhAIQhAImq9gTa9gTYbm3IQqXsctr2Nr7X5X7py3Hdva+coLhgcrBEUAN0u5NjM5ZaamO0jjXampiGKULne2W242A6DX2zt3RnAYWlmy1bOzZjlPrU1vqdW9rpm25C2t6BsfUuSKBudyWA69Aep+Jkatjq/JKa+JJ+lp5rt09W+TH5FajnDKwGXXMRlN8p79NDz56zMYtnDNmqH1mbKoY6LfYja1rad8i4JKuQE3zMASVGUZSdgzH3det5XYlSmZ2ILKjDQltSSRqe4IPKZrN1tA/SKrYhhScAX2b1lAUAXA7+62pmjw/HK9L29R7ygVB8CMw+cymAuquxtuFU3tfQOxuetwPKX+Cq3UXPrADNpbWwO3nLeCLmn2jrMQVqBluM1gpt1uAAfLeWS8SZ9yzaHnkS9iNDYc7WuDp0mWqYdGNyLN7ynK3xEdpelT2WFQdG9V/wBoCx+EY3SWFdtHApA1BlV39R6ey1AMwB6EgNrKHszT9JiqNO1lLgkDUsFU1PWbmCBLvj3ElxVH9GrAUnLK6kj0dyhHMeq2lxoee0R2W4U9GvVrOAFSj+rNwQXyKg7/AHhr1i9tS6jV0ce5LA2canLoCFOoAPPQ8+h1lp2f7QUaNNktZFJbKPaQnUrk6E7W5nSZetjBQosVf0gAAVxbW+rG47iPhKfs3imqLUxFQD1D+rU6Fqh231yg6+QnS3XMc8ZtrcX2jdqno6gLHdgmmQls4Rcu5X1Neo7pB7WYjEVaAyP6WmtRqtx7YOW2VlA9kXbl9rUWEfwWRNAQxBuzixa5JYtfUMpN+8Xt3xjGcSpU2DU3s/2gozB/vIvPv0nLddtRoewuPZKQSpVWpTIBpsNchtrTvrdeh5beGzRgRcEEHYjUTjA4whc1MPSbO2hCsQp6saaE38f+ZM4LxWuKz+mugQJUQEWUDMQW532/4nfHOyOVjrkJWcP4urqCxAJ5j2T58vOWQM6y7ZewhCUEIQgEIQgE4322w/osZWQF1FS1VQoUhmYc7gkWIGxG07E7gAkkADcnQDznKf8A5YxlJ2p1KThmRWpuVJFlJBWx8ek5+TpvC8qAY8ZinRc99LFTsb/CeYtT6Mt1OVb82sWt8FMp8Nh2xBpinezKVckkZADcZiPh3275pOIYShlVa+Isi7IgAvpbXRiT/Ezz3W3S3hMxWLC0qeXQMgPgLTPcSVmRFQXLHM29gOh+XwljUxdMqlOij1FQEBnFtze2o1+EbNGq27BB0Xf4zO+WFbSwTCmquVpqAb6n7W40IFtx4AeMdw9WkFIRgQpuSNLZjp5cr90VxHAFEz01zsLFgwLkrsbC9+d/KU4Iw7I5XJfRlN7vTPter3b+Q6zXaL4VdjuOR5fGI4njlFElWFycujWJ19YA8ja88wlFPXGtwvIgKxNyHy2ttbbvlbj6LFqam4W1mewYa6tcHawG8knIa4kpyKjAkqpsGJJzVWGRC45gAG3hobWmhw3E6WGUYckAqFJuQoJvm0O+jXmf4SrVMSllznWplFixP9WvkLHWXXFux1WnQavWb0tXNnqKo9lSdlO5y9el+mu7+iPKvaaivsnMeQprfUnq1tz0Bnn/AFhr+uPRs2wsarDYDNYZVNyNNTqNpV4zGnD01sqqxH2VCkd+nO3P6SR2Tx6VHCVD6Oo5/VsbtSJvojKT6rG+jDwtreTUVL/RKtQXNU1h0GnnlvYeFjtJNKiqCxo5nsVu3rXAsRanpcetrp9dLx8DSZyGIpuvMEB9ug1Gtx5ctLysPhKw9m9Rf7SFD+1z+EbyThHwVBh6xawucqAFQBqACNARsfZB+kTWKmqwY2U0gGI3ALtqNJYV3CD9YyJy9Z0GvTeUQx9NqrsGSooULlDjUhmJW42Ook9q1o//ANNr0rPRYMmX1fRnKT99CSrDvGu+nTVdh62IrFnf1KaHKLZlzuNGGU8gdL9RaJ4Dwr0iqqG1Mas4N7km5Ck7nXymyoUVRQqiygWAHSdvHLZus5cXguEITswIQhAJT9qOPLhKOcjMzHLTW9rt39wlxKPjXZ4YqtTaq36umuiDcux1N+QsF799pnLeuO1mvrEPxPEYlSzgmylyCLqoAuctMaAD3j5yrq8DWpS0IDMu/LUdBOtHh1JaL01UIjIym3QqQSTudOs53gGui+FvhOFwuN5u3WWXpTcLpegw/wCj1FKG5zVKBBLXN7+sBa40sNhpeWHD+HIQbejrnXLm9WoAeWR9Gtrrcbz3FJcyvrC20zYtkXVPB0QcrjITsGBS57jex57ExVTgBPsVNOQZb/MESrw3GKqjK1qi81fXTx3llhMfSPsO2Hb3W9akfI6AeGWZ1E1SKnCSmhYaDMzWyqB5mZXtNw8NlDC5GVwNvVJINyOoB25qPPdYrGFFJrICND6RAXTQ3BZQMwtvsR3zIVKy18SRTa4qNmUncXPtf4RqB0AGl5Zj9ZqHwnhdcoCKZIUtTU3X1qYPqnU8tRJnFeF4ioi0qdEhnOVnOiqp3LNy0uNOs1RNrBRZV0UdwFhHVY981Mfq6ROC8FTA02NJGr13F2qWvtso6KOQ1J53nmGpVVdqtQXSrZKgb2+gYLb2QSRboSZbUWMnJVM16ppyrjHZDFVsQ7BAEU2R6jBQR1y6t8pXVOzORrVavkmnw3J+E7Rn7hFCpJ6f0YvB9q1RNKJq1lWzVW9XMFsoLE+sWsR4yBiuOYrEWvmVW2SmpJ6a93jedIVx0i79016I5y3Z1moDMjOc5JuhvlK3Hq26/SN9mMI61mJw9RUXKEzUyDf1szWIta2WdGapI9ZjJ+ONSr7hVamUtTGULutgCCdbkDrqbyZMrwKsRiAOTBgfIX/Kaqd5050QhCVBCEIBCEICKtMMpU7EEHwItOXcNTLdT9lmHwJnVJynCVMxqP7zu3xYzj5e46YfQwuYxVpyUo0iGE5uiA1CR6uFJloEkjD0xeTQhcLWomisQOm4+HKWNLhqek9LlUPYi4Fib23GxPfvLbD4dbRdSnLMU2irTGu0cpU44U1sI+adppkhFF5JprIwWPUnlEoJFeiiUaSEMqGAkWBFOsBKGnWRawkmsZErGArs6l8Rf3UY/EgfmZq5l+zB/XP9z/MJqJvHpnLsQhCaZEIQgEIQgRuJVSlGqy7rTdh4hSROZ4anlS3+9Z1UiYPtYiU66pTQC6ZmtoLkkCw2G3znLyT66YX4qwIho3XxQU63iVxaH7Q89PrOLoWTFUzC09tKi5wbaSWhvKzA3taWKbTSPKI1JkhTeN07DpPQwEIWacSacDXE8OIEodWPq0irXEdWqOsolZ9Im88Uz20qGqkgV2k6rKbiGMUaX1On/PSFTOAVsuIW/wBsFfzH0mxmd4X2dIZXqtqpzBF2uNRdufhNFN4sZCEITTIhCEAhCEAnNuN18+LxB90hB/hGX6gzpM5bjFtWrt79aofLO1py8vTeCFitTINajLBlvGzTnF1N4KmRtLEKbXjeHS0l0tjEgn8Nplh/L85ZLw++7t8v4Su4dVtLqlWm4ygvwhuTn5RpuFVPfPyl5Ta8dy6R6m2ZPDKnvn5fwiW4Y/vGaAnWeOI0bZt+FP75HnGxwlr61H/aP8Zo/Rz30UnqeylpYBhs7+bGSa9F1X1Sc3LXTzlilK0WovNSG1UKFR/bbyGgjGLwC2taXuW0rsTvLpNtTgquamjdVBPjbWPSu4BUvSA91mHzv9CJYzrHOiEISoIQhAIQhAJyzEtd2P8Aab6mdSM5TOXk+OmDzLHVpzy09DTk2cyT1dLxpq0batAn0KlpY0MTKOk0l0qkqLuliZZ0MQCJla2LVBmcgDqT/u8gN2spLoM7ctBYfMiXaNdQxtOrc0nDWte3K+2/gZIBnO+y/HVoZw4Yhsvs62K37x1mtwfGqVQ2V9fdOh8r7+UsRbF4ktGC8SGlVJBiqW8YUx9DpCPXldiBvLFzIFbnCrHs3U9tfusPmD9BLuZns/UtWt1Uj6H8jNNOmPTGXYhCE0yIQhAIQhARXqZVZjyBPwF5y22gnSeMG2Hrf3T/AITOb09py8jpg9G0bae3nhnJs008SPAXgacoKRi6+ICKWbYf7t4xkCxkHtHWuqL1ux8rAfUwlUuNxjVGLMfAcgOgkUNPCNQBzNvjN1gsGlMWVRoN7XJ7yYZY6m8fFWWfY5QWq3AIyruLjc9YjtHglpVAU0VwTYbAje3dqIF32Z46zEUqhvf2GO9/dP5GaUNOW06pUhl0IIIPeNROlUKmZVa3tAN8ReahEtXkim0hoY+hlU+5kSvtHiZGrtATwhv6QnifwsJsJjeFf9xT8T+EzZTpixkIQhNMiEIQCEIQIfGEvQqgbmm/4TOa0mnVWHWclB9Y225eHKcvJ8dMDl55PKZg05Ni8UrxETeUPZ7yj7SH1k+6R8/5y1zSDxugXp3G6a+Knf8AI+UJWZZ9Qehv8J0DB4kVEDKbhh8+njOfmSMHjHpG6MV6jkfEbQztf9jH9aoOdlPwJ/iJoeI8LSvlDFhlJtltzt1v0ExfBeJehqFyCQwIIGm5BuBtym14fxelU9lxf3W9U/A7ywJw3Zygu6lj/aJPyFgfhLhRARYM0pIkikYwYBoEh2kWsY4XjNRoDeFP66l/eJ+ITcTC4U/rqX94n4hN1OmLGQhCE0yIQhAIQhAicWr5KNVuiNbxtp87TltTQ+Q+k6P2qP8ARan+H8aznFQa3nHydumHT0RxogRQmGyCZ4DPWiIDhSeZIpDHBCKjG8BD607K3NT7J8OkpcTgKlP20IHXdf2hpNqskI8qac9QR5Ull2cwiVGdXF7LcWNra25GOcY4b6Egg3Rtr7gjkZES+zvGGRhTqElDoCfsHl5fSbLNOZib/g1bPRRjuRY+IOUn5TUInxLNPbxDSqLxt4HSJZoU3Qa1RD0dT+8Jv5zw+0v3h9Z0ObxYyEIQm2BCEIBCEIFD20q2w9vedV+rf5Zg+U2Xb0n0VLp6TXxym35zGnTScM+3XDp5eF4mFOZaKJibz0iIIgKFpluK13TEPlYrtsSPsiaYTPdpcOQ4fkwsfvD+VvhCUvh3GqudFZrqWANwL2JtvNehnN1aazhvaFCoFU5WHPUqe/TYyoZ7Ij9bU+7/AJhLTtU36lf7wfhaUvZnGJSZy5tcADQm+vdPOOcU9MwCiyLtfck7kwnxGVpueyw/oyeLfiMwtFSbAak6Ad5nSOH4f0dNE91QCe/n87xCJF4lo4BALNKjtGGk5lkSsLQqOzag94+s6JObVzpOkLsJvFjJ7CEJtgQhCAQhCBm+3g/o6d1VfwPMQ2s3Pbv/ALW/Sov5j85haRvOOfbrh0Ree25xxki1pXmGjbRBkn0E89FAimNYrDiohRtj8Qeok1qUZZYGRxnDXpnUXXkw1H8vOR1m4pNE4rBUijM1NdFJvax0B5iGdMjStJVCiWNlBY9ALn5Sx7KYNHFQuoa2UC/mT+U1uFpKosqhR0At9JU0hdneAZCKlT2vsruF7z1P0mnRBI1Ix0PNKeIEbJgXjbNCk1HkOsZIqGRahlDnD8Aa1QINt2PRQRfz1+c3kw3CcX6OqpO17N4HT5b+U3M3ixmIQhNMCEIQCEIQKztNhhUwtVT7uYeKesPpbznLqJI0nS+1tYLhagLZS9lHU3IuB5XnO3p3E4+Tt1w6Po1xPFOvhI9N7SQmomGzwqTxmjTGJzQhZaJLXiWaJJhHtoupTzoyk2zAi46EWiFj9OUJ4TgRRUqCTc3132A/KWlJpESP0zKJ9J48KsiIYsNKJDPG2MaLwvA8dpFN9/hJeS8RWp6SiuL6zovDauelTbqik+NtfnOevRN5tey9W9BRzUlT8bj5ERh2mfS2hCE6uQhCEAjGNxS00LtsPmeQEfmM7cYs+kSnewCZ/Mlh/l+ZkyuouM3VVx3HPWa5N7bAeyvh/GV1AaRaNF6AXnn+uxtqQjY0MWlSKJEBD6xuLZ43KC0AIWnoEIUsfSMARwGUPC8dR5HV44rQJ9N4uMUGkgGUJKGO0lgDFIekqPWe08Mc9GIkwqPWYCXPZPEa1FYgE5Sq36Xv57aSrK2BY+UhMMosJJeSzcdGhMpwLjxAy1SWXk25Hj1E1NOoGAKkEHYjadZduVmioQhKivxPGKSaXub2069LzB9qceK1XPbZQo56Ak/UmXvGuDsmYorOpNwFGYi/Ije3fMpiBrZtD0Oh+BnHK3qu2MncN4eryMW8YIjyG4sZmNC0CIm0UJUeWnlouFoQieiKtPbQPIq8IQPQZ6GibQtKH6dSPJiZEE8ywLmlrJSm0qKOKIFov9MMqLNnjeeVxxUDVNoVY1nFhrIGIe+0ZWtrdj5cpIWk7+zTdvuox+ghDVFbCXHBuKtSNjqh3HTvHfI9Lg2IbakR3sVX5E3+UsqHZmofbdV8LsfymtVNxpUxCkAhhYi415GErl7P0wBq/wAf5QmuWOFtEVaKsLMoYdGAI+BnkJUV2J7PYZhrRUfcun4CJjOJYNEZgosB3k/UwhM5RrGqGtWIO/0iKVdid+fdCExG62vAeDUaoJdSf8Tj6ES6HZbC/wDjP/sq/wCqEJ01HPdLXs1hR/VfFnP1aeN2Ywp/qvg9QfRoQjUN01U7K4W3/wCZ/wDZV/1yFV7P4cbIf26n+qEI1DdV+J4VSXZf3m/jKx8OoOg+ZhCZsalRa622kV3N94QkaWODoK24v5mXOH4ZSO6/vN/GEJZGbVthOA0Dun7z/wCqWFPgdBdqYP3iW/ETCE1pm2plHDInsIq/dUD6R2EJUEIQgEIQgf/Z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onstantia" pitchFamily="18" charset="0"/>
            </a:endParaRPr>
          </a:p>
        </p:txBody>
      </p:sp>
      <p:sp>
        <p:nvSpPr>
          <p:cNvPr id="38922" name="AutoShape 6" descr="data:image/jpeg;base64,/9j/4AAQSkZJRgABAQAAAQABAAD/2wCEAAkGBxQTEhQUEhQWFBUVFRcVFBQUGBcVFBcUFRUXFhgVFxQYHSggGBolHRcUITEhJSkrLi4uFx8zODMsNygtLiwBCgoKDg0OGBAQGCwcHCQsLCwsLCwsLCwsLCwsLCwsLCwsLCwsLCwsLCwsLCwsLCwsLCwsLCwtLCwsLCwtLCwsLP/AABEIAQMAwgMBIgACEQEDEQH/xAAbAAABBQEBAAAAAAAAAAAAAAAAAgMEBQYHAf/EAEQQAAIBAgQDBAcEBgkEAwAAAAECAAMRBBIhMQVBUQZhcYETIjJSkaGxQnKywRQjkqLR4SRDYnOCwtLw8RU0U5MHFjP/xAAYAQEBAQEBAAAAAAAAAAAAAAAAAQIDBP/EAB8RAQEAAgIDAAMAAAAAAAAAAAABAhEhMQMSQRNRYf/aAAwDAQACEQMRAD8A7jCEIBCEIBCJdwBcmwG5MzeO7W00rpT5Hc29W/IMx2Jvp5XmcspO1k200JFr40LSNQesNNL23IHlvK7/AOwD3P3v5Rc8Yaq7hMxQ7WLUYZLZftKT6/iL22nvFuNM6FaQtfcsbeWnL6zN8uOtxfWo3azj5saNCxY765b9RfpofG3S5jnZDtQKyqlS4ewsW3NxcXPO/I8/HfNtw6q62sCT7RB0YjZrkXU+HQDwkYfs3UKoWqBHX7QF9PdKiwI8555ln7bdNY606PEu4AJJAAFyToABzJmUqdqBhVZcQc2X2HuBfTQOTse/X47867Wdtq2JORLqt9FXpf2sp1Y97adAJ2vmnztiYOjUu2tN8ZToJ7DXTOedQi6+F7WHW/hNZOE4zgmIw5RvbVTmWqumVhqC43BvYcxpvedq4RjhXoU6q7VEDeBI1HkbjyjxZ22zLtc5NSxMhCNYjELTXM7BV0F2NhrpvOzmdhPAZ7AIQhAIQhAIQhAIQhAImq9gTa9gTYbm3IQqXsctr2Nr7X5X7py3Hdva+coLhgcrBEUAN0u5NjM5ZaamO0jjXampiGKULne2W242A6DX2zt3RnAYWlmy1bOzZjlPrU1vqdW9rpm25C2t6BsfUuSKBudyWA69Aep+Jkatjq/JKa+JJ+lp5rt09W+TH5FajnDKwGXXMRlN8p79NDz56zMYtnDNmqH1mbKoY6LfYja1rad8i4JKuQE3zMASVGUZSdgzH3det5XYlSmZ2ILKjDQltSSRqe4IPKZrN1tA/SKrYhhScAX2b1lAUAXA7+62pmjw/HK9L29R7ygVB8CMw+cymAuquxtuFU3tfQOxuetwPKX+Cq3UXPrADNpbWwO3nLeCLmn2jrMQVqBluM1gpt1uAAfLeWS8SZ9yzaHnkS9iNDYc7WuDp0mWqYdGNyLN7ynK3xEdpelT2WFQdG9V/wBoCx+EY3SWFdtHApA1BlV39R6ey1AMwB6EgNrKHszT9JiqNO1lLgkDUsFU1PWbmCBLvj3ElxVH9GrAUnLK6kj0dyhHMeq2lxoee0R2W4U9GvVrOAFSj+rNwQXyKg7/AHhr1i9tS6jV0ce5LA2canLoCFOoAPPQ8+h1lp2f7QUaNNktZFJbKPaQnUrk6E7W5nSZetjBQosVf0gAAVxbW+rG47iPhKfs3imqLUxFQD1D+rU6Fqh231yg6+QnS3XMc8ZtrcX2jdqno6gLHdgmmQls4Rcu5X1Neo7pB7WYjEVaAyP6WmtRqtx7YOW2VlA9kXbl9rUWEfwWRNAQxBuzixa5JYtfUMpN+8Xt3xjGcSpU2DU3s/2gozB/vIvPv0nLddtRoewuPZKQSpVWpTIBpsNchtrTvrdeh5beGzRgRcEEHYjUTjA4whc1MPSbO2hCsQp6saaE38f+ZM4LxWuKz+mugQJUQEWUDMQW532/4nfHOyOVjrkJWcP4urqCxAJ5j2T58vOWQM6y7ZewhCUEIQgEIQgE4322w/osZWQF1FS1VQoUhmYc7gkWIGxG07E7gAkkADcnQDznKf8A5YxlJ2p1KThmRWpuVJFlJBWx8ek5+TpvC8qAY8ZinRc99LFTsb/CeYtT6Mt1OVb82sWt8FMp8Nh2xBpinezKVckkZADcZiPh3275pOIYShlVa+Isi7IgAvpbXRiT/Ezz3W3S3hMxWLC0qeXQMgPgLTPcSVmRFQXLHM29gOh+XwljUxdMqlOij1FQEBnFtze2o1+EbNGq27BB0Xf4zO+WFbSwTCmquVpqAb6n7W40IFtx4AeMdw9WkFIRgQpuSNLZjp5cr90VxHAFEz01zsLFgwLkrsbC9+d/KU4Iw7I5XJfRlN7vTPter3b+Q6zXaL4VdjuOR5fGI4njlFElWFycujWJ19YA8ja88wlFPXGtwvIgKxNyHy2ttbbvlbj6LFqam4W1mewYa6tcHawG8knIa4kpyKjAkqpsGJJzVWGRC45gAG3hobWmhw3E6WGUYckAqFJuQoJvm0O+jXmf4SrVMSllznWplFixP9WvkLHWXXFux1WnQavWb0tXNnqKo9lSdlO5y9el+mu7+iPKvaaivsnMeQprfUnq1tz0Bnn/AFhr+uPRs2wsarDYDNYZVNyNNTqNpV4zGnD01sqqxH2VCkd+nO3P6SR2Tx6VHCVD6Oo5/VsbtSJvojKT6rG+jDwtreTUVL/RKtQXNU1h0GnnlvYeFjtJNKiqCxo5nsVu3rXAsRanpcetrp9dLx8DSZyGIpuvMEB9ug1Gtx5ctLysPhKw9m9Rf7SFD+1z+EbyThHwVBh6xawucqAFQBqACNARsfZB+kTWKmqwY2U0gGI3ALtqNJYV3CD9YyJy9Z0GvTeUQx9NqrsGSooULlDjUhmJW42Ook9q1o//ANNr0rPRYMmX1fRnKT99CSrDvGu+nTVdh62IrFnf1KaHKLZlzuNGGU8gdL9RaJ4Dwr0iqqG1Mas4N7km5Ck7nXymyoUVRQqiygWAHSdvHLZus5cXguEITswIQhAJT9qOPLhKOcjMzHLTW9rt39wlxKPjXZ4YqtTaq36umuiDcux1N+QsF799pnLeuO1mvrEPxPEYlSzgmylyCLqoAuctMaAD3j5yrq8DWpS0IDMu/LUdBOtHh1JaL01UIjIym3QqQSTudOs53gGui+FvhOFwuN5u3WWXpTcLpegw/wCj1FKG5zVKBBLXN7+sBa40sNhpeWHD+HIQbejrnXLm9WoAeWR9Gtrrcbz3FJcyvrC20zYtkXVPB0QcrjITsGBS57jex57ExVTgBPsVNOQZb/MESrw3GKqjK1qi81fXTx3llhMfSPsO2Hb3W9akfI6AeGWZ1E1SKnCSmhYaDMzWyqB5mZXtNw8NlDC5GVwNvVJINyOoB25qPPdYrGFFJrICND6RAXTQ3BZQMwtvsR3zIVKy18SRTa4qNmUncXPtf4RqB0AGl5Zj9ZqHwnhdcoCKZIUtTU3X1qYPqnU8tRJnFeF4ioi0qdEhnOVnOiqp3LNy0uNOs1RNrBRZV0UdwFhHVY981Mfq6ROC8FTA02NJGr13F2qWvtso6KOQ1J53nmGpVVdqtQXSrZKgb2+gYLb2QSRboSZbUWMnJVM16ppyrjHZDFVsQ7BAEU2R6jBQR1y6t8pXVOzORrVavkmnw3J+E7Rn7hFCpJ6f0YvB9q1RNKJq1lWzVW9XMFsoLE+sWsR4yBiuOYrEWvmVW2SmpJ6a93jedIVx0i79016I5y3Z1moDMjOc5JuhvlK3Hq26/SN9mMI61mJw9RUXKEzUyDf1szWIta2WdGapI9ZjJ+ONSr7hVamUtTGULutgCCdbkDrqbyZMrwKsRiAOTBgfIX/Kaqd5050QhCVBCEIBCEICKtMMpU7EEHwItOXcNTLdT9lmHwJnVJynCVMxqP7zu3xYzj5e46YfQwuYxVpyUo0iGE5uiA1CR6uFJloEkjD0xeTQhcLWomisQOm4+HKWNLhqek9LlUPYi4Fib23GxPfvLbD4dbRdSnLMU2irTGu0cpU44U1sI+adppkhFF5JprIwWPUnlEoJFeiiUaSEMqGAkWBFOsBKGnWRawkmsZErGArs6l8Rf3UY/EgfmZq5l+zB/XP9z/MJqJvHpnLsQhCaZEIQgEIQgRuJVSlGqy7rTdh4hSROZ4anlS3+9Z1UiYPtYiU66pTQC6ZmtoLkkCw2G3znLyT66YX4qwIho3XxQU63iVxaH7Q89PrOLoWTFUzC09tKi5wbaSWhvKzA3taWKbTSPKI1JkhTeN07DpPQwEIWacSacDXE8OIEodWPq0irXEdWqOsolZ9Im88Uz20qGqkgV2k6rKbiGMUaX1On/PSFTOAVsuIW/wBsFfzH0mxmd4X2dIZXqtqpzBF2uNRdufhNFN4sZCEITTIhCEAhCEAnNuN18+LxB90hB/hGX6gzpM5bjFtWrt79aofLO1py8vTeCFitTINajLBlvGzTnF1N4KmRtLEKbXjeHS0l0tjEgn8Nplh/L85ZLw++7t8v4Su4dVtLqlWm4ygvwhuTn5RpuFVPfPyl5Ta8dy6R6m2ZPDKnvn5fwiW4Y/vGaAnWeOI0bZt+FP75HnGxwlr61H/aP8Zo/Rz30UnqeylpYBhs7+bGSa9F1X1Sc3LXTzlilK0WovNSG1UKFR/bbyGgjGLwC2taXuW0rsTvLpNtTgquamjdVBPjbWPSu4BUvSA91mHzv9CJYzrHOiEISoIQhAIQhAJyzEtd2P8Aab6mdSM5TOXk+OmDzLHVpzy09DTk2cyT1dLxpq0batAn0KlpY0MTKOk0l0qkqLuliZZ0MQCJla2LVBmcgDqT/u8gN2spLoM7ctBYfMiXaNdQxtOrc0nDWte3K+2/gZIBnO+y/HVoZw4Yhsvs62K37x1mtwfGqVQ2V9fdOh8r7+UsRbF4ktGC8SGlVJBiqW8YUx9DpCPXldiBvLFzIFbnCrHs3U9tfusPmD9BLuZns/UtWt1Uj6H8jNNOmPTGXYhCE0yIQhAIQhARXqZVZjyBPwF5y22gnSeMG2Hrf3T/AITOb09py8jpg9G0bae3nhnJs008SPAXgacoKRi6+ICKWbYf7t4xkCxkHtHWuqL1ux8rAfUwlUuNxjVGLMfAcgOgkUNPCNQBzNvjN1gsGlMWVRoN7XJ7yYZY6m8fFWWfY5QWq3AIyruLjc9YjtHglpVAU0VwTYbAje3dqIF32Z46zEUqhvf2GO9/dP5GaUNOW06pUhl0IIIPeNROlUKmZVa3tAN8ReahEtXkim0hoY+hlU+5kSvtHiZGrtATwhv6QnifwsJsJjeFf9xT8T+EzZTpixkIQhNMiEIQCEIQIfGEvQqgbmm/4TOa0mnVWHWclB9Y225eHKcvJ8dMDl55PKZg05Ni8UrxETeUPZ7yj7SH1k+6R8/5y1zSDxugXp3G6a+Knf8AI+UJWZZ9Qehv8J0DB4kVEDKbhh8+njOfmSMHjHpG6MV6jkfEbQztf9jH9aoOdlPwJ/iJoeI8LSvlDFhlJtltzt1v0ExfBeJehqFyCQwIIGm5BuBtym14fxelU9lxf3W9U/A7ywJw3Zygu6lj/aJPyFgfhLhRARYM0pIkikYwYBoEh2kWsY4XjNRoDeFP66l/eJ+ITcTC4U/rqX94n4hN1OmLGQhCE0yIQhAIQhAicWr5KNVuiNbxtp87TltTQ+Q+k6P2qP8ARan+H8aznFQa3nHydumHT0RxogRQmGyCZ4DPWiIDhSeZIpDHBCKjG8BD607K3NT7J8OkpcTgKlP20IHXdf2hpNqskI8qac9QR5Ull2cwiVGdXF7LcWNra25GOcY4b6Egg3Rtr7gjkZES+zvGGRhTqElDoCfsHl5fSbLNOZib/g1bPRRjuRY+IOUn5TUInxLNPbxDSqLxt4HSJZoU3Qa1RD0dT+8Jv5zw+0v3h9Z0ObxYyEIQm2BCEIBCEIFD20q2w9vedV+rf5Zg+U2Xb0n0VLp6TXxym35zGnTScM+3XDp5eF4mFOZaKJibz0iIIgKFpluK13TEPlYrtsSPsiaYTPdpcOQ4fkwsfvD+VvhCUvh3GqudFZrqWANwL2JtvNehnN1aazhvaFCoFU5WHPUqe/TYyoZ7Ij9bU+7/AJhLTtU36lf7wfhaUvZnGJSZy5tcADQm+vdPOOcU9MwCiyLtfck7kwnxGVpueyw/oyeLfiMwtFSbAak6Ad5nSOH4f0dNE91QCe/n87xCJF4lo4BALNKjtGGk5lkSsLQqOzag94+s6JObVzpOkLsJvFjJ7CEJtgQhCAQhCBm+3g/o6d1VfwPMQ2s3Pbv/ALW/Sov5j85haRvOOfbrh0Ree25xxki1pXmGjbRBkn0E89FAimNYrDiohRtj8Qeok1qUZZYGRxnDXpnUXXkw1H8vOR1m4pNE4rBUijM1NdFJvax0B5iGdMjStJVCiWNlBY9ALn5Sx7KYNHFQuoa2UC/mT+U1uFpKosqhR0At9JU0hdneAZCKlT2vsruF7z1P0mnRBI1Ix0PNKeIEbJgXjbNCk1HkOsZIqGRahlDnD8Aa1QINt2PRQRfz1+c3kw3CcX6OqpO17N4HT5b+U3M3ixmIQhNMCEIQCEIQKztNhhUwtVT7uYeKesPpbznLqJI0nS+1tYLhagLZS9lHU3IuB5XnO3p3E4+Tt1w6Po1xPFOvhI9N7SQmomGzwqTxmjTGJzQhZaJLXiWaJJhHtoupTzoyk2zAi46EWiFj9OUJ4TgRRUqCTc3132A/KWlJpESP0zKJ9J48KsiIYsNKJDPG2MaLwvA8dpFN9/hJeS8RWp6SiuL6zovDauelTbqik+NtfnOevRN5tey9W9BRzUlT8bj5ERh2mfS2hCE6uQhCEAjGNxS00LtsPmeQEfmM7cYs+kSnewCZ/Mlh/l+ZkyuouM3VVx3HPWa5N7bAeyvh/GV1AaRaNF6AXnn+uxtqQjY0MWlSKJEBD6xuLZ43KC0AIWnoEIUsfSMARwGUPC8dR5HV44rQJ9N4uMUGkgGUJKGO0lgDFIekqPWe08Mc9GIkwqPWYCXPZPEa1FYgE5Sq36Xv57aSrK2BY+UhMMosJJeSzcdGhMpwLjxAy1SWXk25Hj1E1NOoGAKkEHYjadZduVmioQhKivxPGKSaXub2069LzB9qceK1XPbZQo56Ak/UmXvGuDsmYorOpNwFGYi/Ije3fMpiBrZtD0Oh+BnHK3qu2MncN4eryMW8YIjyG4sZmNC0CIm0UJUeWnlouFoQieiKtPbQPIq8IQPQZ6GibQtKH6dSPJiZEE8ywLmlrJSm0qKOKIFov9MMqLNnjeeVxxUDVNoVY1nFhrIGIe+0ZWtrdj5cpIWk7+zTdvuox+ghDVFbCXHBuKtSNjqh3HTvHfI9Lg2IbakR3sVX5E3+UsqHZmofbdV8LsfymtVNxpUxCkAhhYi415GErl7P0wBq/wAf5QmuWOFtEVaKsLMoYdGAI+BnkJUV2J7PYZhrRUfcun4CJjOJYNEZgosB3k/UwhM5RrGqGtWIO/0iKVdid+fdCExG62vAeDUaoJdSf8Tj6ES6HZbC/wDjP/sq/wCqEJ01HPdLXs1hR/VfFnP1aeN2Ywp/qvg9QfRoQjUN01U7K4W3/wCZ/wDZV/1yFV7P4cbIf26n+qEI1DdV+J4VSXZf3m/jKx8OoOg+ZhCZsalRa622kV3N94QkaWODoK24v5mXOH4ZSO6/vN/GEJZGbVthOA0Dun7z/wCqWFPgdBdqYP3iW/ETCE1pm2plHDInsIq/dUD6R2EJUEIQgEIQgf/Z"/>
          <p:cNvSpPr>
            <a:spLocks noChangeAspect="1" noChangeArrowheads="1"/>
          </p:cNvSpPr>
          <p:nvPr/>
        </p:nvSpPr>
        <p:spPr bwMode="auto">
          <a:xfrm>
            <a:off x="460375" y="1603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onstantia" pitchFamily="18" charset="0"/>
            </a:endParaRPr>
          </a:p>
        </p:txBody>
      </p:sp>
      <p:sp>
        <p:nvSpPr>
          <p:cNvPr id="38923" name="AutoShape 8" descr="data:image/jpeg;base64,/9j/4AAQSkZJRgABAQAAAQABAAD/2wCEAAkGBxQTEhQUEhQWFBUVFRcVFBQUGBcVFBcUFRUXFhgVFxQYHSggGBolHRcUITEhJSkrLi4uFx8zODMsNygtLiwBCgoKDg0OGBAQGCwcHCQsLCwsLCwsLCwsLCwsLCwsLCwsLCwsLCwsLCwsLCwsLCwsLCwsLCwtLCwsLCwtLCwsLP/AABEIAQMAwgMBIgACEQEDEQH/xAAbAAABBQEBAAAAAAAAAAAAAAAAAgMEBQYHAf/EAEQQAAIBAgQDBAcEBgkEAwAAAAECAAMRBBIhMQVBUQZhcYETIjJSkaGxQnKywRQjkqLR4SRDYnOCwtLw8RU0U5MHFjP/xAAYAQEBAQEBAAAAAAAAAAAAAAAAAQIDBP/EAB8RAQEAAgIDAAMAAAAAAAAAAAABAhEhMQMSQRNRYf/aAAwDAQACEQMRAD8A7jCEIBCEIBCJdwBcmwG5MzeO7W00rpT5Hc29W/IMx2Jvp5XmcspO1k200JFr40LSNQesNNL23IHlvK7/AOwD3P3v5Rc8Yaq7hMxQ7WLUYZLZftKT6/iL22nvFuNM6FaQtfcsbeWnL6zN8uOtxfWo3azj5saNCxY765b9RfpofG3S5jnZDtQKyqlS4ewsW3NxcXPO/I8/HfNtw6q62sCT7RB0YjZrkXU+HQDwkYfs3UKoWqBHX7QF9PdKiwI8555ln7bdNY606PEu4AJJAAFyToABzJmUqdqBhVZcQc2X2HuBfTQOTse/X47867Wdtq2JORLqt9FXpf2sp1Y97adAJ2vmnztiYOjUu2tN8ZToJ7DXTOedQi6+F7WHW/hNZOE4zgmIw5RvbVTmWqumVhqC43BvYcxpvedq4RjhXoU6q7VEDeBI1HkbjyjxZ22zLtc5NSxMhCNYjELTXM7BV0F2NhrpvOzmdhPAZ7AIQhAIQhAIQhAIQhAImq9gTa9gTYbm3IQqXsctr2Nr7X5X7py3Hdva+coLhgcrBEUAN0u5NjM5ZaamO0jjXampiGKULne2W242A6DX2zt3RnAYWlmy1bOzZjlPrU1vqdW9rpm25C2t6BsfUuSKBudyWA69Aep+Jkatjq/JKa+JJ+lp5rt09W+TH5FajnDKwGXXMRlN8p79NDz56zMYtnDNmqH1mbKoY6LfYja1rad8i4JKuQE3zMASVGUZSdgzH3det5XYlSmZ2ILKjDQltSSRqe4IPKZrN1tA/SKrYhhScAX2b1lAUAXA7+62pmjw/HK9L29R7ygVB8CMw+cymAuquxtuFU3tfQOxuetwPKX+Cq3UXPrADNpbWwO3nLeCLmn2jrMQVqBluM1gpt1uAAfLeWS8SZ9yzaHnkS9iNDYc7WuDp0mWqYdGNyLN7ynK3xEdpelT2WFQdG9V/wBoCx+EY3SWFdtHApA1BlV39R6ey1AMwB6EgNrKHszT9JiqNO1lLgkDUsFU1PWbmCBLvj3ElxVH9GrAUnLK6kj0dyhHMeq2lxoee0R2W4U9GvVrOAFSj+rNwQXyKg7/AHhr1i9tS6jV0ce5LA2canLoCFOoAPPQ8+h1lp2f7QUaNNktZFJbKPaQnUrk6E7W5nSZetjBQosVf0gAAVxbW+rG47iPhKfs3imqLUxFQD1D+rU6Fqh231yg6+QnS3XMc8ZtrcX2jdqno6gLHdgmmQls4Rcu5X1Neo7pB7WYjEVaAyP6WmtRqtx7YOW2VlA9kXbl9rUWEfwWRNAQxBuzixa5JYtfUMpN+8Xt3xjGcSpU2DU3s/2gozB/vIvPv0nLddtRoewuPZKQSpVWpTIBpsNchtrTvrdeh5beGzRgRcEEHYjUTjA4whc1MPSbO2hCsQp6saaE38f+ZM4LxWuKz+mugQJUQEWUDMQW532/4nfHOyOVjrkJWcP4urqCxAJ5j2T58vOWQM6y7ZewhCUEIQgEIQgE4322w/osZWQF1FS1VQoUhmYc7gkWIGxG07E7gAkkADcnQDznKf8A5YxlJ2p1KThmRWpuVJFlJBWx8ek5+TpvC8qAY8ZinRc99LFTsb/CeYtT6Mt1OVb82sWt8FMp8Nh2xBpinezKVckkZADcZiPh3275pOIYShlVa+Isi7IgAvpbXRiT/Ezz3W3S3hMxWLC0qeXQMgPgLTPcSVmRFQXLHM29gOh+XwljUxdMqlOij1FQEBnFtze2o1+EbNGq27BB0Xf4zO+WFbSwTCmquVpqAb6n7W40IFtx4AeMdw9WkFIRgQpuSNLZjp5cr90VxHAFEz01zsLFgwLkrsbC9+d/KU4Iw7I5XJfRlN7vTPter3b+Q6zXaL4VdjuOR5fGI4njlFElWFycujWJ19YA8ja88wlFPXGtwvIgKxNyHy2ttbbvlbj6LFqam4W1mewYa6tcHawG8knIa4kpyKjAkqpsGJJzVWGRC45gAG3hobWmhw3E6WGUYckAqFJuQoJvm0O+jXmf4SrVMSllznWplFixP9WvkLHWXXFux1WnQavWb0tXNnqKo9lSdlO5y9el+mu7+iPKvaaivsnMeQprfUnq1tz0Bnn/AFhr+uPRs2wsarDYDNYZVNyNNTqNpV4zGnD01sqqxH2VCkd+nO3P6SR2Tx6VHCVD6Oo5/VsbtSJvojKT6rG+jDwtreTUVL/RKtQXNU1h0GnnlvYeFjtJNKiqCxo5nsVu3rXAsRanpcetrp9dLx8DSZyGIpuvMEB9ug1Gtx5ctLysPhKw9m9Rf7SFD+1z+EbyThHwVBh6xawucqAFQBqACNARsfZB+kTWKmqwY2U0gGI3ALtqNJYV3CD9YyJy9Z0GvTeUQx9NqrsGSooULlDjUhmJW42Ook9q1o//ANNr0rPRYMmX1fRnKT99CSrDvGu+nTVdh62IrFnf1KaHKLZlzuNGGU8gdL9RaJ4Dwr0iqqG1Mas4N7km5Ck7nXymyoUVRQqiygWAHSdvHLZus5cXguEITswIQhAJT9qOPLhKOcjMzHLTW9rt39wlxKPjXZ4YqtTaq36umuiDcux1N+QsF799pnLeuO1mvrEPxPEYlSzgmylyCLqoAuctMaAD3j5yrq8DWpS0IDMu/LUdBOtHh1JaL01UIjIym3QqQSTudOs53gGui+FvhOFwuN5u3WWXpTcLpegw/wCj1FKG5zVKBBLXN7+sBa40sNhpeWHD+HIQbejrnXLm9WoAeWR9Gtrrcbz3FJcyvrC20zYtkXVPB0QcrjITsGBS57jex57ExVTgBPsVNOQZb/MESrw3GKqjK1qi81fXTx3llhMfSPsO2Hb3W9akfI6AeGWZ1E1SKnCSmhYaDMzWyqB5mZXtNw8NlDC5GVwNvVJINyOoB25qPPdYrGFFJrICND6RAXTQ3BZQMwtvsR3zIVKy18SRTa4qNmUncXPtf4RqB0AGl5Zj9ZqHwnhdcoCKZIUtTU3X1qYPqnU8tRJnFeF4ioi0qdEhnOVnOiqp3LNy0uNOs1RNrBRZV0UdwFhHVY981Mfq6ROC8FTA02NJGr13F2qWvtso6KOQ1J53nmGpVVdqtQXSrZKgb2+gYLb2QSRboSZbUWMnJVM16ppyrjHZDFVsQ7BAEU2R6jBQR1y6t8pXVOzORrVavkmnw3J+E7Rn7hFCpJ6f0YvB9q1RNKJq1lWzVW9XMFsoLE+sWsR4yBiuOYrEWvmVW2SmpJ6a93jedIVx0i79016I5y3Z1moDMjOc5JuhvlK3Hq26/SN9mMI61mJw9RUXKEzUyDf1szWIta2WdGapI9ZjJ+ONSr7hVamUtTGULutgCCdbkDrqbyZMrwKsRiAOTBgfIX/Kaqd5050QhCVBCEIBCEICKtMMpU7EEHwItOXcNTLdT9lmHwJnVJynCVMxqP7zu3xYzj5e46YfQwuYxVpyUo0iGE5uiA1CR6uFJloEkjD0xeTQhcLWomisQOm4+HKWNLhqek9LlUPYi4Fib23GxPfvLbD4dbRdSnLMU2irTGu0cpU44U1sI+adppkhFF5JprIwWPUnlEoJFeiiUaSEMqGAkWBFOsBKGnWRawkmsZErGArs6l8Rf3UY/EgfmZq5l+zB/XP9z/MJqJvHpnLsQhCaZEIQgEIQgRuJVSlGqy7rTdh4hSROZ4anlS3+9Z1UiYPtYiU66pTQC6ZmtoLkkCw2G3znLyT66YX4qwIho3XxQU63iVxaH7Q89PrOLoWTFUzC09tKi5wbaSWhvKzA3taWKbTSPKI1JkhTeN07DpPQwEIWacSacDXE8OIEodWPq0irXEdWqOsolZ9Im88Uz20qGqkgV2k6rKbiGMUaX1On/PSFTOAVsuIW/wBsFfzH0mxmd4X2dIZXqtqpzBF2uNRdufhNFN4sZCEITTIhCEAhCEAnNuN18+LxB90hB/hGX6gzpM5bjFtWrt79aofLO1py8vTeCFitTINajLBlvGzTnF1N4KmRtLEKbXjeHS0l0tjEgn8Nplh/L85ZLw++7t8v4Su4dVtLqlWm4ygvwhuTn5RpuFVPfPyl5Ta8dy6R6m2ZPDKnvn5fwiW4Y/vGaAnWeOI0bZt+FP75HnGxwlr61H/aP8Zo/Rz30UnqeylpYBhs7+bGSa9F1X1Sc3LXTzlilK0WovNSG1UKFR/bbyGgjGLwC2taXuW0rsTvLpNtTgquamjdVBPjbWPSu4BUvSA91mHzv9CJYzrHOiEISoIQhAIQhAJyzEtd2P8Aab6mdSM5TOXk+OmDzLHVpzy09DTk2cyT1dLxpq0batAn0KlpY0MTKOk0l0qkqLuliZZ0MQCJla2LVBmcgDqT/u8gN2spLoM7ctBYfMiXaNdQxtOrc0nDWte3K+2/gZIBnO+y/HVoZw4Yhsvs62K37x1mtwfGqVQ2V9fdOh8r7+UsRbF4ktGC8SGlVJBiqW8YUx9DpCPXldiBvLFzIFbnCrHs3U9tfusPmD9BLuZns/UtWt1Uj6H8jNNOmPTGXYhCE0yIQhAIQhARXqZVZjyBPwF5y22gnSeMG2Hrf3T/AITOb09py8jpg9G0bae3nhnJs008SPAXgacoKRi6+ICKWbYf7t4xkCxkHtHWuqL1ux8rAfUwlUuNxjVGLMfAcgOgkUNPCNQBzNvjN1gsGlMWVRoN7XJ7yYZY6m8fFWWfY5QWq3AIyruLjc9YjtHglpVAU0VwTYbAje3dqIF32Z46zEUqhvf2GO9/dP5GaUNOW06pUhl0IIIPeNROlUKmZVa3tAN8ReahEtXkim0hoY+hlU+5kSvtHiZGrtATwhv6QnifwsJsJjeFf9xT8T+EzZTpixkIQhNMiEIQCEIQIfGEvQqgbmm/4TOa0mnVWHWclB9Y225eHKcvJ8dMDl55PKZg05Ni8UrxETeUPZ7yj7SH1k+6R8/5y1zSDxugXp3G6a+Knf8AI+UJWZZ9Qehv8J0DB4kVEDKbhh8+njOfmSMHjHpG6MV6jkfEbQztf9jH9aoOdlPwJ/iJoeI8LSvlDFhlJtltzt1v0ExfBeJehqFyCQwIIGm5BuBtym14fxelU9lxf3W9U/A7ywJw3Zygu6lj/aJPyFgfhLhRARYM0pIkikYwYBoEh2kWsY4XjNRoDeFP66l/eJ+ITcTC4U/rqX94n4hN1OmLGQhCE0yIQhAIQhAicWr5KNVuiNbxtp87TltTQ+Q+k6P2qP8ARan+H8aznFQa3nHydumHT0RxogRQmGyCZ4DPWiIDhSeZIpDHBCKjG8BD607K3NT7J8OkpcTgKlP20IHXdf2hpNqskI8qac9QR5Ull2cwiVGdXF7LcWNra25GOcY4b6Egg3Rtr7gjkZES+zvGGRhTqElDoCfsHl5fSbLNOZib/g1bPRRjuRY+IOUn5TUInxLNPbxDSqLxt4HSJZoU3Qa1RD0dT+8Jv5zw+0v3h9Z0ObxYyEIQm2BCEIBCEIFD20q2w9vedV+rf5Zg+U2Xb0n0VLp6TXxym35zGnTScM+3XDp5eF4mFOZaKJibz0iIIgKFpluK13TEPlYrtsSPsiaYTPdpcOQ4fkwsfvD+VvhCUvh3GqudFZrqWANwL2JtvNehnN1aazhvaFCoFU5WHPUqe/TYyoZ7Ij9bU+7/AJhLTtU36lf7wfhaUvZnGJSZy5tcADQm+vdPOOcU9MwCiyLtfck7kwnxGVpueyw/oyeLfiMwtFSbAak6Ad5nSOH4f0dNE91QCe/n87xCJF4lo4BALNKjtGGk5lkSsLQqOzag94+s6JObVzpOkLsJvFjJ7CEJtgQhCAQhCBm+3g/o6d1VfwPMQ2s3Pbv/ALW/Sov5j85haRvOOfbrh0Ree25xxki1pXmGjbRBkn0E89FAimNYrDiohRtj8Qeok1qUZZYGRxnDXpnUXXkw1H8vOR1m4pNE4rBUijM1NdFJvax0B5iGdMjStJVCiWNlBY9ALn5Sx7KYNHFQuoa2UC/mT+U1uFpKosqhR0At9JU0hdneAZCKlT2vsruF7z1P0mnRBI1Ix0PNKeIEbJgXjbNCk1HkOsZIqGRahlDnD8Aa1QINt2PRQRfz1+c3kw3CcX6OqpO17N4HT5b+U3M3ixmIQhNMCEIQCEIQKztNhhUwtVT7uYeKesPpbznLqJI0nS+1tYLhagLZS9lHU3IuB5XnO3p3E4+Tt1w6Po1xPFOvhI9N7SQmomGzwqTxmjTGJzQhZaJLXiWaJJhHtoupTzoyk2zAi46EWiFj9OUJ4TgRRUqCTc3132A/KWlJpESP0zKJ9J48KsiIYsNKJDPG2MaLwvA8dpFN9/hJeS8RWp6SiuL6zovDauelTbqik+NtfnOevRN5tey9W9BRzUlT8bj5ERh2mfS2hCE6uQhCEAjGNxS00LtsPmeQEfmM7cYs+kSnewCZ/Mlh/l+ZkyuouM3VVx3HPWa5N7bAeyvh/GV1AaRaNF6AXnn+uxtqQjY0MWlSKJEBD6xuLZ43KC0AIWnoEIUsfSMARwGUPC8dR5HV44rQJ9N4uMUGkgGUJKGO0lgDFIekqPWe08Mc9GIkwqPWYCXPZPEa1FYgE5Sq36Xv57aSrK2BY+UhMMosJJeSzcdGhMpwLjxAy1SWXk25Hj1E1NOoGAKkEHYjadZduVmioQhKivxPGKSaXub2069LzB9qceK1XPbZQo56Ak/UmXvGuDsmYorOpNwFGYi/Ije3fMpiBrZtD0Oh+BnHK3qu2MncN4eryMW8YIjyG4sZmNC0CIm0UJUeWnlouFoQieiKtPbQPIq8IQPQZ6GibQtKH6dSPJiZEE8ywLmlrJSm0qKOKIFov9MMqLNnjeeVxxUDVNoVY1nFhrIGIe+0ZWtrdj5cpIWk7+zTdvuox+ghDVFbCXHBuKtSNjqh3HTvHfI9Lg2IbakR3sVX5E3+UsqHZmofbdV8LsfymtVNxpUxCkAhhYi415GErl7P0wBq/wAf5QmuWOFtEVaKsLMoYdGAI+BnkJUV2J7PYZhrRUfcun4CJjOJYNEZgosB3k/UwhM5RrGqGtWIO/0iKVdid+fdCExG62vAeDUaoJdSf8Tj6ES6HZbC/wDjP/sq/wCqEJ01HPdLXs1hR/VfFnP1aeN2Ywp/qvg9QfRoQjUN01U7K4W3/wCZ/wDZV/1yFV7P4cbIf26n+qEI1DdV+J4VSXZf3m/jKx8OoOg+ZhCZsalRa622kV3N94QkaWODoK24v5mXOH4ZSO6/vN/GEJZGbVthOA0Dun7z/wCqWFPgdBdqYP3iW/ETCE1pm2plHDInsIq/dUD6R2EJUEIQgEIQgf/Z"/>
          <p:cNvSpPr>
            <a:spLocks noChangeAspect="1" noChangeArrowheads="1"/>
          </p:cNvSpPr>
          <p:nvPr/>
        </p:nvSpPr>
        <p:spPr bwMode="auto">
          <a:xfrm>
            <a:off x="612775" y="3127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onstantia" pitchFamily="18" charset="0"/>
            </a:endParaRPr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331640" y="0"/>
            <a:ext cx="781236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2700" marR="5080" algn="ctr">
              <a:lnSpc>
                <a:spcPct val="100299"/>
              </a:lnSpc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Причины уточнения расходов бюджета района по муниципальным программам.</a:t>
            </a:r>
          </a:p>
          <a:p>
            <a:pPr marL="12700" marR="5080" algn="ctr">
              <a:lnSpc>
                <a:spcPct val="100299"/>
              </a:lnSpc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1" name="object 8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388206566"/>
              </p:ext>
            </p:extLst>
          </p:nvPr>
        </p:nvGraphicFramePr>
        <p:xfrm>
          <a:off x="0" y="1377953"/>
          <a:ext cx="9108504" cy="467815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528392"/>
                <a:gridCol w="5580112"/>
              </a:tblGrid>
              <a:tr h="1008112">
                <a:tc>
                  <a:txBody>
                    <a:bodyPr/>
                    <a:lstStyle/>
                    <a:p>
                      <a:pPr marL="0" marR="89535" indent="336550" algn="ctr" defTabSz="914400" rtl="0" eaLnBrk="1" fontAlgn="ctr" latinLnBrk="0" hangingPunct="1">
                        <a:lnSpc>
                          <a:spcPct val="107800"/>
                        </a:lnSpc>
                        <a:spcBef>
                          <a:spcPts val="409"/>
                        </a:spcBef>
                      </a:pPr>
                      <a:r>
                        <a:rPr lang="ru-RU" sz="1200" b="1" u="none" strike="noStrike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Наименования  муниципальных программ</a:t>
                      </a:r>
                      <a:endParaRPr lang="ru-RU" sz="1200" b="1" u="none" strike="noStrike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u="none" strike="noStrike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2017 год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lnSpc>
                          <a:spcPts val="994"/>
                        </a:lnSpc>
                      </a:pPr>
                      <a:r>
                        <a:rPr lang="ru-RU" sz="1200" b="1" u="none" strike="noStrike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Муниципальные программы:</a:t>
                      </a:r>
                      <a:endParaRPr lang="ru-RU" sz="1200" b="1" u="none" strike="noStrike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1200" u="none" strike="noStrike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8FC"/>
                    </a:solidFill>
                  </a:tcPr>
                </a:tc>
              </a:tr>
              <a:tr h="682895">
                <a:tc>
                  <a:txBody>
                    <a:bodyPr/>
                    <a:lstStyle/>
                    <a:p>
                      <a:pPr marL="61594" algn="l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"Развитие транспортной системы на территории Люберецкого муниципального района Московской области"</a:t>
                      </a:r>
                      <a:endParaRPr lang="ru-RU" sz="120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7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Уменьшены расходы </a:t>
                      </a:r>
                      <a:r>
                        <a:rPr lang="ru-RU" sz="120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 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передачу полномочий  по осуществлению транспортных услуг </a:t>
                      </a:r>
                      <a:r>
                        <a:rPr lang="ru-RU" sz="120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 сумме 5,9 </a:t>
                      </a:r>
                      <a:r>
                        <a:rPr lang="ru-RU" sz="1200" kern="12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млн.рублей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</a:t>
                      </a:r>
                      <a:endParaRPr lang="ru-RU" sz="120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8FC"/>
                    </a:solidFill>
                  </a:tcPr>
                </a:tc>
              </a:tr>
              <a:tr h="720080">
                <a:tc>
                  <a:txBody>
                    <a:bodyPr/>
                    <a:lstStyle/>
                    <a:p>
                      <a:pPr marL="61594" algn="l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"Экология Люберецкого муниципального района Московской области"</a:t>
                      </a:r>
                      <a:endParaRPr lang="ru-RU" sz="120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7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Уменьшены расходы </a:t>
                      </a:r>
                      <a:r>
                        <a:rPr lang="ru-RU" sz="120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 сумме 1,9 млн.рублей </a:t>
                      </a:r>
                      <a:r>
                        <a:rPr lang="ru-RU" sz="120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в </a:t>
                      </a:r>
                      <a:r>
                        <a:rPr lang="ru-RU" sz="120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связи сложившийся экономией по контрактам.</a:t>
                      </a:r>
                      <a:endParaRPr lang="ru-RU" sz="120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8FC"/>
                    </a:solidFill>
                  </a:tcPr>
                </a:tc>
              </a:tr>
              <a:tr h="2051047">
                <a:tc>
                  <a:txBody>
                    <a:bodyPr/>
                    <a:lstStyle/>
                    <a:p>
                      <a:pPr marL="61594" algn="l">
                        <a:lnSpc>
                          <a:spcPts val="1000"/>
                        </a:lnSpc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"Обеспечение безопасности жизнедеятельности населения Люберецкого муниципального района Московской области"</a:t>
                      </a:r>
                      <a:endParaRPr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5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Увеличены расходы на</a:t>
                      </a:r>
                      <a:r>
                        <a:rPr lang="ru-RU" sz="120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20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3,9 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млн.рублей, в том числе:</a:t>
                      </a:r>
                    </a:p>
                    <a:p>
                      <a:pPr marL="0" indent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50"/>
                        </a:spcBef>
                        <a:buFontTx/>
                        <a:buNone/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-на проведение ремонтных работ на участковых пунктах полиции городского округа Люберцы  планируется направить 3,0 </a:t>
                      </a:r>
                      <a:r>
                        <a:rPr lang="ru-RU" sz="120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млн.рублей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;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5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-на подписку ежемесячных журналов в образовательных учреждениях планируется направить 0,2 </a:t>
                      </a:r>
                      <a:r>
                        <a:rPr lang="ru-RU" sz="120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млн.рублей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;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5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-на</a:t>
                      </a:r>
                      <a:r>
                        <a:rPr lang="ru-RU" sz="120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обеспечение деятельности служащих МКУ «ЕДДС-112» 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планируется направить 0,2 </a:t>
                      </a:r>
                      <a:r>
                        <a:rPr lang="ru-RU" sz="120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млн.рублей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;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5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-на подготовку и обучение населения района в области ГО планируется направить 0,5 </a:t>
                      </a:r>
                      <a:r>
                        <a:rPr lang="ru-RU" sz="120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млн.рублей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5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Уменьшены</a:t>
                      </a:r>
                      <a:r>
                        <a:rPr lang="ru-RU" sz="1200" b="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расходы на закупки наркотических тест полосок в сумме 0,4 </a:t>
                      </a:r>
                      <a:r>
                        <a:rPr lang="ru-RU" sz="1200" b="0" kern="12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млн.рублей</a:t>
                      </a:r>
                      <a:r>
                        <a:rPr lang="ru-RU" sz="1200" b="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</a:t>
                      </a:r>
                      <a:endParaRPr lang="ru-RU" sz="1200" b="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8FC"/>
                    </a:solidFill>
                  </a:tcPr>
                </a:tc>
              </a:tr>
            </a:tbl>
          </a:graphicData>
        </a:graphic>
      </p:graphicFrame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7010400" y="6577881"/>
            <a:ext cx="2133600" cy="280119"/>
          </a:xfrm>
        </p:spPr>
        <p:txBody>
          <a:bodyPr/>
          <a:lstStyle/>
          <a:p>
            <a:pPr>
              <a:defRPr/>
            </a:pPr>
            <a:fld id="{60707C3E-EA26-4ADE-B158-97DC83AF1FAF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pic>
        <p:nvPicPr>
          <p:cNvPr id="13" name="Picture 2" descr="Похожее изображение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214290"/>
            <a:ext cx="1093372" cy="8407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619619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Прямоугольник 7"/>
          <p:cNvSpPr>
            <a:spLocks noChangeArrowheads="1"/>
          </p:cNvSpPr>
          <p:nvPr/>
        </p:nvSpPr>
        <p:spPr bwMode="auto">
          <a:xfrm>
            <a:off x="1403351" y="760415"/>
            <a:ext cx="977900" cy="415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000" b="1">
                <a:solidFill>
                  <a:schemeClr val="bg1"/>
                </a:solidFill>
                <a:latin typeface="Constantia" pitchFamily="18" charset="0"/>
              </a:rPr>
              <a:t>Люберецкий район</a:t>
            </a:r>
          </a:p>
        </p:txBody>
      </p:sp>
      <p:sp>
        <p:nvSpPr>
          <p:cNvPr id="38916" name="AutoShape 2" descr="data:image/jpeg;base64,/9j/4AAQSkZJRgABAQAAAQABAAD/2wCEAAkGBxQSEhUUEhQUFBUUFRUVFhQVFBQVFhcUFBQXFxQUFxUYHCggGBwlHBQUITEhJSkrLi4uFx8zODMsNygtLisBCgoKDg0OGhAQGiwkHCQsLCwsLCwsLCwsLCwsLCwsLCwsLCwsLCwsLCwsLCwsLCwsLCwsLCwsLCwsLCwsLCwsLP/AABEIAOAA4QMBEQACEQEDEQH/xAAcAAACAwEBAQEAAAAAAAAAAAAFBgIDBAcBAAj/xABHEAACAQIDBAcDCgEKBgMAAAABAgMAEQQSIQUGMUETIlFhcYGRMqGxBxQjQlJicsHR8DMVJENjgpKisrPhNDVTc4PxFiWT/8QAGwEAAQUBAQAAAAAAAAAAAAAAAgABAwQFBgf/xAAzEQACAQMEAQMCBAUEAwAAAAAAAQIDBBEFEiExQRMiUTJxBhQzYSM0UoGRFSRCodHw8f/aAAwDAQACEQMRAD8AfLVRLJEinGyVtSim5cDviOTlMJvK57XY/wCI12tqpRox+xx1691Z/c07QHCrKWCs+w38nU1mmT8Dj3g/AVga1D3RkdBpM+JIezWEa76PY+FECXYTiv4qmh0DINzr1aJjIBJxPjVeRIy4UwJ7akIVt4l+nHeg/wAzVRuey/b9GZaqllHmJHUbwNOhvIL3a/h08gg0FpgTzL1h4GnFEg2hpEqZOhGIJSDPCnZTjnqimEz5xpTgnkdMEyTLenGRUaZjluUUwhjArVMYjakIpnNgT2A00pNcoKMdzUfk5tJh0DI6AhJUEgBNyCSQwv4g11OiXbrUG34eDmdatXbXLps+2iugrWp+cmU+MM0bkTZcXb7aMPSxHwrL1iOaG74NbS5+9o6UOFcydAyUXA04JbhR7P4qmh0Aw846tH4GADizGq8iXssU0IJYtIQsbzD6ZPwH3GqVz2XrZ8GOMVULR7OOqfA04PkDbrjqsOxj8TTyDfCD1MAROjDzp0PE9nHCnYaPiKEcqB1pBnwbsphYJDjSEz6SnBwVxCmwGWSi1IZFTjWkOSzUwhmXhWqYx4wpDPoxbUfLFIexGPupp/SWLdZqx+4h4NM2Dw7c0aSM+F84+Naf4fre+dP+5V/GVsoXEZ/JXjx1RXVxOJkY9izZMVC39YFP9rq/nVe/p7qMl/cvWMttVHWhwrjjqGTi4Gn8AF2GGg/FU0OgWHrdWj8DADGCz+NQSJInyGgGLxSELe9C/SR+DfEVTuS7bA+OqZbZZILqfCnBAe7R1kHY7f5jTyJJdDDamZGVyDUU6HieyLY07JEe/pQiKJBrpSCR6iXpCbwSQWpheD5xSEiqI60gi6UXtSGRQy0hz61IQ0qNK1DFPDSHQI3nbLhZz/VOPUWoZv2l3Tlm4ghN3b62EnTnG0co8L5W+NHpFXZfRX9SLn41tnO3jUXgjjx1a7yOZdHl0wFOxWzDipDDxBuKVVZi4PyS0JYkmdlhcMoI4EA+R1riJrEmjr004ouipvAxdh+A/F+dTR+kBh9eFGMAtpixB76hmiSJVEajCaNIpmB5F7eoaxH8Q+B/Kqt30i5adsGJVMuFx4HwphgDu9/El/GfjRS6D8DFQkRXKbFfH8qJBRLJFvrTskI5aEcgRrSEfBgKQ6PQb0hmfGmEjMDThl2bSkIrakIlkoRDMgrVMU8pDoA75X+ZzW1JAHlmW/uvUVZ4jk0NK/mYCjuU30/RnhLG8fmVuvvX31Vp1PTqQmu00dT+I6Hq2Ml8EtpDq/vlXpVNpr7nh9RY48g6DZTygsLKg9qRzlQduvPyqne6nQtU1KWZeEXrDT691LFOJ0rYEqth4yrZhkADWtfLpe3LhXJ+p6jcjqJUXR9ku0E4aPHBH0e7OnDhwP6OXIfGyt8GFTJYSAfeBlThRDAbay6VHNEkTFh2qENmxaZggLexdIz94/Cq10spFm24bBEdUS6XW0pxgFsMWmlH3j8RTy6D8DEKEiITL7PjRIdFzGwogyC0LCRXJxphyhxpThItg4UwLJkUwkZSKcNEgaYR9fWmETz0sCGVK1TFPGpxLGeQHvdPkwshIzXstr2vmNvPjw7qq3GXBI0tKjvuYvOEhS3c2PiBJFL0ZRVdWLv1AADqetaq3M1sgss6rUtRto0ZQlJPgMbwyQYdiSvTO/0iqerGqvcqWPFtK1J6vcOkqMFtaWH8nF6X+GleTdWo/bngXIek2gzqzkFELxooAQZT7ITvHA9tZNSe175PL+fJ2FSjS0+inSivhj/sRkyEIQVzXBHCzANf31bsZt0/d2cjfuUqjlIKQmryKPaAG7OP/wDsMbAebRyr5Iqt+VaDh/BjIgUv4rR0ePhUD7DBm1V6poJBxBGENQEuAglMNgD71j6Nfxj4GoLjomt+wHHWei+zQlOAwBs02xco8/cKIk8DGKAiITcvEfGiQSIOxog8F0R0oWOVz0kIpK0mFknHTDMsBphGYoaQRORNKcSIBqEcttTiGNa1DFPGpxIWN+NovBEhjsGMgAJANuqdRfnVzTrSF1U2VFwVru4nQpZg8MSJMU8pvI7OfvEn/wBV11KzpUYJRivucnXrVKj9zbDko+c4S39Lhhp2vB+ZU28q4/XbJ0avrRXtfZ3v4P1hRat6j+xPdcOMOSUcqDmikhytJGSNVK8bHv7eVcvX2OaTf9jqNR2zrYTxnvPCf2Ce6uL+kmj4ECNzoASzg5yQNBy0rSsuUYupUkoxkvt/gaojWgvJieTnMOP6HbxJ4O/Rt4SRKB/iy1t04brNZ8FGb218o7hFwFZn7suMw7RXQ00goi9hTrbvquThSOmABW9I+h8HWoa/0k1H6hfiNZqL7NCUQDAODW2MfwpyTwMgoSIrn4eY+NEh0Q50RMXRcKFjEJeNOhFb0hH0dCOWCmEQ50455OKYSIqKYIllpxhjStQxj5qT6Ysidv7GHOGjZwgaVrueC9XifX31raXJwk5L4KF8t8FFn2M3ViXDdJCekGUMJbjVterlvYKdOGoNXY6jVVbMuusFSWnxdP29gKCY4Zs3F0Oq/VsdGU9ulxartxRd5ScX9L6+5QpT/J1E8+9GjAdDDK6dJiAs4DRCLgyNwXQXzDUeVec3dCcJbWlmPGT1GNxK+toVo44XOQlsWDo8TquQmMDLxATMWjU/eABv21JY1cvBQvpqdDC8DfFWv5MWUcYZyfbxtthj/Xw/BK6C05tf8mVXeK6P0JFwrIZeMuOXShkFEWotHYd9VywE4qYAG7zj6A9zL8f96hr/AEktH6hdirNRoM0R04DAiaYxvwiixwSeBhoURlc/DzHxokJE1UEU4Z7GthamY5CZadDlbCmYj2hHJCkIqHtUgvB7iKQkQRr0hFt6QhgStQxT1qTfAgfjMPCzr06K+jKhIBKuRoQDw4HWrFCc4L2gzpxqPB7jZpyipGi6FSM2UKVQ9YIAdOR1tUyeZZl2P6eGtvaA0OGw8LzZlE+YXXMV0ZrEJcmyt7Wp42PnpwqVqiilwkZNRUIyk3zJiVDjGKNkOSSAtJGRx6JzaRR+E2I86ztdsdm2r4ff3N38MXkZTlQqP2vo37v7wAyQo9yzOS8jG5Z26qqO61q52FHbNSidHqFjiLlDhHR4jp5VrR7OWaaRyfeX/mzf96D/ACx10Vn/ACv9mZNx+sj9DRcKx32X0U4saUMgois+khqCRYXQRhNMAYd5B/N3/s/5hUNde0lpfULMVZpfNMdOMwMYz880F7qOHnRJNhbkkM0eH7T5D9amjbtlV1sGLaOKijFmLX+6pb4C1SflsCjVyVYXaCMbKb+It51HKlgsKeTWpqFhpHklMOVFqTHPkphFi8aYRTfWkEeyjTWnGPlItTMfBHNTZEMaGtUxT1qccX9upLN0sGGIWboQQTf2WchsvY3VtfiKlxKMd40KijUwzBg/nUOz0iljIMTkPIDmIgLFuWt9beFXrFxqVG5L7ZKupzltcqRPEYiKWJgrA3Ui1wDpzsRe441txg4PGDmNzfnk55HijFKr8QD1h9pToy+YJqzeUI1qDhIu2dZ0qsZrtG6TDxYVwzEyOGDRoAVyrmBVpL8/u91cTZ6fVudzj9MXydtf/iFOEaaXL7Or4ZrgEcx8aPG2TTM3OUcr3o/5q3/dw/8AljrobL+W/szJueKyP0LDwrHfZfI4kaUzHQqYoWk8aryLEXwb8OabwCZd4B/N5Pw/Ag1HV+gkpfUKkJrLNA1RU8VkT6LenjS5A1OhbgW7geytCnFRRVbyyWDmaT2M3p+dSpjbMm+DYYvmkOY8gb6UMmySGEVY7ZqjrKApHMaVE5fJJt4yih2swU6Ei/ce2hrU1jKBpTecMqlNVMFkpIpZEepTCLRTCKJONILwTl4UhFSNpTMcjamHGZDWsYZNqTS8i8GDZ+JSPFTPIGCrDHmkZbRqqliAH5sS/Duq/Sg501t7yVqs4xeX8Hs+2UmLrg1bEFwRopCKWFuu7cPDsq1+WlD3TeGV/wAwqnthyKG9ezI8POY4jpkUsvHKxGo/PWtyyqyqwzMxb2nGlPC4b8C7FhhEpxMgFgSIUPB5B9a3NV4+NZOt6j6f8Cn35N78O6XK7qJyXtiYcPN84UxSNeTUxSMfrNxjJ7CdR31h2N47eWM+19/+Tptb0n1YKdKOHE6nu7MWgjJ0OQAg8iBYj3GjqNOo9piR+nns5rvc+XaTt2NC3oiH8q6Gx/lv8mVdfqn6HwjXQHtUH1FY8+y+iWIGlCEKu0xaQedQTJ49GvDGh8DFW2xeCX8DfCo6n0B0/qE+A6Vlmii52NrAXJ099T28csiqPgY4NiqFBkNzbW3DTlV6fCIKfZvw4VRYC3dQImZeXo2RpA3aCEjh51FOJPF8A5lDFO1Tr4EWNO+YEb4kbVwCcxf1qklkNz5J/MY/siltFvZ98xT7IpbRbmeNhE7BS2i3M8+YJ9kU2wf1GeNs5Dy95pbBvUZU2yE7/WmcA1VI/wAkJ3+tDsF6ppTjWoZhN6XAvAhbdkjTFu0pDB8qhdXCIiDMcgI6xbQdnGtS09erDFNfT/2Z166dNpzecg6Pbk0cZiicxx5maymzHNwuw46eFdHG0i8Sq8tIwXdTWY0+EX7EwQfNNMxEKe0x9p2P1FvxJqjqup07Okow+t9fsXdK02rf1UnygDvHtBp5bkBVUZUQcEQcAP1ricuUnKT5fZ7FbWdKypKlHjgtzrPhAiRWeADrgC7OTwFtdQCfKoVFxqNt8MypKVK43Z9r8DnuJj+lw6km5VmU95HP3itOjgwtQpKlVeOmIu/P/HTf+P8A0lrqNP8A0cHM3n6h3XcnGdNgsO/MxAH8S9VveDWZcw21GXKE90EGpRpVcmFfbK9YeNRVCWBbhTUa7HZLaQvE47UYeoNBNcMem/cI+HOgrK8mmjZFy8R8amovE0BUWYjYs+g7CLg1fk8orQ4YDxe9IicqEDjna5IF7XIHAd5pJhsLYDayzKWTgvEdnOlkLaJm1d5pXlKqQFAJEdmuQPrXCm3maT6GceQlsvENZekGV25W5Am/uqBvCYbQc+cVXyLB984pbhsHnziluHwROI19PzpbhYLFnpZGwTE9OmLBNZacFolnpCwZhVwpk3NOll4Fx0zm+2NjSSTzyw2lBc5lTWRCNLMnG2nEVvaZq9vGKoT9skZOq6ZcRaqqLcX0Zdl7NMrkHqIgzSORbIo43vz7BWnf6nTtqLqJ5b6X7mTZWNW7rqlFcmyfEfOZY4IhliUhI18TYyN2sdTXn1atOrJ1Z9nsVjp9LTLXKXKXIX3rx0WzkWGBFaRluSwvp9puZJ7Kz6UHXeW+DNt6dW/m6lVtR/YXMNtB5UvKEUHUBFygdjkX1PZ3D7wqxOmk8RHrUIU29rbDG5dkeZA17vmbSwD2AcA8/q61q2cnKBi6hLc02KW+/wDx83/j/wBJa6vTf0zm7z6zqXyPY7Nh3iPGNgwH3XH6g1X1SntkpBWFTMXEf2rLNF94Frbq8PGo6iJYM8wh0qEJmjEi6MO4/Cmk+GBHiQgYbgKy5dmrHo2wuRwNj2jiKaLw8jhbZ+IZ7pINFtZu0MP9q0E8xIdqTyVTbsQ5g9i1mDjXTMOBt5870S4ElkK7Nw4S4AAuNQLeV/Wn7CkYYYA3G1xxFDnAeAJvBtRIPpHOVFFr2J52HDtJFROm5cIGUlFZZ9s7bsc65o3DD3jxHKq9SnOHaBhKMllM2fPBUYbR4cXS5HwUvjdRSyNguXGUsiwXJjKWRYLkxdOpDFvzsU+4bBoU1omeWOaTY5yvageLFSEFlbOWUg62bUG4rOcotNHodiqVW0jGSzhDXi51MawYknPLEhlkUdZXDFo8wHtWBsa0bfTa1zab4f8AFvCZ5/X1WhY6nupx4AuFwcmFxUVwG64KMCMrqeBDeFZlVNJxlxL4O4d3RvrSUqb4aNvygbHMmJSXXo2WzcAQy8E7r348OPZVe3qKMGvJl6fdqFs6T7zwKW0sX9JHGn20J429oFVtyHP07KtQjiLk/gkcP4cpM37tzMm0pEHsEufAkjX8q0LRrajGv6adGM0C99j/AD+b/wAf+ktdVp36a+5yd39Y0/JhtHosUgJssimM+J1U+o99WNQpbqLfwU7SptqYO1mub6Zvdi9t9dKCoSwMuDOlQBM3ONDSa4BX1HPo9Ce4n41lz+pmpD6UaYzQBGtdoiMqGNszAKbfWOgB7BVui5SInjIcgfnVhDpoC7wbZkwqmRAsl7kodG0FhY8OVHGLBnURh2Dt/pMzTFQ7NoBoApGi68Tx9aUoiVRgH5UMQPm7JzYoB5OrH4U9GPvyBcP2HPtkYh0CshKsNNKv1KaqcNGbCbiNmC3kbhKP7Q/MVnVtP/pLlO7/AKgkm11bgwPu+NU5W9SKLKrRfR6+NJqHa88kmcm6CcnwpNDo3RMaAct6Q0hz7pjSGGOtYyyyU6eVA0PjJz/CzDGYxWZcqRreTuWK7G/i2nnWZSpPLiu5M7OtP/T9Pbb7K8ZiTK7OeLEn9PdYeVek21FUKUaa8I8cr1XUqSn8s2bPxoy9FMueE8vrIftIeR7qz9S0eNzmceJGhper1LOa54+DbisWYwI5m6WGTqxTdv8AVSdjdhNcDXs505NNYa/7O6hUpXdNVaHDXaF+HZmHw7tiJJs9iSqm2bN3gak3p3UqTioRQUq9asvTxgG7vzWxKSuLNOz5F+4AWLeFxYeFbNpRljMel2VdTrwhGFBdmPfKQNjZGHMR8QQf4a8QeFdVp6/hI5K6+tmrZEpXKymxWxB7weNakoqUXF+TKb2yyj9A7IxongjlH11B8DbrDyN65KtTcKjg/B0lGe+CYP28vVqCRYgDcCdKrsNhDlS74A6OYYraiozgdazsL8vaNBHTpzeSz+bSjgF4rbUh4HKO79eNXqdhTgueytK6k+mJ+8W2JG+u178cx0Pb40bpQisJAKcm85Ok7m70vNAGlU5lORz9pgoNx5EetUK0XFl+hNTWDVJsXpWMknSyBtQoYqLdmmo9aHfwT7EnyXJu6lrmBEA1zMSzXHexJ7KaUn0E0sZOdfKFj+klVVNxbN43OVT/AITVu3p4WWZ9zUy8C9giRfxq6n8lNh7D8NaIZlxhHhTOCfY6k10Zl2xlJUXZe2qVxap9FmlcNdjzsuNmjVlUsrAEMtjceWtY847HhmjCe5ZNykjirj+yahwEmXpMnNgPHSlyLJZ00X219RS5FkPXrVM0jj5LRub2sjG/ZZTrUcuiahDdUiv3ELZrGPBtIx6+KfLfmY4zdj5tVnQrX1bre+oln8ZX22EbeLM1duuDzlcE4n1p9ueRJtkNp43J1XGeJwM6e8MvYw5Gs6/0+ndUspe5eTS06+qW1ZSi+PgXv5N+lOY3iA6QyD60ZOhH3jwt21x8KE3U9JLk9Gnq9N2zqpYbK5cczYqOQWS0iKg5It8oHleus/Jxt7Xav/pxKuZVq++RZvXf53Jcgmyajh7C0WntOkkvAN1BqWfk1bMPVHhWquFkxp/U0dW+S/aeZHgJ1Trr+EmzD1t61harSxJVF57NXTauU4PsZ9srdT4VjSRrwAeAOlV/JKT25ijHhZnHFY2t4nQe81JTWZkU+DjofTy95rVUcdMrNmad9DTNjpC88AZrnXXQULSY50z5Ltl9Ph8Sq/xInR1BPESIQVPZfohbvWq1enlE1GeyRsm2jLhywW+nFX0y9xrOcdppxnvLditPjRmkOWHW9tC48eQqenTz2Vq9bbwcu3inE2KldfZzkKOxE6iAeS1oRWEUG2+TEi9Ud5v76LAgzCdBRIFn2Nl0t5UmPHIKkdTovAcTwUW7T+VRSDR0PcHF5sMRr1JGA48CFI95NYt7HEso0bd8DL87t9Yjx0qo8k+SxMd94H0ptzHLPnY+76Cm3CCNahnGbb9zhZQOJjZR4sLD41FUeItlmzaVaLYl7XlUOIxosKiJezq+0fNr11eh2no2yk+5cnJ65du5upc9GVLnuHvPhWyzKLIWHCheR0Y94B1R4UUXhYDp/ULceLfL0eY5L3y30v21B+VpeoppcmpKrNw254KMebWPYQfQ014t1JjWz9wQ28g6VivCyd/FFNYmlV9s5U2dJqFpusoVo+Hh/wBzZso9UV0XjBxtRYmxm3Y2n83xMcnK+Vvwtof18qr3lL1aeCS2qbJ5Ot4/VSfSuVmsHSU3kXsEarMsAzf7EhcGVvYuwFu0DU/lU1vHLyQ1DlrPoPAfCtDJXwUk3FIcyRwC5psCYz7obdmwa4r5suaaVIFTTMFytLd8vOwagkssWeDXhMNiMQl5JWldgbtIASDzUm2gvy4d1WVbwksgfmJx6LsPvNNho58PIemAjcJKFAaOQiyI1hYrr5WHG+kEqcYsOM3Ls58kP77raUsDoqBu+Xkpt6f70w4QmmyISfAd5NE+BuwSjtK+UEhR7bD3ge+o+QujamGBAuLW1C8lHae+nwJMc/k8xAVZlH2lbXsta4rJ1COC/bMc1l7l8hb4VnFsuR15oPfSUgcFv0f2F9BT7kNyaWNaLKJi3ixfRYZ3te2WwPC+YW99j5VLQt/XqKHgirVXSg5rtHP4mvqdSdfM8a7eENkFH4OMqTzJyfZOOXWx/d6PA2TQvGmY5m26vUFKm8EkeJIUYzrT55NGXR9tAXU+FRVVmLQqHEjXNJ0mvbHH/piuLVV0rpSXeT0axoq506UP2f8Ak37J9kV28ZKaUkeYXENtRxfgMItxwp2RI6du5tPpsIgOrJ9G3boND6WrmL6hsqtLo6Gzq76efJTEcrNfkTWY1zhGi5LBzXfPbZmZ7klBpHYcF018bi/gRV+jT2rJVlJtirFiMyDuuPTh+VSAmhT1aIbJZEulIYc/knwYfFysfqJHp25jJ+lBMdDFvdGuCjncC6ycvvPx7+3geZqak20RTXIA3zRIcBDGmrTt0jtpdtL38PZoGsvkOKEBrKpJ4AX9NaZkhl2XB1cx4tqfOmQjNtya5Vb2AuaGTEi3A5Vj1IQE8eZ/WnWBGgAnRV6o7dL97fpTjIN7mzOuKCizBgc4I0CgXv3WNreNUL2KceS3btpnRSsZ4qR4GsVcl/klHhozwZx++40uB+S75iv/AFG9D+tLgWWbCa0mZ4D32f8Amh73Qe+/5VoaYs10U794osT4RpXXs5BnkwpMbyXQyXA7RTBo82vrH600SVfUhOj4mkuzSfRbMLqb9lKfQEHiSK9lyXUd2nppXC38dtaR6hoDxbIN7LOh8a7Ky5oRf7HmmsR23tRL5DGGNWWZyGfcrH5JzHykH+NdR8WFZeo0t1PcvBo2FXZU2vop3s23laSOPiTZm7BzUVh06GHlmzOeRCxZJFm9at+MEIBjGVyOR6w+BoOgzfFJwFEgWblohh4+SWdY5MZI3BVgHmOm0HqKCSyLoJ76oZ4QXFi2t9NRrlXQ30tfX7XpPRRDJnP9t49pEgjb+hQp/iNv8IShqLEiSn0BNpeyEH1yB5DVvhbzqNkiLJGCi3ZTDi9tSTrA/vWopMdG7Z0Jazvy0Udnfbto48jMPxLpwsOz8z31IgSODxBilWQX0PLmOY/fdVevT3xZNSnhnRMMyuoZZGswBHn61z9SOyWDUhLKNkWHJ9mQeY/9UHYWTR80k+2np/vT7Rsmlq0mUADvsf5qP+4n51oaSs3CKGov+AxThOldd4Rynk8ka9IEhE9jekEma9pC8N6CJNDsSyetTZ5NNdGtx1KeXRBH6zJsvQH8RridUWLhnqH4df8AtUGtlHj4mussH/Aied66v99U+4ZwzVbZlR5LGxHRMpBswOYHsI4GqF3VSjhF+0pNvLB08xJJPqTWUlwagJxeIAvcilkJIATYwZ1t229R/wCqjcgsGxJwCPEfGnTGCBYijEOXyYYbP07E9UOotyJVb3PhmoHywZDtvDDdACNB3KMtl1JsefHzqxT4K7OVbTUCZ+4mhn9RPFe0CyveUtyQZR4njUTDRknxFyaFscEY5rmgmOho2XEMi5SCLCpodAyCNtNaIEzYhaGQSGjdTEO0ZVQCEbnxsdbfGsS+ppSNK2k8DJC0oP8AD9D+oFUMFk19M/2D6r+tOLBqY1pMzxf32b+bqP61fga0tIX8fJn6l+ixVjFdZ5OUZ49IYhSHNTyXiK9nuHbQ4wSwfOBNvdiaj8mr1E3MPo71K1wV1+pgxbP4H8RriNVa9dnp/wCHM/lV/cM7L5+JrqdNy7eLOB/ECSvqiChlCgnn2cakuK6guDOtqDqMDY6aTiWkt3KP1rFnJyeWbkIqKwgXJiRzci/DMLel+NA2Fgw4jDg6lr0I5DZezBNMsa37Wb7Kjn+VV681TWSSnByeD3GKUYqeKNb+6aOEt0UwZxw8Bl5ABerCawBydD+SuH+alyL9JITbtBNh7h7qFdgSG/aS3U3F+Ibqr9J1QM3Hh+nhViJCzj+2ZQsspPJm91RzeGTw6F0SEjx19daiyGVSAAXvahEC8U9+HCgkEkGNkSyZRZlUeGvqakgwWG4pnPBgfFdD5ipASM2JINpEseTA5k9eI8xS7Y6DW6GIt0gIN7qdBy1FZGorLTNC1fA54LGi/wBYeRrNRbYT+ed599ECTY1oFEA70wmRYIxxknRR/a0/OtHTJbZt/sUNQjugkLs2HyOyA3yMy37cpIv7q6mnU3RjI5ipTxKSMstSERAUhGmFQQfCxpmFF4YrYuDJIV9PCgfPBrRlmGS3NeKw45rW/Ooq9ZUo5YqVLdWRRh4ctxe/O/jXD3tZVKjken6DScLZL7kTjnEgij0LHVjyvxIrbtLyUbaMYnI6zZxd/OUv/eBjgjygC5NuZ4ntJp3OU1yU1FR4xghNH+7Uhxc2vhANSbKeIGoHfblUckGgI8JHsWIPC3E9gtzNRMLB07Z27QwUMOYfTSqXlPYb9VPAAgeNzWVeSbeC9apJZFbezZMjTjoUeQyj2UUscy6HQDssasWVb2NMjuaeZJoz7f2Li8NGr4iCSNGtZmGl7cDa+U9xtV1VEys4NHVdycBNh4EQgFAL2ABJ6tyAD36edSwIJDNLFfgLEDQ5BomZboPID07qsohZxLe/qzTC2W72sdD1iONQVOyeHQILgC9AGY2jkk9kEjw09aFodGnD7tyMesVUdxuaSpi3BzZ2EWNcoWx79b94vUqjgDJ70QBvYC/1l0PnanEetIfZaxB4G1r9xHI9/OkOlwbd1sRklexydW3jrWZqH0ouWh0DZ+IzccrehrIL4UsPsr6CiBF7+XH7F9D+tW95D6SNGyJ+nxWHzAfRyGTTmURiL377VLTuXTT47IKtspY5FnEyDOx7WY+pvWxQ1dqmltM+voilPduMszA1ejqqf/EqPQnniZUo76k/1OK7QD0Op4ki2NwONM9VpA/6HX8NGHbCLJYr7Q7uVNHVKL7J6Wl3EXiRniw9h3njWJe3criXfCNa3tFSXJQYGzE200+FZU4SZ12mXNKnDEpHkeFBdXbTKblu7sqa29SMseCvrErapSc0/cN+xdmrLD85mkEGFuFErAlpW5JDHxcmx17uBrVnVUejkduefI67E3Xwc8ZboMQovZWmfKzgfWCKeqPGxqtK5aJo0g8mHgwkbvHEqqo6xVRew43PE1VlNt5LEaYKm3ZwiP8AOYoIgzkNmCLxI0ZezytRb+BpwJvsVZ5EeTVI79X7TG1hfsqGccvIVNtcB6CIIAFVUHIKBRqOAnyTxMIkUqwBBFiCLg91jxp+hsIAy4ZkFkNlFxlIBseVv96mpV9rIqlqp8pgPam34oZhC6MC9itkXL0hLdYtfS5I1PYe+rsLuLKbtJp9irv1uwpePE5i8c4BuBkyyILMhAJ7L8e3sp4T9R5Ft2cC9DgEXgB3G16kwCy0hdQQPLS9IREOALU+BEHc86Q5SslhTCKmkFM3wOb91X6zsQG4DX/asnUJZwi9aofdmxRt9Sx7qzS4Eci/e9TT5Fghhdz3b6rHv0A9da0VRKTrm3A7tthpWkLpZYpCOuC18h1ItwoKkNvkNVNyxg5/iogGIzA2PEcD4UoNotYW1IyNH31aiyNwWSPRU7YtmTVg9izTMqxozZiADbTU8SToB30yjujnIEq0KfGRjTcPoC5xDo9lsiqxW8jXC9a4NwbaW51TuZbO+QoVt/QlzYSRGKsLMNCDSi4tJlmTeCsxNU0GRyz4K8SwQK0i50DjMvDqsCpN+RsTVqDKlxHKGj+U4sVtDCdCwfDYVREsdtEZ41cTEdhvlvpYrbnUdX9iCgvdydWXF3VSNQSBpyvwqtnJbaSZVBKGeSJjf6wGmqOPfqG9RTD9ALZlkwE0MjhWw4lj9sZlVSTCb30OXJxp8DvlktgbagkEMUcwkPR5jdutmA1Bvz1b0pmFhIMiVivUsS9zc8FS/E27BbTtp3yB7T044RkKTqRx0F+0gUmJRRixGILN1Rzux+FAPtS5CWwiuaUHLe6m54lcvee0mpKKj5K9eLXKA28MEWJjxmHjILR5J1y2sJCvWUW7bC/4zVyjJKRWkuMs5GDbThV37EJnnGuhpCwzFiJgdG6p7aFsLBhkxciaXBHbQZHwUfylc2JFM5D7WRkxg5Ghc1jsJQl8BbdqQliWDBDzHJh2i9Zt3JS6LlCEkP2ypI116UjuOnxvWey4osL/ADuP/qL/AHh+lMPtZmxO8GJkFmne3dZf8oFXnXkQK3gj3Y98mJcsSRAwv+I2qOTbHcUmhdmh8KkiyZoztD3VYjICSNGBwgMiiQFVGrXuNBrz7dKNPLIpy2xyhs2ZvjDEXdrLFfKoA64swTReYFr9ut6lprL2mZWpZe7JVvlvJhZ8oQ3WQZeuGjQ62zhgOtxJzfdBFDKjnOSanJoX9rSifKytnZXMRIB61vZOvHQgX52rKgnGbTNSEsxyDHUBmUHNlJBNrajjVtDJ5IYyDMlrXF9aJyYsJ9g87IVGzoCjcVKkgg27R8KFzYPpx8D1ubtHFJhv4M2LEjOtolA6LL9ok3Oa4IIHbSjDJDUkkz2feTaYkjb+TcUFUkSBYj10PMHXXTnUnpkbqLPAq7a2XjsZipJosJNBEQoczXQdX6zfaOvsqCe6lsCdVZKvmk2HZWiSd3U3z9DIiA9wIzHnxtUcqbySqqjZgN88XAsgkTFFiLxMqGyt2MjAqV1HK/hTxpsjnLyhOxeOxsshlbp2cknNlkBFzcgW4DuGlTKCA9SY07M3uxcQtIpzcestj42NQzjHJNTlKXGDBvPvDjMSAotGvahIZudib8KScI8hSpzlwfbtbTx2HVhCIzmBDlgS5HjepKdaKfRDUtZ47AkuIxTE3yjU/GpfzS8ESspvtkFw+IPFwP340LumSKyfyevst29pyfKgdyw1ZxJDZXaxPmaB1pMNWsD5NkjsFD6jDVFIvGCtwA8jS7H2/sEtmIRprVeokSroLJf9ioAlkszHv9BTD8jzvZsjCQKDFJlkJsIy2a44Ei+otV+pT+DMpVHnkHYBCuFxJ1GYRqPAtfT0qu8/BYcsvgzYeCKRVRY5Wk1zFGv52IsBRNteApOSeS47KiicFzOhRl0KKRfiLsNOykqzeeBOTaMG8cvSyk6jOpW5YsfZy8alozz2C4Nx5JbBw8MuAaKdBFJd8zAC4cEqH/fKlKrKNbgqqCWcnO4cSuGxKLM4lSJieqWdQ31bLwI0B07q0ZT3QyQSb8DTHtR2RpCl3c3jHCwICh2HLTMfSsnHuNGhF7SvCplAHqe08zUsctkvCGfYm7c+IsUjIU/XcZVt2jt8ql2MgnWjEfNj7kQxWaX6VhyI6gPhz86NU0VZV5eBnWBRYAAAcgLCjwQ5ZJRTjE7U4jylgRXMVUEtlAHEm1vWm4HWX0Im8W/ka3jwihn1HSleop7hxb4VDUrJcIt0reT5kc6liMjl5XLsxuWa5JNVG3Ls0IpRWEE8JgEYWYA0tuQJSJHBrHmygai3KrEVwQN5YpzYY5joONCydLgrMRHKmyhYIMD2GlhDnl+40hHwb92pCPgaQjThT4VBMNMIoagYaZZ++JpDnadn7rYSJi6QJnJJLMM7am/Fr2Fa8I8GB6kmjZKy9Kq2HMWt2i49wqNtbsBLO0o2njEgIsgzPoLBbnt04k/vShuJqIVNSl2wRtvaLRxlxCrIbZ429q5IUMLAg27Kpev/AMV2WadN55Zj3O2ZDOsvTRI5BBGZQbA37atW2GnkjrylB4TAXyi7EwDaCcQZUICQ5mYvfTMoNgLXHHnUs0oy3AwUpPGBLxu6scEcLPAgNtHubPbmVyju41W/MSk8FmNCOQzsLdqXFdYPDGl7ZnkAOn2VGvwHfR04N8sOpVUOEdF2DubhIbFis7jm5BXyS9vW9WoxSKNStOQ2Jblw7qMheT2nGPr0hH16Qj4tSYhY2/vhFCCsZEknYPZHezfkKhlVRPToSl30Iu1NuTYj+I9xyUaKPL9arym2X4UIw5QFEWt6DBLkg1PnI3RrwshFSRwRSIY2Y2NH0Coi7PxoGTIrJ8aHgLDI5vGmwOfBu8++kIlm7xSEfA9wpCwXwnu+FRSCRrVx2GocDrB7mHYaYcbsdvbi45XBmIAc6BUsAToBcdhFacXUk8IzalGMQt/8hzxCbO6sHC9IUAU9W2W4vY61HUp1NxGtuMGRd7LyAmQty6yMQL8bZRpUVehOSyFBpGjae2VddMQi21sodW05Xa1VaVGSnlokc1gF46VWCpDOcpUFwJwt25huF+NX7fMZN44I6jQtPsppJBHDMoY3JaTLkVRxubelWXOjhyceAYzq4+oP7a2EThkKvlZQSzPIpVuFjkzd3LhWZDfv3Y4LEJxX3EGPaZD5WCsovd10AI8fKtaFopw3kMrlqWMB2BuB/WqbbUsFtKLjnAQw8hH1iPM0+5oBxi/AQixkg4SOP7bfrS3sDZE1xbUnH9NL/wDo3603qMf0o/BJtuYkf00n940PqsdUY/AM2ltOeRcrySMvHKXJHmOdM6rYUaMV4ApJvTEuEWZz30w54ZT30hEemPbToZmiFyeGvdUqQD4HHYW5Dy2fE/Rp9j67eP2R7/CpIw+SpUr46GqTczBMADAmgtcXB87HU1JsRAq810zHJ8nmBP8ARsPB2pvTQX5mp8meT5M8EeAkXwkJ+NN6KCV3UMj/ACV4blLMP7h+K0zooL85PyUSfJRFyxEg8UU/C1N6I/51/Bmf5KD9XEjzhPxD0Lt8+Q1e/sVN8mEi69PFYaklWGlA7X9w1fL+kUsZhVjcoriQLpnW4Unna9UZR2PBeg90clWSh3hbT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onstantia" pitchFamily="18" charset="0"/>
            </a:endParaRPr>
          </a:p>
        </p:txBody>
      </p:sp>
      <p:sp>
        <p:nvSpPr>
          <p:cNvPr id="38922" name="AutoShape 6" descr="data:image/jpeg;base64,/9j/4AAQSkZJRgABAQAAAQABAAD/2wCEAAkGBxQTEhQUEhQWFBUVFRcVFBQUGBcVFBcUFRUXFhgVFxQYHSggGBolHRcUITEhJSkrLi4uFx8zODMsNygtLiwBCgoKDg0OGBAQGCwcHCQsLCwsLCwsLCwsLCwsLCwsLCwsLCwsLCwsLCwsLCwsLCwsLCwsLCwtLCwsLCwtLCwsLP/AABEIAQMAwgMBIgACEQEDEQH/xAAbAAABBQEBAAAAAAAAAAAAAAAAAgMEBQYHAf/EAEQQAAIBAgQDBAcEBgkEAwAAAAECAAMRBBIhMQVBUQZhcYETIjJSkaGxQnKywRQjkqLR4SRDYnOCwtLw8RU0U5MHFjP/xAAYAQEBAQEBAAAAAAAAAAAAAAAAAQIDBP/EAB8RAQEAAgIDAAMAAAAAAAAAAAABAhEhMQMSQRNRYf/aAAwDAQACEQMRAD8A7jCEIBCEIBCJdwBcmwG5MzeO7W00rpT5Hc29W/IMx2Jvp5XmcspO1k200JFr40LSNQesNNL23IHlvK7/AOwD3P3v5Rc8Yaq7hMxQ7WLUYZLZftKT6/iL22nvFuNM6FaQtfcsbeWnL6zN8uOtxfWo3azj5saNCxY765b9RfpofG3S5jnZDtQKyqlS4ewsW3NxcXPO/I8/HfNtw6q62sCT7RB0YjZrkXU+HQDwkYfs3UKoWqBHX7QF9PdKiwI8555ln7bdNY606PEu4AJJAAFyToABzJmUqdqBhVZcQc2X2HuBfTQOTse/X47867Wdtq2JORLqt9FXpf2sp1Y97adAJ2vmnztiYOjUu2tN8ZToJ7DXTOedQi6+F7WHW/hNZOE4zgmIw5RvbVTmWqumVhqC43BvYcxpvedq4RjhXoU6q7VEDeBI1HkbjyjxZ22zLtc5NSxMhCNYjELTXM7BV0F2NhrpvOzmdhPAZ7AIQhAIQhAIQhAIQhAImq9gTa9gTYbm3IQqXsctr2Nr7X5X7py3Hdva+coLhgcrBEUAN0u5NjM5ZaamO0jjXampiGKULne2W242A6DX2zt3RnAYWlmy1bOzZjlPrU1vqdW9rpm25C2t6BsfUuSKBudyWA69Aep+Jkatjq/JKa+JJ+lp5rt09W+TH5FajnDKwGXXMRlN8p79NDz56zMYtnDNmqH1mbKoY6LfYja1rad8i4JKuQE3zMASVGUZSdgzH3det5XYlSmZ2ILKjDQltSSRqe4IPKZrN1tA/SKrYhhScAX2b1lAUAXA7+62pmjw/HK9L29R7ygVB8CMw+cymAuquxtuFU3tfQOxuetwPKX+Cq3UXPrADNpbWwO3nLeCLmn2jrMQVqBluM1gpt1uAAfLeWS8SZ9yzaHnkS9iNDYc7WuDp0mWqYdGNyLN7ynK3xEdpelT2WFQdG9V/wBoCx+EY3SWFdtHApA1BlV39R6ey1AMwB6EgNrKHszT9JiqNO1lLgkDUsFU1PWbmCBLvj3ElxVH9GrAUnLK6kj0dyhHMeq2lxoee0R2W4U9GvVrOAFSj+rNwQXyKg7/AHhr1i9tS6jV0ce5LA2canLoCFOoAPPQ8+h1lp2f7QUaNNktZFJbKPaQnUrk6E7W5nSZetjBQosVf0gAAVxbW+rG47iPhKfs3imqLUxFQD1D+rU6Fqh231yg6+QnS3XMc8ZtrcX2jdqno6gLHdgmmQls4Rcu5X1Neo7pB7WYjEVaAyP6WmtRqtx7YOW2VlA9kXbl9rUWEfwWRNAQxBuzixa5JYtfUMpN+8Xt3xjGcSpU2DU3s/2gozB/vIvPv0nLddtRoewuPZKQSpVWpTIBpsNchtrTvrdeh5beGzRgRcEEHYjUTjA4whc1MPSbO2hCsQp6saaE38f+ZM4LxWuKz+mugQJUQEWUDMQW532/4nfHOyOVjrkJWcP4urqCxAJ5j2T58vOWQM6y7ZewhCUEIQgEIQgE4322w/osZWQF1FS1VQoUhmYc7gkWIGxG07E7gAkkADcnQDznKf8A5YxlJ2p1KThmRWpuVJFlJBWx8ek5+TpvC8qAY8ZinRc99LFTsb/CeYtT6Mt1OVb82sWt8FMp8Nh2xBpinezKVckkZADcZiPh3275pOIYShlVa+Isi7IgAvpbXRiT/Ezz3W3S3hMxWLC0qeXQMgPgLTPcSVmRFQXLHM29gOh+XwljUxdMqlOij1FQEBnFtze2o1+EbNGq27BB0Xf4zO+WFbSwTCmquVpqAb6n7W40IFtx4AeMdw9WkFIRgQpuSNLZjp5cr90VxHAFEz01zsLFgwLkrsbC9+d/KU4Iw7I5XJfRlN7vTPter3b+Q6zXaL4VdjuOR5fGI4njlFElWFycujWJ19YA8ja88wlFPXGtwvIgKxNyHy2ttbbvlbj6LFqam4W1mewYa6tcHawG8knIa4kpyKjAkqpsGJJzVWGRC45gAG3hobWmhw3E6WGUYckAqFJuQoJvm0O+jXmf4SrVMSllznWplFixP9WvkLHWXXFux1WnQavWb0tXNnqKo9lSdlO5y9el+mu7+iPKvaaivsnMeQprfUnq1tz0Bnn/AFhr+uPRs2wsarDYDNYZVNyNNTqNpV4zGnD01sqqxH2VCkd+nO3P6SR2Tx6VHCVD6Oo5/VsbtSJvojKT6rG+jDwtreTUVL/RKtQXNU1h0GnnlvYeFjtJNKiqCxo5nsVu3rXAsRanpcetrp9dLx8DSZyGIpuvMEB9ug1Gtx5ctLysPhKw9m9Rf7SFD+1z+EbyThHwVBh6xawucqAFQBqACNARsfZB+kTWKmqwY2U0gGI3ALtqNJYV3CD9YyJy9Z0GvTeUQx9NqrsGSooULlDjUhmJW42Ook9q1o//ANNr0rPRYMmX1fRnKT99CSrDvGu+nTVdh62IrFnf1KaHKLZlzuNGGU8gdL9RaJ4Dwr0iqqG1Mas4N7km5Ck7nXymyoUVRQqiygWAHSdvHLZus5cXguEITswIQhAJT9qOPLhKOcjMzHLTW9rt39wlxKPjXZ4YqtTaq36umuiDcux1N+QsF799pnLeuO1mvrEPxPEYlSzgmylyCLqoAuctMaAD3j5yrq8DWpS0IDMu/LUdBOtHh1JaL01UIjIym3QqQSTudOs53gGui+FvhOFwuN5u3WWXpTcLpegw/wCj1FKG5zVKBBLXN7+sBa40sNhpeWHD+HIQbejrnXLm9WoAeWR9Gtrrcbz3FJcyvrC20zYtkXVPB0QcrjITsGBS57jex57ExVTgBPsVNOQZb/MESrw3GKqjK1qi81fXTx3llhMfSPsO2Hb3W9akfI6AeGWZ1E1SKnCSmhYaDMzWyqB5mZXtNw8NlDC5GVwNvVJINyOoB25qPPdYrGFFJrICND6RAXTQ3BZQMwtvsR3zIVKy18SRTa4qNmUncXPtf4RqB0AGl5Zj9ZqHwnhdcoCKZIUtTU3X1qYPqnU8tRJnFeF4ioi0qdEhnOVnOiqp3LNy0uNOs1RNrBRZV0UdwFhHVY981Mfq6ROC8FTA02NJGr13F2qWvtso6KOQ1J53nmGpVVdqtQXSrZKgb2+gYLb2QSRboSZbUWMnJVM16ppyrjHZDFVsQ7BAEU2R6jBQR1y6t8pXVOzORrVavkmnw3J+E7Rn7hFCpJ6f0YvB9q1RNKJq1lWzVW9XMFsoLE+sWsR4yBiuOYrEWvmVW2SmpJ6a93jedIVx0i79016I5y3Z1moDMjOc5JuhvlK3Hq26/SN9mMI61mJw9RUXKEzUyDf1szWIta2WdGapI9ZjJ+ONSr7hVamUtTGULutgCCdbkDrqbyZMrwKsRiAOTBgfIX/Kaqd5050QhCVBCEIBCEICKtMMpU7EEHwItOXcNTLdT9lmHwJnVJynCVMxqP7zu3xYzj5e46YfQwuYxVpyUo0iGE5uiA1CR6uFJloEkjD0xeTQhcLWomisQOm4+HKWNLhqek9LlUPYi4Fib23GxPfvLbD4dbRdSnLMU2irTGu0cpU44U1sI+adppkhFF5JprIwWPUnlEoJFeiiUaSEMqGAkWBFOsBKGnWRawkmsZErGArs6l8Rf3UY/EgfmZq5l+zB/XP9z/MJqJvHpnLsQhCaZEIQgEIQgRuJVSlGqy7rTdh4hSROZ4anlS3+9Z1UiYPtYiU66pTQC6ZmtoLkkCw2G3znLyT66YX4qwIho3XxQU63iVxaH7Q89PrOLoWTFUzC09tKi5wbaSWhvKzA3taWKbTSPKI1JkhTeN07DpPQwEIWacSacDXE8OIEodWPq0irXEdWqOsolZ9Im88Uz20qGqkgV2k6rKbiGMUaX1On/PSFTOAVsuIW/wBsFfzH0mxmd4X2dIZXqtqpzBF2uNRdufhNFN4sZCEITTIhCEAhCEAnNuN18+LxB90hB/hGX6gzpM5bjFtWrt79aofLO1py8vTeCFitTINajLBlvGzTnF1N4KmRtLEKbXjeHS0l0tjEgn8Nplh/L85ZLw++7t8v4Su4dVtLqlWm4ygvwhuTn5RpuFVPfPyl5Ta8dy6R6m2ZPDKnvn5fwiW4Y/vGaAnWeOI0bZt+FP75HnGxwlr61H/aP8Zo/Rz30UnqeylpYBhs7+bGSa9F1X1Sc3LXTzlilK0WovNSG1UKFR/bbyGgjGLwC2taXuW0rsTvLpNtTgquamjdVBPjbWPSu4BUvSA91mHzv9CJYzrHOiEISoIQhAIQhAJyzEtd2P8Aab6mdSM5TOXk+OmDzLHVpzy09DTk2cyT1dLxpq0batAn0KlpY0MTKOk0l0qkqLuliZZ0MQCJla2LVBmcgDqT/u8gN2spLoM7ctBYfMiXaNdQxtOrc0nDWte3K+2/gZIBnO+y/HVoZw4Yhsvs62K37x1mtwfGqVQ2V9fdOh8r7+UsRbF4ktGC8SGlVJBiqW8YUx9DpCPXldiBvLFzIFbnCrHs3U9tfusPmD9BLuZns/UtWt1Uj6H8jNNOmPTGXYhCE0yIQhAIQhARXqZVZjyBPwF5y22gnSeMG2Hrf3T/AITOb09py8jpg9G0bae3nhnJs008SPAXgacoKRi6+ICKWbYf7t4xkCxkHtHWuqL1ux8rAfUwlUuNxjVGLMfAcgOgkUNPCNQBzNvjN1gsGlMWVRoN7XJ7yYZY6m8fFWWfY5QWq3AIyruLjc9YjtHglpVAU0VwTYbAje3dqIF32Z46zEUqhvf2GO9/dP5GaUNOW06pUhl0IIIPeNROlUKmZVa3tAN8ReahEtXkim0hoY+hlU+5kSvtHiZGrtATwhv6QnifwsJsJjeFf9xT8T+EzZTpixkIQhNMiEIQCEIQIfGEvQqgbmm/4TOa0mnVWHWclB9Y225eHKcvJ8dMDl55PKZg05Ni8UrxETeUPZ7yj7SH1k+6R8/5y1zSDxugXp3G6a+Knf8AI+UJWZZ9Qehv8J0DB4kVEDKbhh8+njOfmSMHjHpG6MV6jkfEbQztf9jH9aoOdlPwJ/iJoeI8LSvlDFhlJtltzt1v0ExfBeJehqFyCQwIIGm5BuBtym14fxelU9lxf3W9U/A7ywJw3Zygu6lj/aJPyFgfhLhRARYM0pIkikYwYBoEh2kWsY4XjNRoDeFP66l/eJ+ITcTC4U/rqX94n4hN1OmLGQhCE0yIQhAIQhAicWr5KNVuiNbxtp87TltTQ+Q+k6P2qP8ARan+H8aznFQa3nHydumHT0RxogRQmGyCZ4DPWiIDhSeZIpDHBCKjG8BD607K3NT7J8OkpcTgKlP20IHXdf2hpNqskI8qac9QR5Ull2cwiVGdXF7LcWNra25GOcY4b6Egg3Rtr7gjkZES+zvGGRhTqElDoCfsHl5fSbLNOZib/g1bPRRjuRY+IOUn5TUInxLNPbxDSqLxt4HSJZoU3Qa1RD0dT+8Jv5zw+0v3h9Z0ObxYyEIQm2BCEIBCEIFD20q2w9vedV+rf5Zg+U2Xb0n0VLp6TXxym35zGnTScM+3XDp5eF4mFOZaKJibz0iIIgKFpluK13TEPlYrtsSPsiaYTPdpcOQ4fkwsfvD+VvhCUvh3GqudFZrqWANwL2JtvNehnN1aazhvaFCoFU5WHPUqe/TYyoZ7Ij9bU+7/AJhLTtU36lf7wfhaUvZnGJSZy5tcADQm+vdPOOcU9MwCiyLtfck7kwnxGVpueyw/oyeLfiMwtFSbAak6Ad5nSOH4f0dNE91QCe/n87xCJF4lo4BALNKjtGGk5lkSsLQqOzag94+s6JObVzpOkLsJvFjJ7CEJtgQhCAQhCBm+3g/o6d1VfwPMQ2s3Pbv/ALW/Sov5j85haRvOOfbrh0Ree25xxki1pXmGjbRBkn0E89FAimNYrDiohRtj8Qeok1qUZZYGRxnDXpnUXXkw1H8vOR1m4pNE4rBUijM1NdFJvax0B5iGdMjStJVCiWNlBY9ALn5Sx7KYNHFQuoa2UC/mT+U1uFpKosqhR0At9JU0hdneAZCKlT2vsruF7z1P0mnRBI1Ix0PNKeIEbJgXjbNCk1HkOsZIqGRahlDnD8Aa1QINt2PRQRfz1+c3kw3CcX6OqpO17N4HT5b+U3M3ixmIQhNMCEIQCEIQKztNhhUwtVT7uYeKesPpbznLqJI0nS+1tYLhagLZS9lHU3IuB5XnO3p3E4+Tt1w6Po1xPFOvhI9N7SQmomGzwqTxmjTGJzQhZaJLXiWaJJhHtoupTzoyk2zAi46EWiFj9OUJ4TgRRUqCTc3132A/KWlJpESP0zKJ9J48KsiIYsNKJDPG2MaLwvA8dpFN9/hJeS8RWp6SiuL6zovDauelTbqik+NtfnOevRN5tey9W9BRzUlT8bj5ERh2mfS2hCE6uQhCEAjGNxS00LtsPmeQEfmM7cYs+kSnewCZ/Mlh/l+ZkyuouM3VVx3HPWa5N7bAeyvh/GV1AaRaNF6AXnn+uxtqQjY0MWlSKJEBD6xuLZ43KC0AIWnoEIUsfSMARwGUPC8dR5HV44rQJ9N4uMUGkgGUJKGO0lgDFIekqPWe08Mc9GIkwqPWYCXPZPEa1FYgE5Sq36Xv57aSrK2BY+UhMMosJJeSzcdGhMpwLjxAy1SWXk25Hj1E1NOoGAKkEHYjadZduVmioQhKivxPGKSaXub2069LzB9qceK1XPbZQo56Ak/UmXvGuDsmYorOpNwFGYi/Ije3fMpiBrZtD0Oh+BnHK3qu2MncN4eryMW8YIjyG4sZmNC0CIm0UJUeWnlouFoQieiKtPbQPIq8IQPQZ6GibQtKH6dSPJiZEE8ywLmlrJSm0qKOKIFov9MMqLNnjeeVxxUDVNoVY1nFhrIGIe+0ZWtrdj5cpIWk7+zTdvuox+ghDVFbCXHBuKtSNjqh3HTvHfI9Lg2IbakR3sVX5E3+UsqHZmofbdV8LsfymtVNxpUxCkAhhYi415GErl7P0wBq/wAf5QmuWOFtEVaKsLMoYdGAI+BnkJUV2J7PYZhrRUfcun4CJjOJYNEZgosB3k/UwhM5RrGqGtWIO/0iKVdid+fdCExG62vAeDUaoJdSf8Tj6ES6HZbC/wDjP/sq/wCqEJ01HPdLXs1hR/VfFnP1aeN2Ywp/qvg9QfRoQjUN01U7K4W3/wCZ/wDZV/1yFV7P4cbIf26n+qEI1DdV+J4VSXZf3m/jKx8OoOg+ZhCZsalRa622kV3N94QkaWODoK24v5mXOH4ZSO6/vN/GEJZGbVthOA0Dun7z/wCqWFPgdBdqYP3iW/ETCE1pm2plHDInsIq/dUD6R2EJUEIQgEIQgf/Z"/>
          <p:cNvSpPr>
            <a:spLocks noChangeAspect="1" noChangeArrowheads="1"/>
          </p:cNvSpPr>
          <p:nvPr/>
        </p:nvSpPr>
        <p:spPr bwMode="auto">
          <a:xfrm>
            <a:off x="460375" y="1603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onstantia" pitchFamily="18" charset="0"/>
            </a:endParaRPr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331640" y="0"/>
            <a:ext cx="781236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2700" marR="5080" algn="ctr">
              <a:lnSpc>
                <a:spcPct val="100299"/>
              </a:lnSpc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Причины уточнения расходов бюджета района по муниципальным программам.</a:t>
            </a:r>
          </a:p>
          <a:p>
            <a:pPr marL="12700" marR="5080" algn="ctr">
              <a:lnSpc>
                <a:spcPct val="100299"/>
              </a:lnSpc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1" name="object 8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19703949"/>
              </p:ext>
            </p:extLst>
          </p:nvPr>
        </p:nvGraphicFramePr>
        <p:xfrm>
          <a:off x="21804" y="1366177"/>
          <a:ext cx="9108504" cy="44576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528392"/>
                <a:gridCol w="5580112"/>
              </a:tblGrid>
              <a:tr h="1008112">
                <a:tc>
                  <a:txBody>
                    <a:bodyPr/>
                    <a:lstStyle/>
                    <a:p>
                      <a:pPr marL="0" marR="89535" indent="336550" algn="ctr" defTabSz="914400" rtl="0" eaLnBrk="1" fontAlgn="ctr" latinLnBrk="0" hangingPunct="1">
                        <a:lnSpc>
                          <a:spcPct val="107800"/>
                        </a:lnSpc>
                        <a:spcBef>
                          <a:spcPts val="409"/>
                        </a:spcBef>
                      </a:pPr>
                      <a:r>
                        <a:rPr lang="ru-RU" sz="1200" b="1" u="none" strike="noStrike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Наименования  муниципальных программ</a:t>
                      </a:r>
                      <a:endParaRPr lang="ru-RU" sz="1200" b="1" u="none" strike="noStrike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u="none" strike="noStrike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2017 год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lnSpc>
                          <a:spcPts val="994"/>
                        </a:lnSpc>
                      </a:pPr>
                      <a:r>
                        <a:rPr lang="ru-RU" sz="1200" b="1" u="none" strike="noStrike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Муниципальные программы:</a:t>
                      </a:r>
                      <a:endParaRPr lang="ru-RU" sz="1200" b="1" u="none" strike="noStrike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1200" u="none" strike="noStrike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8FC"/>
                    </a:solidFill>
                  </a:tcPr>
                </a:tc>
              </a:tr>
              <a:tr h="72008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"Снижение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административных барьеров, повышение качества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доступности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предоставления государственных и муниципальных услуг, в том числе на базе многофункционального центра предоставления государственных и муниципальных услуг Люберецкого муниципального района Московской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области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"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7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Увеличены расходы </a:t>
                      </a:r>
                      <a:r>
                        <a:rPr lang="ru-RU" sz="120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 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создание 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дополнительных окон доступа к услугам МФЦ, в том числе дополнительных окон приема и выдачи документов для юридических лиц и 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индивидуальных в сумме </a:t>
                      </a:r>
                      <a:r>
                        <a:rPr lang="ru-RU" sz="120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0,4 млн.рублей 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 </a:t>
                      </a:r>
                      <a:endParaRPr lang="ru-RU" sz="120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7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8FC"/>
                    </a:solidFill>
                  </a:tcPr>
                </a:tc>
              </a:tr>
              <a:tr h="428352">
                <a:tc>
                  <a:txBody>
                    <a:bodyPr/>
                    <a:lstStyle/>
                    <a:p>
                      <a:pPr marL="61594" algn="l">
                        <a:lnSpc>
                          <a:spcPts val="1000"/>
                        </a:lnSpc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"Жилище Люберецкого муниципального района Московской области"</a:t>
                      </a:r>
                      <a:endParaRPr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5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Увеличены расходы на</a:t>
                      </a:r>
                      <a:r>
                        <a:rPr lang="ru-RU" sz="120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22,2 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млн.рублей, в том числе: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5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-на предоставление семьям, имеющим семь и более детей, жилищных субсидий на приобретение жилого помещения или строительство индивидуального жилого дома планируется направить 14,5 </a:t>
                      </a:r>
                      <a:r>
                        <a:rPr lang="ru-RU" sz="120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млн.рублей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;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5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-на предоставление жилых помещений детям-сиротам и детям, оставшимся без попечения родителей, лицам из их числа по договорам найма специализированных жилых помещений планируется направить 7,7 </a:t>
                      </a:r>
                      <a:r>
                        <a:rPr lang="ru-RU" sz="120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млн.рублей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</a:t>
                      </a:r>
                      <a:endParaRPr lang="ru-RU" sz="120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8FC"/>
                    </a:solidFill>
                  </a:tcPr>
                </a:tc>
              </a:tr>
              <a:tr h="638244">
                <a:tc>
                  <a:txBody>
                    <a:bodyPr/>
                    <a:lstStyle/>
                    <a:p>
                      <a:pPr marL="61594" algn="l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"Предпринимательство  Люберецкого муниципального района Московской области"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9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Увеличены расходы на</a:t>
                      </a:r>
                      <a:r>
                        <a:rPr lang="ru-RU" sz="120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в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озмещение затрат на уплату процентов по кредитам, полученным юридическими лицами на реализацию инвестиционных проектов в сфере социального обслуживания </a:t>
                      </a:r>
                      <a:r>
                        <a:rPr lang="ru-RU" sz="120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 сумме 71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,9 </a:t>
                      </a:r>
                      <a:r>
                        <a:rPr lang="ru-RU" sz="120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млн.рублей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8FC"/>
                    </a:solidFill>
                  </a:tcPr>
                </a:tc>
              </a:tr>
            </a:tbl>
          </a:graphicData>
        </a:graphic>
      </p:graphicFrame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7010400" y="6577881"/>
            <a:ext cx="2133600" cy="280119"/>
          </a:xfrm>
        </p:spPr>
        <p:txBody>
          <a:bodyPr/>
          <a:lstStyle/>
          <a:p>
            <a:pPr>
              <a:defRPr/>
            </a:pPr>
            <a:fld id="{60707C3E-EA26-4ADE-B158-97DC83AF1FAF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  <p:pic>
        <p:nvPicPr>
          <p:cNvPr id="13" name="Picture 2" descr="Похожее изображен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214290"/>
            <a:ext cx="1093372" cy="8407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500367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Прямоугольник 7"/>
          <p:cNvSpPr>
            <a:spLocks noChangeArrowheads="1"/>
          </p:cNvSpPr>
          <p:nvPr/>
        </p:nvSpPr>
        <p:spPr bwMode="auto">
          <a:xfrm>
            <a:off x="1403351" y="760415"/>
            <a:ext cx="977900" cy="415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000" b="1">
                <a:solidFill>
                  <a:schemeClr val="bg1"/>
                </a:solidFill>
                <a:latin typeface="Constantia" pitchFamily="18" charset="0"/>
              </a:rPr>
              <a:t>Люберецкий район</a:t>
            </a:r>
          </a:p>
        </p:txBody>
      </p:sp>
      <p:sp>
        <p:nvSpPr>
          <p:cNvPr id="38916" name="AutoShape 2" descr="data:image/jpeg;base64,/9j/4AAQSkZJRgABAQAAAQABAAD/2wCEAAkGBxQSEhUUEhQUFBUUFRUVFhQVFBQVFhcUFBQXFxQUFxUYHCggGBwlHBQUITEhJSkrLi4uFx8zODMsNygtLisBCgoKDg0OGhAQGiwkHCQsLCwsLCwsLCwsLCwsLCwsLCwsLCwsLCwsLCwsLCwsLCwsLCwsLCwsLCwsLCwsLCwsLP/AABEIAOAA4QMBEQACEQEDEQH/xAAcAAACAwEBAQEAAAAAAAAAAAAFBgIDBAcBAAj/xABHEAACAQIDBAcDCgEKBgMAAAABAgMAEQQSIQUGMUETIlFhcYGRMqGxBxQjQlJicsHR8DMVJENjgpKisrPhNDVTc4PxFiWT/8QAGwEAAQUBAQAAAAAAAAAAAAAAAgABAwQFBgf/xAAzEQACAQMEAQMCBAUEAwAAAAAAAQIDBBEFEiExQRMiUTJxBhQzYSM0UoGRFSRCodHw8f/aAAwDAQACEQMRAD8AfLVRLJEinGyVtSim5cDviOTlMJvK57XY/wCI12tqpRox+xx1691Z/c07QHCrKWCs+w38nU1mmT8Dj3g/AVga1D3RkdBpM+JIezWEa76PY+FECXYTiv4qmh0DINzr1aJjIBJxPjVeRIy4UwJ7akIVt4l+nHeg/wAzVRuey/b9GZaqllHmJHUbwNOhvIL3a/h08gg0FpgTzL1h4GnFEg2hpEqZOhGIJSDPCnZTjnqimEz5xpTgnkdMEyTLenGRUaZjluUUwhjArVMYjakIpnNgT2A00pNcoKMdzUfk5tJh0DI6AhJUEgBNyCSQwv4g11OiXbrUG34eDmdatXbXLps+2iugrWp+cmU+MM0bkTZcXb7aMPSxHwrL1iOaG74NbS5+9o6UOFcydAyUXA04JbhR7P4qmh0Aw846tH4GADizGq8iXssU0IJYtIQsbzD6ZPwH3GqVz2XrZ8GOMVULR7OOqfA04PkDbrjqsOxj8TTyDfCD1MAROjDzp0PE9nHCnYaPiKEcqB1pBnwbsphYJDjSEz6SnBwVxCmwGWSi1IZFTjWkOSzUwhmXhWqYx4wpDPoxbUfLFIexGPupp/SWLdZqx+4h4NM2Dw7c0aSM+F84+Naf4fre+dP+5V/GVsoXEZ/JXjx1RXVxOJkY9izZMVC39YFP9rq/nVe/p7qMl/cvWMttVHWhwrjjqGTi4Gn8AF2GGg/FU0OgWHrdWj8DADGCz+NQSJInyGgGLxSELe9C/SR+DfEVTuS7bA+OqZbZZILqfCnBAe7R1kHY7f5jTyJJdDDamZGVyDUU6HieyLY07JEe/pQiKJBrpSCR6iXpCbwSQWpheD5xSEiqI60gi6UXtSGRQy0hz61IQ0qNK1DFPDSHQI3nbLhZz/VOPUWoZv2l3Tlm4ghN3b62EnTnG0co8L5W+NHpFXZfRX9SLn41tnO3jUXgjjx1a7yOZdHl0wFOxWzDipDDxBuKVVZi4PyS0JYkmdlhcMoI4EA+R1riJrEmjr004ouipvAxdh+A/F+dTR+kBh9eFGMAtpixB76hmiSJVEajCaNIpmB5F7eoaxH8Q+B/Kqt30i5adsGJVMuFx4HwphgDu9/El/GfjRS6D8DFQkRXKbFfH8qJBRLJFvrTskI5aEcgRrSEfBgKQ6PQb0hmfGmEjMDThl2bSkIrakIlkoRDMgrVMU8pDoA75X+ZzW1JAHlmW/uvUVZ4jk0NK/mYCjuU30/RnhLG8fmVuvvX31Vp1PTqQmu00dT+I6Hq2Ml8EtpDq/vlXpVNpr7nh9RY48g6DZTygsLKg9qRzlQduvPyqne6nQtU1KWZeEXrDT691LFOJ0rYEqth4yrZhkADWtfLpe3LhXJ+p6jcjqJUXR9ku0E4aPHBH0e7OnDhwP6OXIfGyt8GFTJYSAfeBlThRDAbay6VHNEkTFh2qENmxaZggLexdIz94/Cq10spFm24bBEdUS6XW0pxgFsMWmlH3j8RTy6D8DEKEiITL7PjRIdFzGwogyC0LCRXJxphyhxpThItg4UwLJkUwkZSKcNEgaYR9fWmETz0sCGVK1TFPGpxLGeQHvdPkwshIzXstr2vmNvPjw7qq3GXBI0tKjvuYvOEhS3c2PiBJFL0ZRVdWLv1AADqetaq3M1sgss6rUtRto0ZQlJPgMbwyQYdiSvTO/0iqerGqvcqWPFtK1J6vcOkqMFtaWH8nF6X+GleTdWo/bngXIek2gzqzkFELxooAQZT7ITvHA9tZNSe175PL+fJ2FSjS0+inSivhj/sRkyEIQVzXBHCzANf31bsZt0/d2cjfuUqjlIKQmryKPaAG7OP/wDsMbAebRyr5Iqt+VaDh/BjIgUv4rR0ePhUD7DBm1V6poJBxBGENQEuAglMNgD71j6Nfxj4GoLjomt+wHHWei+zQlOAwBs02xco8/cKIk8DGKAiITcvEfGiQSIOxog8F0R0oWOVz0kIpK0mFknHTDMsBphGYoaQRORNKcSIBqEcttTiGNa1DFPGpxIWN+NovBEhjsGMgAJANuqdRfnVzTrSF1U2VFwVru4nQpZg8MSJMU8pvI7OfvEn/wBV11KzpUYJRivucnXrVKj9zbDko+c4S39Lhhp2vB+ZU28q4/XbJ0avrRXtfZ3v4P1hRat6j+xPdcOMOSUcqDmikhytJGSNVK8bHv7eVcvX2OaTf9jqNR2zrYTxnvPCf2Ce6uL+kmj4ECNzoASzg5yQNBy0rSsuUYupUkoxkvt/gaojWgvJieTnMOP6HbxJ4O/Rt4SRKB/iy1t04brNZ8FGb218o7hFwFZn7suMw7RXQ00goi9hTrbvquThSOmABW9I+h8HWoa/0k1H6hfiNZqL7NCUQDAODW2MfwpyTwMgoSIrn4eY+NEh0Q50RMXRcKFjEJeNOhFb0hH0dCOWCmEQ50455OKYSIqKYIllpxhjStQxj5qT6Ysidv7GHOGjZwgaVrueC9XifX31raXJwk5L4KF8t8FFn2M3ViXDdJCekGUMJbjVterlvYKdOGoNXY6jVVbMuusFSWnxdP29gKCY4Zs3F0Oq/VsdGU9ulxartxRd5ScX9L6+5QpT/J1E8+9GjAdDDK6dJiAs4DRCLgyNwXQXzDUeVec3dCcJbWlmPGT1GNxK+toVo44XOQlsWDo8TquQmMDLxATMWjU/eABv21JY1cvBQvpqdDC8DfFWv5MWUcYZyfbxtthj/Xw/BK6C05tf8mVXeK6P0JFwrIZeMuOXShkFEWotHYd9VywE4qYAG7zj6A9zL8f96hr/AEktH6hdirNRoM0R04DAiaYxvwiixwSeBhoURlc/DzHxokJE1UEU4Z7GthamY5CZadDlbCmYj2hHJCkIqHtUgvB7iKQkQRr0hFt6QhgStQxT1qTfAgfjMPCzr06K+jKhIBKuRoQDw4HWrFCc4L2gzpxqPB7jZpyipGi6FSM2UKVQ9YIAdOR1tUyeZZl2P6eGtvaA0OGw8LzZlE+YXXMV0ZrEJcmyt7Wp42PnpwqVqiilwkZNRUIyk3zJiVDjGKNkOSSAtJGRx6JzaRR+E2I86ztdsdm2r4ff3N38MXkZTlQqP2vo37v7wAyQo9yzOS8jG5Z26qqO61q52FHbNSidHqFjiLlDhHR4jp5VrR7OWaaRyfeX/mzf96D/ACx10Vn/ACv9mZNx+sj9DRcKx32X0U4saUMgois+khqCRYXQRhNMAYd5B/N3/s/5hUNde0lpfULMVZpfNMdOMwMYz880F7qOHnRJNhbkkM0eH7T5D9amjbtlV1sGLaOKijFmLX+6pb4C1SflsCjVyVYXaCMbKb+It51HKlgsKeTWpqFhpHklMOVFqTHPkphFi8aYRTfWkEeyjTWnGPlItTMfBHNTZEMaGtUxT1qccX9upLN0sGGIWboQQTf2WchsvY3VtfiKlxKMd40KijUwzBg/nUOz0iljIMTkPIDmIgLFuWt9beFXrFxqVG5L7ZKupzltcqRPEYiKWJgrA3Ui1wDpzsRe441txg4PGDmNzfnk55HijFKr8QD1h9pToy+YJqzeUI1qDhIu2dZ0qsZrtG6TDxYVwzEyOGDRoAVyrmBVpL8/u91cTZ6fVudzj9MXydtf/iFOEaaXL7Or4ZrgEcx8aPG2TTM3OUcr3o/5q3/dw/8AljrobL+W/szJueKyP0LDwrHfZfI4kaUzHQqYoWk8aryLEXwb8OabwCZd4B/N5Pw/Ag1HV+gkpfUKkJrLNA1RU8VkT6LenjS5A1OhbgW7geytCnFRRVbyyWDmaT2M3p+dSpjbMm+DYYvmkOY8gb6UMmySGEVY7ZqjrKApHMaVE5fJJt4yih2swU6Ei/ce2hrU1jKBpTecMqlNVMFkpIpZEepTCLRTCKJONILwTl4UhFSNpTMcjamHGZDWsYZNqTS8i8GDZ+JSPFTPIGCrDHmkZbRqqliAH5sS/Duq/Sg501t7yVqs4xeX8Hs+2UmLrg1bEFwRopCKWFuu7cPDsq1+WlD3TeGV/wAwqnthyKG9ezI8POY4jpkUsvHKxGo/PWtyyqyqwzMxb2nGlPC4b8C7FhhEpxMgFgSIUPB5B9a3NV4+NZOt6j6f8Cn35N78O6XK7qJyXtiYcPN84UxSNeTUxSMfrNxjJ7CdR31h2N47eWM+19/+Tptb0n1YKdKOHE6nu7MWgjJ0OQAg8iBYj3GjqNOo9piR+nns5rvc+XaTt2NC3oiH8q6Gx/lv8mVdfqn6HwjXQHtUH1FY8+y+iWIGlCEKu0xaQedQTJ49GvDGh8DFW2xeCX8DfCo6n0B0/qE+A6Vlmii52NrAXJ099T28csiqPgY4NiqFBkNzbW3DTlV6fCIKfZvw4VRYC3dQImZeXo2RpA3aCEjh51FOJPF8A5lDFO1Tr4EWNO+YEb4kbVwCcxf1qklkNz5J/MY/siltFvZ98xT7IpbRbmeNhE7BS2i3M8+YJ9kU2wf1GeNs5Dy95pbBvUZU2yE7/WmcA1VI/wAkJ3+tDsF6ppTjWoZhN6XAvAhbdkjTFu0pDB8qhdXCIiDMcgI6xbQdnGtS09erDFNfT/2Z166dNpzecg6Pbk0cZiicxx5maymzHNwuw46eFdHG0i8Sq8tIwXdTWY0+EX7EwQfNNMxEKe0x9p2P1FvxJqjqup07Okow+t9fsXdK02rf1UnygDvHtBp5bkBVUZUQcEQcAP1ricuUnKT5fZ7FbWdKypKlHjgtzrPhAiRWeADrgC7OTwFtdQCfKoVFxqNt8MypKVK43Z9r8DnuJj+lw6km5VmU95HP3itOjgwtQpKlVeOmIu/P/HTf+P8A0lrqNP8A0cHM3n6h3XcnGdNgsO/MxAH8S9VveDWZcw21GXKE90EGpRpVcmFfbK9YeNRVCWBbhTUa7HZLaQvE47UYeoNBNcMem/cI+HOgrK8mmjZFy8R8amovE0BUWYjYs+g7CLg1fk8orQ4YDxe9IicqEDjna5IF7XIHAd5pJhsLYDayzKWTgvEdnOlkLaJm1d5pXlKqQFAJEdmuQPrXCm3maT6GceQlsvENZekGV25W5Am/uqBvCYbQc+cVXyLB984pbhsHnziluHwROI19PzpbhYLFnpZGwTE9OmLBNZacFolnpCwZhVwpk3NOll4Fx0zm+2NjSSTzyw2lBc5lTWRCNLMnG2nEVvaZq9vGKoT9skZOq6ZcRaqqLcX0Zdl7NMrkHqIgzSORbIo43vz7BWnf6nTtqLqJ5b6X7mTZWNW7rqlFcmyfEfOZY4IhliUhI18TYyN2sdTXn1atOrJ1Z9nsVjp9LTLXKXKXIX3rx0WzkWGBFaRluSwvp9puZJ7Kz6UHXeW+DNt6dW/m6lVtR/YXMNtB5UvKEUHUBFygdjkX1PZ3D7wqxOmk8RHrUIU29rbDG5dkeZA17vmbSwD2AcA8/q61q2cnKBi6hLc02KW+/wDx83/j/wBJa6vTf0zm7z6zqXyPY7Nh3iPGNgwH3XH6g1X1SntkpBWFTMXEf2rLNF94Frbq8PGo6iJYM8wh0qEJmjEi6MO4/Cmk+GBHiQgYbgKy5dmrHo2wuRwNj2jiKaLw8jhbZ+IZ7pINFtZu0MP9q0E8xIdqTyVTbsQ5g9i1mDjXTMOBt5870S4ElkK7Nw4S4AAuNQLeV/Wn7CkYYYA3G1xxFDnAeAJvBtRIPpHOVFFr2J52HDtJFROm5cIGUlFZZ9s7bsc65o3DD3jxHKq9SnOHaBhKMllM2fPBUYbR4cXS5HwUvjdRSyNguXGUsiwXJjKWRYLkxdOpDFvzsU+4bBoU1omeWOaTY5yvageLFSEFlbOWUg62bUG4rOcotNHodiqVW0jGSzhDXi51MawYknPLEhlkUdZXDFo8wHtWBsa0bfTa1zab4f8AFvCZ5/X1WhY6nupx4AuFwcmFxUVwG64KMCMrqeBDeFZlVNJxlxL4O4d3RvrSUqb4aNvygbHMmJSXXo2WzcAQy8E7r348OPZVe3qKMGvJl6fdqFs6T7zwKW0sX9JHGn20J429oFVtyHP07KtQjiLk/gkcP4cpM37tzMm0pEHsEufAkjX8q0LRrajGv6adGM0C99j/AD+b/wAf+ktdVp36a+5yd39Y0/JhtHosUgJssimM+J1U+o99WNQpbqLfwU7SptqYO1mub6Zvdi9t9dKCoSwMuDOlQBM3ONDSa4BX1HPo9Ce4n41lz+pmpD6UaYzQBGtdoiMqGNszAKbfWOgB7BVui5SInjIcgfnVhDpoC7wbZkwqmRAsl7kodG0FhY8OVHGLBnURh2Dt/pMzTFQ7NoBoApGi68Tx9aUoiVRgH5UMQPm7JzYoB5OrH4U9GPvyBcP2HPtkYh0CshKsNNKv1KaqcNGbCbiNmC3kbhKP7Q/MVnVtP/pLlO7/AKgkm11bgwPu+NU5W9SKLKrRfR6+NJqHa88kmcm6CcnwpNDo3RMaAct6Q0hz7pjSGGOtYyyyU6eVA0PjJz/CzDGYxWZcqRreTuWK7G/i2nnWZSpPLiu5M7OtP/T9Pbb7K8ZiTK7OeLEn9PdYeVek21FUKUaa8I8cr1XUqSn8s2bPxoy9FMueE8vrIftIeR7qz9S0eNzmceJGhper1LOa54+DbisWYwI5m6WGTqxTdv8AVSdjdhNcDXs505NNYa/7O6hUpXdNVaHDXaF+HZmHw7tiJJs9iSqm2bN3gak3p3UqTioRQUq9asvTxgG7vzWxKSuLNOz5F+4AWLeFxYeFbNpRljMel2VdTrwhGFBdmPfKQNjZGHMR8QQf4a8QeFdVp6/hI5K6+tmrZEpXKymxWxB7weNakoqUXF+TKb2yyj9A7IxongjlH11B8DbrDyN65KtTcKjg/B0lGe+CYP28vVqCRYgDcCdKrsNhDlS74A6OYYraiozgdazsL8vaNBHTpzeSz+bSjgF4rbUh4HKO79eNXqdhTgueytK6k+mJ+8W2JG+u178cx0Pb40bpQisJAKcm85Ok7m70vNAGlU5lORz9pgoNx5EetUK0XFl+hNTWDVJsXpWMknSyBtQoYqLdmmo9aHfwT7EnyXJu6lrmBEA1zMSzXHexJ7KaUn0E0sZOdfKFj+klVVNxbN43OVT/AITVu3p4WWZ9zUy8C9giRfxq6n8lNh7D8NaIZlxhHhTOCfY6k10Zl2xlJUXZe2qVxap9FmlcNdjzsuNmjVlUsrAEMtjceWtY847HhmjCe5ZNykjirj+yahwEmXpMnNgPHSlyLJZ00X219RS5FkPXrVM0jj5LRub2sjG/ZZTrUcuiahDdUiv3ELZrGPBtIx6+KfLfmY4zdj5tVnQrX1bre+oln8ZX22EbeLM1duuDzlcE4n1p9ueRJtkNp43J1XGeJwM6e8MvYw5Gs6/0+ndUspe5eTS06+qW1ZSi+PgXv5N+lOY3iA6QyD60ZOhH3jwt21x8KE3U9JLk9Gnq9N2zqpYbK5cczYqOQWS0iKg5It8oHleus/Jxt7Xav/pxKuZVq++RZvXf53Jcgmyajh7C0WntOkkvAN1BqWfk1bMPVHhWquFkxp/U0dW+S/aeZHgJ1Trr+EmzD1t61harSxJVF57NXTauU4PsZ9srdT4VjSRrwAeAOlV/JKT25ijHhZnHFY2t4nQe81JTWZkU+DjofTy95rVUcdMrNmad9DTNjpC88AZrnXXQULSY50z5Ltl9Ph8Sq/xInR1BPESIQVPZfohbvWq1enlE1GeyRsm2jLhywW+nFX0y9xrOcdppxnvLditPjRmkOWHW9tC48eQqenTz2Vq9bbwcu3inE2KldfZzkKOxE6iAeS1oRWEUG2+TEi9Ud5v76LAgzCdBRIFn2Nl0t5UmPHIKkdTovAcTwUW7T+VRSDR0PcHF5sMRr1JGA48CFI95NYt7HEso0bd8DL87t9Yjx0qo8k+SxMd94H0ptzHLPnY+76Cm3CCNahnGbb9zhZQOJjZR4sLD41FUeItlmzaVaLYl7XlUOIxosKiJezq+0fNr11eh2no2yk+5cnJ65du5upc9GVLnuHvPhWyzKLIWHCheR0Y94B1R4UUXhYDp/ULceLfL0eY5L3y30v21B+VpeoppcmpKrNw254KMebWPYQfQ014t1JjWz9wQ28g6VivCyd/FFNYmlV9s5U2dJqFpusoVo+Hh/wBzZso9UV0XjBxtRYmxm3Y2n83xMcnK+Vvwtof18qr3lL1aeCS2qbJ5Ot4/VSfSuVmsHSU3kXsEarMsAzf7EhcGVvYuwFu0DU/lU1vHLyQ1DlrPoPAfCtDJXwUk3FIcyRwC5psCYz7obdmwa4r5suaaVIFTTMFytLd8vOwagkssWeDXhMNiMQl5JWldgbtIASDzUm2gvy4d1WVbwksgfmJx6LsPvNNho58PIemAjcJKFAaOQiyI1hYrr5WHG+kEqcYsOM3Ls58kP77raUsDoqBu+Xkpt6f70w4QmmyISfAd5NE+BuwSjtK+UEhR7bD3ge+o+QujamGBAuLW1C8lHae+nwJMc/k8xAVZlH2lbXsta4rJ1COC/bMc1l7l8hb4VnFsuR15oPfSUgcFv0f2F9BT7kNyaWNaLKJi3ixfRYZ3te2WwPC+YW99j5VLQt/XqKHgirVXSg5rtHP4mvqdSdfM8a7eENkFH4OMqTzJyfZOOXWx/d6PA2TQvGmY5m26vUFKm8EkeJIUYzrT55NGXR9tAXU+FRVVmLQqHEjXNJ0mvbHH/piuLVV0rpSXeT0axoq506UP2f8Ak37J9kV28ZKaUkeYXENtRxfgMItxwp2RI6du5tPpsIgOrJ9G3boND6WrmL6hsqtLo6Gzq76efJTEcrNfkTWY1zhGi5LBzXfPbZmZ7klBpHYcF018bi/gRV+jT2rJVlJtirFiMyDuuPTh+VSAmhT1aIbJZEulIYc/knwYfFysfqJHp25jJ+lBMdDFvdGuCjncC6ycvvPx7+3geZqak20RTXIA3zRIcBDGmrTt0jtpdtL38PZoGsvkOKEBrKpJ4AX9NaZkhl2XB1cx4tqfOmQjNtya5Vb2AuaGTEi3A5Vj1IQE8eZ/WnWBGgAnRV6o7dL97fpTjIN7mzOuKCizBgc4I0CgXv3WNreNUL2KceS3btpnRSsZ4qR4GsVcl/klHhozwZx++40uB+S75iv/AFG9D+tLgWWbCa0mZ4D32f8Amh73Qe+/5VoaYs10U794osT4RpXXs5BnkwpMbyXQyXA7RTBo82vrH600SVfUhOj4mkuzSfRbMLqb9lKfQEHiSK9lyXUd2nppXC38dtaR6hoDxbIN7LOh8a7Ky5oRf7HmmsR23tRL5DGGNWWZyGfcrH5JzHykH+NdR8WFZeo0t1PcvBo2FXZU2vop3s23laSOPiTZm7BzUVh06GHlmzOeRCxZJFm9at+MEIBjGVyOR6w+BoOgzfFJwFEgWblohh4+SWdY5MZI3BVgHmOm0HqKCSyLoJ76oZ4QXFi2t9NRrlXQ30tfX7XpPRRDJnP9t49pEgjb+hQp/iNv8IShqLEiSn0BNpeyEH1yB5DVvhbzqNkiLJGCi3ZTDi9tSTrA/vWopMdG7Z0Jazvy0Udnfbto48jMPxLpwsOz8z31IgSODxBilWQX0PLmOY/fdVevT3xZNSnhnRMMyuoZZGswBHn61z9SOyWDUhLKNkWHJ9mQeY/9UHYWTR80k+2np/vT7Rsmlq0mUADvsf5qP+4n51oaSs3CKGov+AxThOldd4Rynk8ka9IEhE9jekEma9pC8N6CJNDsSyetTZ5NNdGtx1KeXRBH6zJsvQH8RridUWLhnqH4df8AtUGtlHj4mussH/Aied66v99U+4ZwzVbZlR5LGxHRMpBswOYHsI4GqF3VSjhF+0pNvLB08xJJPqTWUlwagJxeIAvcilkJIATYwZ1t229R/wCqjcgsGxJwCPEfGnTGCBYijEOXyYYbP07E9UOotyJVb3PhmoHywZDtvDDdACNB3KMtl1JsefHzqxT4K7OVbTUCZ+4mhn9RPFe0CyveUtyQZR4njUTDRknxFyaFscEY5rmgmOho2XEMi5SCLCpodAyCNtNaIEzYhaGQSGjdTEO0ZVQCEbnxsdbfGsS+ppSNK2k8DJC0oP8AD9D+oFUMFk19M/2D6r+tOLBqY1pMzxf32b+bqP61fga0tIX8fJn6l+ixVjFdZ5OUZ49IYhSHNTyXiK9nuHbQ4wSwfOBNvdiaj8mr1E3MPo71K1wV1+pgxbP4H8RriNVa9dnp/wCHM/lV/cM7L5+JrqdNy7eLOB/ECSvqiChlCgnn2cakuK6guDOtqDqMDY6aTiWkt3KP1rFnJyeWbkIqKwgXJiRzci/DMLel+NA2Fgw4jDg6lr0I5DZezBNMsa37Wb7Kjn+VV681TWSSnByeD3GKUYqeKNb+6aOEt0UwZxw8Bl5ABerCawBydD+SuH+alyL9JITbtBNh7h7qFdgSG/aS3U3F+Ibqr9J1QM3Hh+nhViJCzj+2ZQsspPJm91RzeGTw6F0SEjx19daiyGVSAAXvahEC8U9+HCgkEkGNkSyZRZlUeGvqakgwWG4pnPBgfFdD5ipASM2JINpEseTA5k9eI8xS7Y6DW6GIt0gIN7qdBy1FZGorLTNC1fA54LGi/wBYeRrNRbYT+ed599ECTY1oFEA70wmRYIxxknRR/a0/OtHTJbZt/sUNQjugkLs2HyOyA3yMy37cpIv7q6mnU3RjI5ipTxKSMstSERAUhGmFQQfCxpmFF4YrYuDJIV9PCgfPBrRlmGS3NeKw45rW/Ooq9ZUo5YqVLdWRRh4ctxe/O/jXD3tZVKjken6DScLZL7kTjnEgij0LHVjyvxIrbtLyUbaMYnI6zZxd/OUv/eBjgjygC5NuZ4ntJp3OU1yU1FR4xghNH+7Uhxc2vhANSbKeIGoHfblUckGgI8JHsWIPC3E9gtzNRMLB07Z27QwUMOYfTSqXlPYb9VPAAgeNzWVeSbeC9apJZFbezZMjTjoUeQyj2UUscy6HQDssasWVb2NMjuaeZJoz7f2Li8NGr4iCSNGtZmGl7cDa+U9xtV1VEys4NHVdycBNh4EQgFAL2ABJ6tyAD36edSwIJDNLFfgLEDQ5BomZboPID07qsohZxLe/qzTC2W72sdD1iONQVOyeHQILgC9AGY2jkk9kEjw09aFodGnD7tyMesVUdxuaSpi3BzZ2EWNcoWx79b94vUqjgDJ70QBvYC/1l0PnanEetIfZaxB4G1r9xHI9/OkOlwbd1sRklexydW3jrWZqH0ouWh0DZ+IzccrehrIL4UsPsr6CiBF7+XH7F9D+tW95D6SNGyJ+nxWHzAfRyGTTmURiL377VLTuXTT47IKtspY5FnEyDOx7WY+pvWxQ1dqmltM+voilPduMszA1ejqqf/EqPQnniZUo76k/1OK7QD0Op4ki2NwONM9VpA/6HX8NGHbCLJYr7Q7uVNHVKL7J6Wl3EXiRniw9h3njWJe3criXfCNa3tFSXJQYGzE200+FZU4SZ12mXNKnDEpHkeFBdXbTKblu7sqa29SMseCvrErapSc0/cN+xdmrLD85mkEGFuFErAlpW5JDHxcmx17uBrVnVUejkduefI67E3Xwc8ZboMQovZWmfKzgfWCKeqPGxqtK5aJo0g8mHgwkbvHEqqo6xVRew43PE1VlNt5LEaYKm3ZwiP8AOYoIgzkNmCLxI0ZezytRb+BpwJvsVZ5EeTVI79X7TG1hfsqGccvIVNtcB6CIIAFVUHIKBRqOAnyTxMIkUqwBBFiCLg91jxp+hsIAy4ZkFkNlFxlIBseVv96mpV9rIqlqp8pgPam34oZhC6MC9itkXL0hLdYtfS5I1PYe+rsLuLKbtJp9irv1uwpePE5i8c4BuBkyyILMhAJ7L8e3sp4T9R5Ft2cC9DgEXgB3G16kwCy0hdQQPLS9IREOALU+BEHc86Q5SslhTCKmkFM3wOb91X6zsQG4DX/asnUJZwi9aofdmxRt9Sx7qzS4Eci/e9TT5Fghhdz3b6rHv0A9da0VRKTrm3A7tthpWkLpZYpCOuC18h1ItwoKkNvkNVNyxg5/iogGIzA2PEcD4UoNotYW1IyNH31aiyNwWSPRU7YtmTVg9izTMqxozZiADbTU8SToB30yjujnIEq0KfGRjTcPoC5xDo9lsiqxW8jXC9a4NwbaW51TuZbO+QoVt/QlzYSRGKsLMNCDSi4tJlmTeCsxNU0GRyz4K8SwQK0i50DjMvDqsCpN+RsTVqDKlxHKGj+U4sVtDCdCwfDYVREsdtEZ41cTEdhvlvpYrbnUdX9iCgvdydWXF3VSNQSBpyvwqtnJbaSZVBKGeSJjf6wGmqOPfqG9RTD9ALZlkwE0MjhWw4lj9sZlVSTCb30OXJxp8DvlktgbagkEMUcwkPR5jdutmA1Bvz1b0pmFhIMiVivUsS9zc8FS/E27BbTtp3yB7T044RkKTqRx0F+0gUmJRRixGILN1Rzux+FAPtS5CWwiuaUHLe6m54lcvee0mpKKj5K9eLXKA28MEWJjxmHjILR5J1y2sJCvWUW7bC/4zVyjJKRWkuMs5GDbThV37EJnnGuhpCwzFiJgdG6p7aFsLBhkxciaXBHbQZHwUfylc2JFM5D7WRkxg5Ghc1jsJQl8BbdqQliWDBDzHJh2i9Zt3JS6LlCEkP2ypI116UjuOnxvWey4osL/ADuP/qL/AHh+lMPtZmxO8GJkFmne3dZf8oFXnXkQK3gj3Y98mJcsSRAwv+I2qOTbHcUmhdmh8KkiyZoztD3VYjICSNGBwgMiiQFVGrXuNBrz7dKNPLIpy2xyhs2ZvjDEXdrLFfKoA64swTReYFr9ut6lprL2mZWpZe7JVvlvJhZ8oQ3WQZeuGjQ62zhgOtxJzfdBFDKjnOSanJoX9rSifKytnZXMRIB61vZOvHQgX52rKgnGbTNSEsxyDHUBmUHNlJBNrajjVtDJ5IYyDMlrXF9aJyYsJ9g87IVGzoCjcVKkgg27R8KFzYPpx8D1ubtHFJhv4M2LEjOtolA6LL9ok3Oa4IIHbSjDJDUkkz2feTaYkjb+TcUFUkSBYj10PMHXXTnUnpkbqLPAq7a2XjsZipJosJNBEQoczXQdX6zfaOvsqCe6lsCdVZKvmk2HZWiSd3U3z9DIiA9wIzHnxtUcqbySqqjZgN88XAsgkTFFiLxMqGyt2MjAqV1HK/hTxpsjnLyhOxeOxsshlbp2cknNlkBFzcgW4DuGlTKCA9SY07M3uxcQtIpzcestj42NQzjHJNTlKXGDBvPvDjMSAotGvahIZudib8KScI8hSpzlwfbtbTx2HVhCIzmBDlgS5HjepKdaKfRDUtZ47AkuIxTE3yjU/GpfzS8ESspvtkFw+IPFwP340LumSKyfyevst29pyfKgdyw1ZxJDZXaxPmaB1pMNWsD5NkjsFD6jDVFIvGCtwA8jS7H2/sEtmIRprVeokSroLJf9ioAlkszHv9BTD8jzvZsjCQKDFJlkJsIy2a44Ei+otV+pT+DMpVHnkHYBCuFxJ1GYRqPAtfT0qu8/BYcsvgzYeCKRVRY5Wk1zFGv52IsBRNteApOSeS47KiicFzOhRl0KKRfiLsNOykqzeeBOTaMG8cvSyk6jOpW5YsfZy8alozz2C4Nx5JbBw8MuAaKdBFJd8zAC4cEqH/fKlKrKNbgqqCWcnO4cSuGxKLM4lSJieqWdQ31bLwI0B07q0ZT3QyQSb8DTHtR2RpCl3c3jHCwICh2HLTMfSsnHuNGhF7SvCplAHqe08zUsctkvCGfYm7c+IsUjIU/XcZVt2jt8ql2MgnWjEfNj7kQxWaX6VhyI6gPhz86NU0VZV5eBnWBRYAAAcgLCjwQ5ZJRTjE7U4jylgRXMVUEtlAHEm1vWm4HWX0Im8W/ka3jwihn1HSleop7hxb4VDUrJcIt0reT5kc6liMjl5XLsxuWa5JNVG3Ls0IpRWEE8JgEYWYA0tuQJSJHBrHmygai3KrEVwQN5YpzYY5joONCydLgrMRHKmyhYIMD2GlhDnl+40hHwb92pCPgaQjThT4VBMNMIoagYaZZ++JpDnadn7rYSJi6QJnJJLMM7am/Fr2Fa8I8GB6kmjZKy9Kq2HMWt2i49wqNtbsBLO0o2njEgIsgzPoLBbnt04k/vShuJqIVNSl2wRtvaLRxlxCrIbZ429q5IUMLAg27Kpev/AMV2WadN55Zj3O2ZDOsvTRI5BBGZQbA37atW2GnkjrylB4TAXyi7EwDaCcQZUICQ5mYvfTMoNgLXHHnUs0oy3AwUpPGBLxu6scEcLPAgNtHubPbmVyju41W/MSk8FmNCOQzsLdqXFdYPDGl7ZnkAOn2VGvwHfR04N8sOpVUOEdF2DubhIbFis7jm5BXyS9vW9WoxSKNStOQ2Jblw7qMheT2nGPr0hH16Qj4tSYhY2/vhFCCsZEknYPZHezfkKhlVRPToSl30Iu1NuTYj+I9xyUaKPL9arym2X4UIw5QFEWt6DBLkg1PnI3RrwshFSRwRSIY2Y2NH0Coi7PxoGTIrJ8aHgLDI5vGmwOfBu8++kIlm7xSEfA9wpCwXwnu+FRSCRrVx2GocDrB7mHYaYcbsdvbi45XBmIAc6BUsAToBcdhFacXUk8IzalGMQt/8hzxCbO6sHC9IUAU9W2W4vY61HUp1NxGtuMGRd7LyAmQty6yMQL8bZRpUVehOSyFBpGjae2VddMQi21sodW05Xa1VaVGSnlokc1gF46VWCpDOcpUFwJwt25huF+NX7fMZN44I6jQtPsppJBHDMoY3JaTLkVRxubelWXOjhyceAYzq4+oP7a2EThkKvlZQSzPIpVuFjkzd3LhWZDfv3Y4LEJxX3EGPaZD5WCsovd10AI8fKtaFopw3kMrlqWMB2BuB/WqbbUsFtKLjnAQw8hH1iPM0+5oBxi/AQixkg4SOP7bfrS3sDZE1xbUnH9NL/wDo3603qMf0o/BJtuYkf00n940PqsdUY/AM2ltOeRcrySMvHKXJHmOdM6rYUaMV4ApJvTEuEWZz30w54ZT30hEemPbToZmiFyeGvdUqQD4HHYW5Dy2fE/Rp9j67eP2R7/CpIw+SpUr46GqTczBMADAmgtcXB87HU1JsRAq810zHJ8nmBP8ARsPB2pvTQX5mp8meT5M8EeAkXwkJ+NN6KCV3UMj/ACV4blLMP7h+K0zooL85PyUSfJRFyxEg8UU/C1N6I/51/Bmf5KD9XEjzhPxD0Lt8+Q1e/sVN8mEi69PFYaklWGlA7X9w1fL+kUsZhVjcoriQLpnW4Unna9UZR2PBeg90clWSh3hbT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onstantia" pitchFamily="18" charset="0"/>
            </a:endParaRPr>
          </a:p>
        </p:txBody>
      </p:sp>
      <p:sp>
        <p:nvSpPr>
          <p:cNvPr id="38921" name="AutoShape 4" descr="data:image/jpeg;base64,/9j/4AAQSkZJRgABAQAAAQABAAD/2wCEAAkGBxQTEhQUEhQWFBUVFRcVFBQUGBcVFBcUFRUXFhgVFxQYHSggGBolHRcUITEhJSkrLi4uFx8zODMsNygtLiwBCgoKDg0OGBAQGCwcHCQsLCwsLCwsLCwsLCwsLCwsLCwsLCwsLCwsLCwsLCwsLCwsLCwsLCwtLCwsLCwtLCwsLP/AABEIAQMAwgMBIgACEQEDEQH/xAAbAAABBQEBAAAAAAAAAAAAAAAAAgMEBQYHAf/EAEQQAAIBAgQDBAcEBgkEAwAAAAECAAMRBBIhMQVBUQZhcYETIjJSkaGxQnKywRQjkqLR4SRDYnOCwtLw8RU0U5MHFjP/xAAYAQEBAQEBAAAAAAAAAAAAAAAAAQIDBP/EAB8RAQEAAgIDAAMAAAAAAAAAAAABAhEhMQMSQRNRYf/aAAwDAQACEQMRAD8A7jCEIBCEIBCJdwBcmwG5MzeO7W00rpT5Hc29W/IMx2Jvp5XmcspO1k200JFr40LSNQesNNL23IHlvK7/AOwD3P3v5Rc8Yaq7hMxQ7WLUYZLZftKT6/iL22nvFuNM6FaQtfcsbeWnL6zN8uOtxfWo3azj5saNCxY765b9RfpofG3S5jnZDtQKyqlS4ewsW3NxcXPO/I8/HfNtw6q62sCT7RB0YjZrkXU+HQDwkYfs3UKoWqBHX7QF9PdKiwI8555ln7bdNY606PEu4AJJAAFyToABzJmUqdqBhVZcQc2X2HuBfTQOTse/X47867Wdtq2JORLqt9FXpf2sp1Y97adAJ2vmnztiYOjUu2tN8ZToJ7DXTOedQi6+F7WHW/hNZOE4zgmIw5RvbVTmWqumVhqC43BvYcxpvedq4RjhXoU6q7VEDeBI1HkbjyjxZ22zLtc5NSxMhCNYjELTXM7BV0F2NhrpvOzmdhPAZ7AIQhAIQhAIQhAIQhAImq9gTa9gTYbm3IQqXsctr2Nr7X5X7py3Hdva+coLhgcrBEUAN0u5NjM5ZaamO0jjXampiGKULne2W242A6DX2zt3RnAYWlmy1bOzZjlPrU1vqdW9rpm25C2t6BsfUuSKBudyWA69Aep+Jkatjq/JKa+JJ+lp5rt09W+TH5FajnDKwGXXMRlN8p79NDz56zMYtnDNmqH1mbKoY6LfYja1rad8i4JKuQE3zMASVGUZSdgzH3det5XYlSmZ2ILKjDQltSSRqe4IPKZrN1tA/SKrYhhScAX2b1lAUAXA7+62pmjw/HK9L29R7ygVB8CMw+cymAuquxtuFU3tfQOxuetwPKX+Cq3UXPrADNpbWwO3nLeCLmn2jrMQVqBluM1gpt1uAAfLeWS8SZ9yzaHnkS9iNDYc7WuDp0mWqYdGNyLN7ynK3xEdpelT2WFQdG9V/wBoCx+EY3SWFdtHApA1BlV39R6ey1AMwB6EgNrKHszT9JiqNO1lLgkDUsFU1PWbmCBLvj3ElxVH9GrAUnLK6kj0dyhHMeq2lxoee0R2W4U9GvVrOAFSj+rNwQXyKg7/AHhr1i9tS6jV0ce5LA2canLoCFOoAPPQ8+h1lp2f7QUaNNktZFJbKPaQnUrk6E7W5nSZetjBQosVf0gAAVxbW+rG47iPhKfs3imqLUxFQD1D+rU6Fqh231yg6+QnS3XMc8ZtrcX2jdqno6gLHdgmmQls4Rcu5X1Neo7pB7WYjEVaAyP6WmtRqtx7YOW2VlA9kXbl9rUWEfwWRNAQxBuzixa5JYtfUMpN+8Xt3xjGcSpU2DU3s/2gozB/vIvPv0nLddtRoewuPZKQSpVWpTIBpsNchtrTvrdeh5beGzRgRcEEHYjUTjA4whc1MPSbO2hCsQp6saaE38f+ZM4LxWuKz+mugQJUQEWUDMQW532/4nfHOyOVjrkJWcP4urqCxAJ5j2T58vOWQM6y7ZewhCUEIQgEIQgE4322w/osZWQF1FS1VQoUhmYc7gkWIGxG07E7gAkkADcnQDznKf8A5YxlJ2p1KThmRWpuVJFlJBWx8ek5+TpvC8qAY8ZinRc99LFTsb/CeYtT6Mt1OVb82sWt8FMp8Nh2xBpinezKVckkZADcZiPh3275pOIYShlVa+Isi7IgAvpbXRiT/Ezz3W3S3hMxWLC0qeXQMgPgLTPcSVmRFQXLHM29gOh+XwljUxdMqlOij1FQEBnFtze2o1+EbNGq27BB0Xf4zO+WFbSwTCmquVpqAb6n7W40IFtx4AeMdw9WkFIRgQpuSNLZjp5cr90VxHAFEz01zsLFgwLkrsbC9+d/KU4Iw7I5XJfRlN7vTPter3b+Q6zXaL4VdjuOR5fGI4njlFElWFycujWJ19YA8ja88wlFPXGtwvIgKxNyHy2ttbbvlbj6LFqam4W1mewYa6tcHawG8knIa4kpyKjAkqpsGJJzVWGRC45gAG3hobWmhw3E6WGUYckAqFJuQoJvm0O+jXmf4SrVMSllznWplFixP9WvkLHWXXFux1WnQavWb0tXNnqKo9lSdlO5y9el+mu7+iPKvaaivsnMeQprfUnq1tz0Bnn/AFhr+uPRs2wsarDYDNYZVNyNNTqNpV4zGnD01sqqxH2VCkd+nO3P6SR2Tx6VHCVD6Oo5/VsbtSJvojKT6rG+jDwtreTUVL/RKtQXNU1h0GnnlvYeFjtJNKiqCxo5nsVu3rXAsRanpcetrp9dLx8DSZyGIpuvMEB9ug1Gtx5ctLysPhKw9m9Rf7SFD+1z+EbyThHwVBh6xawucqAFQBqACNARsfZB+kTWKmqwY2U0gGI3ALtqNJYV3CD9YyJy9Z0GvTeUQx9NqrsGSooULlDjUhmJW42Ook9q1o//ANNr0rPRYMmX1fRnKT99CSrDvGu+nTVdh62IrFnf1KaHKLZlzuNGGU8gdL9RaJ4Dwr0iqqG1Mas4N7km5Ck7nXymyoUVRQqiygWAHSdvHLZus5cXguEITswIQhAJT9qOPLhKOcjMzHLTW9rt39wlxKPjXZ4YqtTaq36umuiDcux1N+QsF799pnLeuO1mvrEPxPEYlSzgmylyCLqoAuctMaAD3j5yrq8DWpS0IDMu/LUdBOtHh1JaL01UIjIym3QqQSTudOs53gGui+FvhOFwuN5u3WWXpTcLpegw/wCj1FKG5zVKBBLXN7+sBa40sNhpeWHD+HIQbejrnXLm9WoAeWR9Gtrrcbz3FJcyvrC20zYtkXVPB0QcrjITsGBS57jex57ExVTgBPsVNOQZb/MESrw3GKqjK1qi81fXTx3llhMfSPsO2Hb3W9akfI6AeGWZ1E1SKnCSmhYaDMzWyqB5mZXtNw8NlDC5GVwNvVJINyOoB25qPPdYrGFFJrICND6RAXTQ3BZQMwtvsR3zIVKy18SRTa4qNmUncXPtf4RqB0AGl5Zj9ZqHwnhdcoCKZIUtTU3X1qYPqnU8tRJnFeF4ioi0qdEhnOVnOiqp3LNy0uNOs1RNrBRZV0UdwFhHVY981Mfq6ROC8FTA02NJGr13F2qWvtso6KOQ1J53nmGpVVdqtQXSrZKgb2+gYLb2QSRboSZbUWMnJVM16ppyrjHZDFVsQ7BAEU2R6jBQR1y6t8pXVOzORrVavkmnw3J+E7Rn7hFCpJ6f0YvB9q1RNKJq1lWzVW9XMFsoLE+sWsR4yBiuOYrEWvmVW2SmpJ6a93jedIVx0i79016I5y3Z1moDMjOc5JuhvlK3Hq26/SN9mMI61mJw9RUXKEzUyDf1szWIta2WdGapI9ZjJ+ONSr7hVamUtTGULutgCCdbkDrqbyZMrwKsRiAOTBgfIX/Kaqd5050QhCVBCEIBCEICKtMMpU7EEHwItOXcNTLdT9lmHwJnVJynCVMxqP7zu3xYzj5e46YfQwuYxVpyUo0iGE5uiA1CR6uFJloEkjD0xeTQhcLWomisQOm4+HKWNLhqek9LlUPYi4Fib23GxPfvLbD4dbRdSnLMU2irTGu0cpU44U1sI+adppkhFF5JprIwWPUnlEoJFeiiUaSEMqGAkWBFOsBKGnWRawkmsZErGArs6l8Rf3UY/EgfmZq5l+zB/XP9z/MJqJvHpnLsQhCaZEIQgEIQgRuJVSlGqy7rTdh4hSROZ4anlS3+9Z1UiYPtYiU66pTQC6ZmtoLkkCw2G3znLyT66YX4qwIho3XxQU63iVxaH7Q89PrOLoWTFUzC09tKi5wbaSWhvKzA3taWKbTSPKI1JkhTeN07DpPQwEIWacSacDXE8OIEodWPq0irXEdWqOsolZ9Im88Uz20qGqkgV2k6rKbiGMUaX1On/PSFTOAVsuIW/wBsFfzH0mxmd4X2dIZXqtqpzBF2uNRdufhNFN4sZCEITTIhCEAhCEAnNuN18+LxB90hB/hGX6gzpM5bjFtWrt79aofLO1py8vTeCFitTINajLBlvGzTnF1N4KmRtLEKbXjeHS0l0tjEgn8Nplh/L85ZLw++7t8v4Su4dVtLqlWm4ygvwhuTn5RpuFVPfPyl5Ta8dy6R6m2ZPDKnvn5fwiW4Y/vGaAnWeOI0bZt+FP75HnGxwlr61H/aP8Zo/Rz30UnqeylpYBhs7+bGSa9F1X1Sc3LXTzlilK0WovNSG1UKFR/bbyGgjGLwC2taXuW0rsTvLpNtTgquamjdVBPjbWPSu4BUvSA91mHzv9CJYzrHOiEISoIQhAIQhAJyzEtd2P8Aab6mdSM5TOXk+OmDzLHVpzy09DTk2cyT1dLxpq0batAn0KlpY0MTKOk0l0qkqLuliZZ0MQCJla2LVBmcgDqT/u8gN2spLoM7ctBYfMiXaNdQxtOrc0nDWte3K+2/gZIBnO+y/HVoZw4Yhsvs62K37x1mtwfGqVQ2V9fdOh8r7+UsRbF4ktGC8SGlVJBiqW8YUx9DpCPXldiBvLFzIFbnCrHs3U9tfusPmD9BLuZns/UtWt1Uj6H8jNNOmPTGXYhCE0yIQhAIQhARXqZVZjyBPwF5y22gnSeMG2Hrf3T/AITOb09py8jpg9G0bae3nhnJs008SPAXgacoKRi6+ICKWbYf7t4xkCxkHtHWuqL1ux8rAfUwlUuNxjVGLMfAcgOgkUNPCNQBzNvjN1gsGlMWVRoN7XJ7yYZY6m8fFWWfY5QWq3AIyruLjc9YjtHglpVAU0VwTYbAje3dqIF32Z46zEUqhvf2GO9/dP5GaUNOW06pUhl0IIIPeNROlUKmZVa3tAN8ReahEtXkim0hoY+hlU+5kSvtHiZGrtATwhv6QnifwsJsJjeFf9xT8T+EzZTpixkIQhNMiEIQCEIQIfGEvQqgbmm/4TOa0mnVWHWclB9Y225eHKcvJ8dMDl55PKZg05Ni8UrxETeUPZ7yj7SH1k+6R8/5y1zSDxugXp3G6a+Knf8AI+UJWZZ9Qehv8J0DB4kVEDKbhh8+njOfmSMHjHpG6MV6jkfEbQztf9jH9aoOdlPwJ/iJoeI8LSvlDFhlJtltzt1v0ExfBeJehqFyCQwIIGm5BuBtym14fxelU9lxf3W9U/A7ywJw3Zygu6lj/aJPyFgfhLhRARYM0pIkikYwYBoEh2kWsY4XjNRoDeFP66l/eJ+ITcTC4U/rqX94n4hN1OmLGQhCE0yIQhAIQhAicWr5KNVuiNbxtp87TltTQ+Q+k6P2qP8ARan+H8aznFQa3nHydumHT0RxogRQmGyCZ4DPWiIDhSeZIpDHBCKjG8BD607K3NT7J8OkpcTgKlP20IHXdf2hpNqskI8qac9QR5Ull2cwiVGdXF7LcWNra25GOcY4b6Egg3Rtr7gjkZES+zvGGRhTqElDoCfsHl5fSbLNOZib/g1bPRRjuRY+IOUn5TUInxLNPbxDSqLxt4HSJZoU3Qa1RD0dT+8Jv5zw+0v3h9Z0ObxYyEIQm2BCEIBCEIFD20q2w9vedV+rf5Zg+U2Xb0n0VLp6TXxym35zGnTScM+3XDp5eF4mFOZaKJibz0iIIgKFpluK13TEPlYrtsSPsiaYTPdpcOQ4fkwsfvD+VvhCUvh3GqudFZrqWANwL2JtvNehnN1aazhvaFCoFU5WHPUqe/TYyoZ7Ij9bU+7/AJhLTtU36lf7wfhaUvZnGJSZy5tcADQm+vdPOOcU9MwCiyLtfck7kwnxGVpueyw/oyeLfiMwtFSbAak6Ad5nSOH4f0dNE91QCe/n87xCJF4lo4BALNKjtGGk5lkSsLQqOzag94+s6JObVzpOkLsJvFjJ7CEJtgQhCAQhCBm+3g/o6d1VfwPMQ2s3Pbv/ALW/Sov5j85haRvOOfbrh0Ree25xxki1pXmGjbRBkn0E89FAimNYrDiohRtj8Qeok1qUZZYGRxnDXpnUXXkw1H8vOR1m4pNE4rBUijM1NdFJvax0B5iGdMjStJVCiWNlBY9ALn5Sx7KYNHFQuoa2UC/mT+U1uFpKosqhR0At9JU0hdneAZCKlT2vsruF7z1P0mnRBI1Ix0PNKeIEbJgXjbNCk1HkOsZIqGRahlDnD8Aa1QINt2PRQRfz1+c3kw3CcX6OqpO17N4HT5b+U3M3ixmIQhNMCEIQCEIQKztNhhUwtVT7uYeKesPpbznLqJI0nS+1tYLhagLZS9lHU3IuB5XnO3p3E4+Tt1w6Po1xPFOvhI9N7SQmomGzwqTxmjTGJzQhZaJLXiWaJJhHtoupTzoyk2zAi46EWiFj9OUJ4TgRRUqCTc3132A/KWlJpESP0zKJ9J48KsiIYsNKJDPG2MaLwvA8dpFN9/hJeS8RWp6SiuL6zovDauelTbqik+NtfnOevRN5tey9W9BRzUlT8bj5ERh2mfS2hCE6uQhCEAjGNxS00LtsPmeQEfmM7cYs+kSnewCZ/Mlh/l+ZkyuouM3VVx3HPWa5N7bAeyvh/GV1AaRaNF6AXnn+uxtqQjY0MWlSKJEBD6xuLZ43KC0AIWnoEIUsfSMARwGUPC8dR5HV44rQJ9N4uMUGkgGUJKGO0lgDFIekqPWe08Mc9GIkwqPWYCXPZPEa1FYgE5Sq36Xv57aSrK2BY+UhMMosJJeSzcdGhMpwLjxAy1SWXk25Hj1E1NOoGAKkEHYjadZduVmioQhKivxPGKSaXub2069LzB9qceK1XPbZQo56Ak/UmXvGuDsmYorOpNwFGYi/Ije3fMpiBrZtD0Oh+BnHK3qu2MncN4eryMW8YIjyG4sZmNC0CIm0UJUeWnlouFoQieiKtPbQPIq8IQPQZ6GibQtKH6dSPJiZEE8ywLmlrJSm0qKOKIFov9MMqLNnjeeVxxUDVNoVY1nFhrIGIe+0ZWtrdj5cpIWk7+zTdvuox+ghDVFbCXHBuKtSNjqh3HTvHfI9Lg2IbakR3sVX5E3+UsqHZmofbdV8LsfymtVNxpUxCkAhhYi415GErl7P0wBq/wAf5QmuWOFtEVaKsLMoYdGAI+BnkJUV2J7PYZhrRUfcun4CJjOJYNEZgosB3k/UwhM5RrGqGtWIO/0iKVdid+fdCExG62vAeDUaoJdSf8Tj6ES6HZbC/wDjP/sq/wCqEJ01HPdLXs1hR/VfFnP1aeN2Ywp/qvg9QfRoQjUN01U7K4W3/wCZ/wDZV/1yFV7P4cbIf26n+qEI1DdV+J4VSXZf3m/jKx8OoOg+ZhCZsalRa622kV3N94QkaWODoK24v5mXOH4ZSO6/vN/GEJZGbVthOA0Dun7z/wCqWFPgdBdqYP3iW/ETCE1pm2plHDInsIq/dUD6R2EJUEIQgEIQgf/Z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onstantia" pitchFamily="18" charset="0"/>
            </a:endParaRPr>
          </a:p>
        </p:txBody>
      </p:sp>
      <p:sp>
        <p:nvSpPr>
          <p:cNvPr id="38922" name="AutoShape 6" descr="data:image/jpeg;base64,/9j/4AAQSkZJRgABAQAAAQABAAD/2wCEAAkGBxQTEhQUEhQWFBUVFRcVFBQUGBcVFBcUFRUXFhgVFxQYHSggGBolHRcUITEhJSkrLi4uFx8zODMsNygtLiwBCgoKDg0OGBAQGCwcHCQsLCwsLCwsLCwsLCwsLCwsLCwsLCwsLCwsLCwsLCwsLCwsLCwsLCwtLCwsLCwtLCwsLP/AABEIAQMAwgMBIgACEQEDEQH/xAAbAAABBQEBAAAAAAAAAAAAAAAAAgMEBQYHAf/EAEQQAAIBAgQDBAcEBgkEAwAAAAECAAMRBBIhMQVBUQZhcYETIjJSkaGxQnKywRQjkqLR4SRDYnOCwtLw8RU0U5MHFjP/xAAYAQEBAQEBAAAAAAAAAAAAAAAAAQIDBP/EAB8RAQEAAgIDAAMAAAAAAAAAAAABAhEhMQMSQRNRYf/aAAwDAQACEQMRAD8A7jCEIBCEIBCJdwBcmwG5MzeO7W00rpT5Hc29W/IMx2Jvp5XmcspO1k200JFr40LSNQesNNL23IHlvK7/AOwD3P3v5Rc8Yaq7hMxQ7WLUYZLZftKT6/iL22nvFuNM6FaQtfcsbeWnL6zN8uOtxfWo3azj5saNCxY765b9RfpofG3S5jnZDtQKyqlS4ewsW3NxcXPO/I8/HfNtw6q62sCT7RB0YjZrkXU+HQDwkYfs3UKoWqBHX7QF9PdKiwI8555ln7bdNY606PEu4AJJAAFyToABzJmUqdqBhVZcQc2X2HuBfTQOTse/X47867Wdtq2JORLqt9FXpf2sp1Y97adAJ2vmnztiYOjUu2tN8ZToJ7DXTOedQi6+F7WHW/hNZOE4zgmIw5RvbVTmWqumVhqC43BvYcxpvedq4RjhXoU6q7VEDeBI1HkbjyjxZ22zLtc5NSxMhCNYjELTXM7BV0F2NhrpvOzmdhPAZ7AIQhAIQhAIQhAIQhAImq9gTa9gTYbm3IQqXsctr2Nr7X5X7py3Hdva+coLhgcrBEUAN0u5NjM5ZaamO0jjXampiGKULne2W242A6DX2zt3RnAYWlmy1bOzZjlPrU1vqdW9rpm25C2t6BsfUuSKBudyWA69Aep+Jkatjq/JKa+JJ+lp5rt09W+TH5FajnDKwGXXMRlN8p79NDz56zMYtnDNmqH1mbKoY6LfYja1rad8i4JKuQE3zMASVGUZSdgzH3det5XYlSmZ2ILKjDQltSSRqe4IPKZrN1tA/SKrYhhScAX2b1lAUAXA7+62pmjw/HK9L29R7ygVB8CMw+cymAuquxtuFU3tfQOxuetwPKX+Cq3UXPrADNpbWwO3nLeCLmn2jrMQVqBluM1gpt1uAAfLeWS8SZ9yzaHnkS9iNDYc7WuDp0mWqYdGNyLN7ynK3xEdpelT2WFQdG9V/wBoCx+EY3SWFdtHApA1BlV39R6ey1AMwB6EgNrKHszT9JiqNO1lLgkDUsFU1PWbmCBLvj3ElxVH9GrAUnLK6kj0dyhHMeq2lxoee0R2W4U9GvVrOAFSj+rNwQXyKg7/AHhr1i9tS6jV0ce5LA2canLoCFOoAPPQ8+h1lp2f7QUaNNktZFJbKPaQnUrk6E7W5nSZetjBQosVf0gAAVxbW+rG47iPhKfs3imqLUxFQD1D+rU6Fqh231yg6+QnS3XMc8ZtrcX2jdqno6gLHdgmmQls4Rcu5X1Neo7pB7WYjEVaAyP6WmtRqtx7YOW2VlA9kXbl9rUWEfwWRNAQxBuzixa5JYtfUMpN+8Xt3xjGcSpU2DU3s/2gozB/vIvPv0nLddtRoewuPZKQSpVWpTIBpsNchtrTvrdeh5beGzRgRcEEHYjUTjA4whc1MPSbO2hCsQp6saaE38f+ZM4LxWuKz+mugQJUQEWUDMQW532/4nfHOyOVjrkJWcP4urqCxAJ5j2T58vOWQM6y7ZewhCUEIQgEIQgE4322w/osZWQF1FS1VQoUhmYc7gkWIGxG07E7gAkkADcnQDznKf8A5YxlJ2p1KThmRWpuVJFlJBWx8ek5+TpvC8qAY8ZinRc99LFTsb/CeYtT6Mt1OVb82sWt8FMp8Nh2xBpinezKVckkZADcZiPh3275pOIYShlVa+Isi7IgAvpbXRiT/Ezz3W3S3hMxWLC0qeXQMgPgLTPcSVmRFQXLHM29gOh+XwljUxdMqlOij1FQEBnFtze2o1+EbNGq27BB0Xf4zO+WFbSwTCmquVpqAb6n7W40IFtx4AeMdw9WkFIRgQpuSNLZjp5cr90VxHAFEz01zsLFgwLkrsbC9+d/KU4Iw7I5XJfRlN7vTPter3b+Q6zXaL4VdjuOR5fGI4njlFElWFycujWJ19YA8ja88wlFPXGtwvIgKxNyHy2ttbbvlbj6LFqam4W1mewYa6tcHawG8knIa4kpyKjAkqpsGJJzVWGRC45gAG3hobWmhw3E6WGUYckAqFJuQoJvm0O+jXmf4SrVMSllznWplFixP9WvkLHWXXFux1WnQavWb0tXNnqKo9lSdlO5y9el+mu7+iPKvaaivsnMeQprfUnq1tz0Bnn/AFhr+uPRs2wsarDYDNYZVNyNNTqNpV4zGnD01sqqxH2VCkd+nO3P6SR2Tx6VHCVD6Oo5/VsbtSJvojKT6rG+jDwtreTUVL/RKtQXNU1h0GnnlvYeFjtJNKiqCxo5nsVu3rXAsRanpcetrp9dLx8DSZyGIpuvMEB9ug1Gtx5ctLysPhKw9m9Rf7SFD+1z+EbyThHwVBh6xawucqAFQBqACNARsfZB+kTWKmqwY2U0gGI3ALtqNJYV3CD9YyJy9Z0GvTeUQx9NqrsGSooULlDjUhmJW42Ook9q1o//ANNr0rPRYMmX1fRnKT99CSrDvGu+nTVdh62IrFnf1KaHKLZlzuNGGU8gdL9RaJ4Dwr0iqqG1Mas4N7km5Ck7nXymyoUVRQqiygWAHSdvHLZus5cXguEITswIQhAJT9qOPLhKOcjMzHLTW9rt39wlxKPjXZ4YqtTaq36umuiDcux1N+QsF799pnLeuO1mvrEPxPEYlSzgmylyCLqoAuctMaAD3j5yrq8DWpS0IDMu/LUdBOtHh1JaL01UIjIym3QqQSTudOs53gGui+FvhOFwuN5u3WWXpTcLpegw/wCj1FKG5zVKBBLXN7+sBa40sNhpeWHD+HIQbejrnXLm9WoAeWR9Gtrrcbz3FJcyvrC20zYtkXVPB0QcrjITsGBS57jex57ExVTgBPsVNOQZb/MESrw3GKqjK1qi81fXTx3llhMfSPsO2Hb3W9akfI6AeGWZ1E1SKnCSmhYaDMzWyqB5mZXtNw8NlDC5GVwNvVJINyOoB25qPPdYrGFFJrICND6RAXTQ3BZQMwtvsR3zIVKy18SRTa4qNmUncXPtf4RqB0AGl5Zj9ZqHwnhdcoCKZIUtTU3X1qYPqnU8tRJnFeF4ioi0qdEhnOVnOiqp3LNy0uNOs1RNrBRZV0UdwFhHVY981Mfq6ROC8FTA02NJGr13F2qWvtso6KOQ1J53nmGpVVdqtQXSrZKgb2+gYLb2QSRboSZbUWMnJVM16ppyrjHZDFVsQ7BAEU2R6jBQR1y6t8pXVOzORrVavkmnw3J+E7Rn7hFCpJ6f0YvB9q1RNKJq1lWzVW9XMFsoLE+sWsR4yBiuOYrEWvmVW2SmpJ6a93jedIVx0i79016I5y3Z1moDMjOc5JuhvlK3Hq26/SN9mMI61mJw9RUXKEzUyDf1szWIta2WdGapI9ZjJ+ONSr7hVamUtTGULutgCCdbkDrqbyZMrwKsRiAOTBgfIX/Kaqd5050QhCVBCEIBCEICKtMMpU7EEHwItOXcNTLdT9lmHwJnVJynCVMxqP7zu3xYzj5e46YfQwuYxVpyUo0iGE5uiA1CR6uFJloEkjD0xeTQhcLWomisQOm4+HKWNLhqek9LlUPYi4Fib23GxPfvLbD4dbRdSnLMU2irTGu0cpU44U1sI+adppkhFF5JprIwWPUnlEoJFeiiUaSEMqGAkWBFOsBKGnWRawkmsZErGArs6l8Rf3UY/EgfmZq5l+zB/XP9z/MJqJvHpnLsQhCaZEIQgEIQgRuJVSlGqy7rTdh4hSROZ4anlS3+9Z1UiYPtYiU66pTQC6ZmtoLkkCw2G3znLyT66YX4qwIho3XxQU63iVxaH7Q89PrOLoWTFUzC09tKi5wbaSWhvKzA3taWKbTSPKI1JkhTeN07DpPQwEIWacSacDXE8OIEodWPq0irXEdWqOsolZ9Im88Uz20qGqkgV2k6rKbiGMUaX1On/PSFTOAVsuIW/wBsFfzH0mxmd4X2dIZXqtqpzBF2uNRdufhNFN4sZCEITTIhCEAhCEAnNuN18+LxB90hB/hGX6gzpM5bjFtWrt79aofLO1py8vTeCFitTINajLBlvGzTnF1N4KmRtLEKbXjeHS0l0tjEgn8Nplh/L85ZLw++7t8v4Su4dVtLqlWm4ygvwhuTn5RpuFVPfPyl5Ta8dy6R6m2ZPDKnvn5fwiW4Y/vGaAnWeOI0bZt+FP75HnGxwlr61H/aP8Zo/Rz30UnqeylpYBhs7+bGSa9F1X1Sc3LXTzlilK0WovNSG1UKFR/bbyGgjGLwC2taXuW0rsTvLpNtTgquamjdVBPjbWPSu4BUvSA91mHzv9CJYzrHOiEISoIQhAIQhAJyzEtd2P8Aab6mdSM5TOXk+OmDzLHVpzy09DTk2cyT1dLxpq0batAn0KlpY0MTKOk0l0qkqLuliZZ0MQCJla2LVBmcgDqT/u8gN2spLoM7ctBYfMiXaNdQxtOrc0nDWte3K+2/gZIBnO+y/HVoZw4Yhsvs62K37x1mtwfGqVQ2V9fdOh8r7+UsRbF4ktGC8SGlVJBiqW8YUx9DpCPXldiBvLFzIFbnCrHs3U9tfusPmD9BLuZns/UtWt1Uj6H8jNNOmPTGXYhCE0yIQhAIQhARXqZVZjyBPwF5y22gnSeMG2Hrf3T/AITOb09py8jpg9G0bae3nhnJs008SPAXgacoKRi6+ICKWbYf7t4xkCxkHtHWuqL1ux8rAfUwlUuNxjVGLMfAcgOgkUNPCNQBzNvjN1gsGlMWVRoN7XJ7yYZY6m8fFWWfY5QWq3AIyruLjc9YjtHglpVAU0VwTYbAje3dqIF32Z46zEUqhvf2GO9/dP5GaUNOW06pUhl0IIIPeNROlUKmZVa3tAN8ReahEtXkim0hoY+hlU+5kSvtHiZGrtATwhv6QnifwsJsJjeFf9xT8T+EzZTpixkIQhNMiEIQCEIQIfGEvQqgbmm/4TOa0mnVWHWclB9Y225eHKcvJ8dMDl55PKZg05Ni8UrxETeUPZ7yj7SH1k+6R8/5y1zSDxugXp3G6a+Knf8AI+UJWZZ9Qehv8J0DB4kVEDKbhh8+njOfmSMHjHpG6MV6jkfEbQztf9jH9aoOdlPwJ/iJoeI8LSvlDFhlJtltzt1v0ExfBeJehqFyCQwIIGm5BuBtym14fxelU9lxf3W9U/A7ywJw3Zygu6lj/aJPyFgfhLhRARYM0pIkikYwYBoEh2kWsY4XjNRoDeFP66l/eJ+ITcTC4U/rqX94n4hN1OmLGQhCE0yIQhAIQhAicWr5KNVuiNbxtp87TltTQ+Q+k6P2qP8ARan+H8aznFQa3nHydumHT0RxogRQmGyCZ4DPWiIDhSeZIpDHBCKjG8BD607K3NT7J8OkpcTgKlP20IHXdf2hpNqskI8qac9QR5Ull2cwiVGdXF7LcWNra25GOcY4b6Egg3Rtr7gjkZES+zvGGRhTqElDoCfsHl5fSbLNOZib/g1bPRRjuRY+IOUn5TUInxLNPbxDSqLxt4HSJZoU3Qa1RD0dT+8Jv5zw+0v3h9Z0ObxYyEIQm2BCEIBCEIFD20q2w9vedV+rf5Zg+U2Xb0n0VLp6TXxym35zGnTScM+3XDp5eF4mFOZaKJibz0iIIgKFpluK13TEPlYrtsSPsiaYTPdpcOQ4fkwsfvD+VvhCUvh3GqudFZrqWANwL2JtvNehnN1aazhvaFCoFU5WHPUqe/TYyoZ7Ij9bU+7/AJhLTtU36lf7wfhaUvZnGJSZy5tcADQm+vdPOOcU9MwCiyLtfck7kwnxGVpueyw/oyeLfiMwtFSbAak6Ad5nSOH4f0dNE91QCe/n87xCJF4lo4BALNKjtGGk5lkSsLQqOzag94+s6JObVzpOkLsJvFjJ7CEJtgQhCAQhCBm+3g/o6d1VfwPMQ2s3Pbv/ALW/Sov5j85haRvOOfbrh0Ree25xxki1pXmGjbRBkn0E89FAimNYrDiohRtj8Qeok1qUZZYGRxnDXpnUXXkw1H8vOR1m4pNE4rBUijM1NdFJvax0B5iGdMjStJVCiWNlBY9ALn5Sx7KYNHFQuoa2UC/mT+U1uFpKosqhR0At9JU0hdneAZCKlT2vsruF7z1P0mnRBI1Ix0PNKeIEbJgXjbNCk1HkOsZIqGRahlDnD8Aa1QINt2PRQRfz1+c3kw3CcX6OqpO17N4HT5b+U3M3ixmIQhNMCEIQCEIQKztNhhUwtVT7uYeKesPpbznLqJI0nS+1tYLhagLZS9lHU3IuB5XnO3p3E4+Tt1w6Po1xPFOvhI9N7SQmomGzwqTxmjTGJzQhZaJLXiWaJJhHtoupTzoyk2zAi46EWiFj9OUJ4TgRRUqCTc3132A/KWlJpESP0zKJ9J48KsiIYsNKJDPG2MaLwvA8dpFN9/hJeS8RWp6SiuL6zovDauelTbqik+NtfnOevRN5tey9W9BRzUlT8bj5ERh2mfS2hCE6uQhCEAjGNxS00LtsPmeQEfmM7cYs+kSnewCZ/Mlh/l+ZkyuouM3VVx3HPWa5N7bAeyvh/GV1AaRaNF6AXnn+uxtqQjY0MWlSKJEBD6xuLZ43KC0AIWnoEIUsfSMARwGUPC8dR5HV44rQJ9N4uMUGkgGUJKGO0lgDFIekqPWe08Mc9GIkwqPWYCXPZPEa1FYgE5Sq36Xv57aSrK2BY+UhMMosJJeSzcdGhMpwLjxAy1SWXk25Hj1E1NOoGAKkEHYjadZduVmioQhKivxPGKSaXub2069LzB9qceK1XPbZQo56Ak/UmXvGuDsmYorOpNwFGYi/Ije3fMpiBrZtD0Oh+BnHK3qu2MncN4eryMW8YIjyG4sZmNC0CIm0UJUeWnlouFoQieiKtPbQPIq8IQPQZ6GibQtKH6dSPJiZEE8ywLmlrJSm0qKOKIFov9MMqLNnjeeVxxUDVNoVY1nFhrIGIe+0ZWtrdj5cpIWk7+zTdvuox+ghDVFbCXHBuKtSNjqh3HTvHfI9Lg2IbakR3sVX5E3+UsqHZmofbdV8LsfymtVNxpUxCkAhhYi415GErl7P0wBq/wAf5QmuWOFtEVaKsLMoYdGAI+BnkJUV2J7PYZhrRUfcun4CJjOJYNEZgosB3k/UwhM5RrGqGtWIO/0iKVdid+fdCExG62vAeDUaoJdSf8Tj6ES6HZbC/wDjP/sq/wCqEJ01HPdLXs1hR/VfFnP1aeN2Ywp/qvg9QfRoQjUN01U7K4W3/wCZ/wDZV/1yFV7P4cbIf26n+qEI1DdV+J4VSXZf3m/jKx8OoOg+ZhCZsalRa622kV3N94QkaWODoK24v5mXOH4ZSO6/vN/GEJZGbVthOA0Dun7z/wCqWFPgdBdqYP3iW/ETCE1pm2plHDInsIq/dUD6R2EJUEIQgEIQgf/Z"/>
          <p:cNvSpPr>
            <a:spLocks noChangeAspect="1" noChangeArrowheads="1"/>
          </p:cNvSpPr>
          <p:nvPr/>
        </p:nvSpPr>
        <p:spPr bwMode="auto">
          <a:xfrm>
            <a:off x="460375" y="1603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onstantia" pitchFamily="18" charset="0"/>
            </a:endParaRPr>
          </a:p>
        </p:txBody>
      </p:sp>
      <p:sp>
        <p:nvSpPr>
          <p:cNvPr id="38923" name="AutoShape 8" descr="data:image/jpeg;base64,/9j/4AAQSkZJRgABAQAAAQABAAD/2wCEAAkGBxQTEhQUEhQWFBUVFRcVFBQUGBcVFBcUFRUXFhgVFxQYHSggGBolHRcUITEhJSkrLi4uFx8zODMsNygtLiwBCgoKDg0OGBAQGCwcHCQsLCwsLCwsLCwsLCwsLCwsLCwsLCwsLCwsLCwsLCwsLCwsLCwsLCwtLCwsLCwtLCwsLP/AABEIAQMAwgMBIgACEQEDEQH/xAAbAAABBQEBAAAAAAAAAAAAAAAAAgMEBQYHAf/EAEQQAAIBAgQDBAcEBgkEAwAAAAECAAMRBBIhMQVBUQZhcYETIjJSkaGxQnKywRQjkqLR4SRDYnOCwtLw8RU0U5MHFjP/xAAYAQEBAQEBAAAAAAAAAAAAAAAAAQIDBP/EAB8RAQEAAgIDAAMAAAAAAAAAAAABAhEhMQMSQRNRYf/aAAwDAQACEQMRAD8A7jCEIBCEIBCJdwBcmwG5MzeO7W00rpT5Hc29W/IMx2Jvp5XmcspO1k200JFr40LSNQesNNL23IHlvK7/AOwD3P3v5Rc8Yaq7hMxQ7WLUYZLZftKT6/iL22nvFuNM6FaQtfcsbeWnL6zN8uOtxfWo3azj5saNCxY765b9RfpofG3S5jnZDtQKyqlS4ewsW3NxcXPO/I8/HfNtw6q62sCT7RB0YjZrkXU+HQDwkYfs3UKoWqBHX7QF9PdKiwI8555ln7bdNY606PEu4AJJAAFyToABzJmUqdqBhVZcQc2X2HuBfTQOTse/X47867Wdtq2JORLqt9FXpf2sp1Y97adAJ2vmnztiYOjUu2tN8ZToJ7DXTOedQi6+F7WHW/hNZOE4zgmIw5RvbVTmWqumVhqC43BvYcxpvedq4RjhXoU6q7VEDeBI1HkbjyjxZ22zLtc5NSxMhCNYjELTXM7BV0F2NhrpvOzmdhPAZ7AIQhAIQhAIQhAIQhAImq9gTa9gTYbm3IQqXsctr2Nr7X5X7py3Hdva+coLhgcrBEUAN0u5NjM5ZaamO0jjXampiGKULne2W242A6DX2zt3RnAYWlmy1bOzZjlPrU1vqdW9rpm25C2t6BsfUuSKBudyWA69Aep+Jkatjq/JKa+JJ+lp5rt09W+TH5FajnDKwGXXMRlN8p79NDz56zMYtnDNmqH1mbKoY6LfYja1rad8i4JKuQE3zMASVGUZSdgzH3det5XYlSmZ2ILKjDQltSSRqe4IPKZrN1tA/SKrYhhScAX2b1lAUAXA7+62pmjw/HK9L29R7ygVB8CMw+cymAuquxtuFU3tfQOxuetwPKX+Cq3UXPrADNpbWwO3nLeCLmn2jrMQVqBluM1gpt1uAAfLeWS8SZ9yzaHnkS9iNDYc7WuDp0mWqYdGNyLN7ynK3xEdpelT2WFQdG9V/wBoCx+EY3SWFdtHApA1BlV39R6ey1AMwB6EgNrKHszT9JiqNO1lLgkDUsFU1PWbmCBLvj3ElxVH9GrAUnLK6kj0dyhHMeq2lxoee0R2W4U9GvVrOAFSj+rNwQXyKg7/AHhr1i9tS6jV0ce5LA2canLoCFOoAPPQ8+h1lp2f7QUaNNktZFJbKPaQnUrk6E7W5nSZetjBQosVf0gAAVxbW+rG47iPhKfs3imqLUxFQD1D+rU6Fqh231yg6+QnS3XMc8ZtrcX2jdqno6gLHdgmmQls4Rcu5X1Neo7pB7WYjEVaAyP6WmtRqtx7YOW2VlA9kXbl9rUWEfwWRNAQxBuzixa5JYtfUMpN+8Xt3xjGcSpU2DU3s/2gozB/vIvPv0nLddtRoewuPZKQSpVWpTIBpsNchtrTvrdeh5beGzRgRcEEHYjUTjA4whc1MPSbO2hCsQp6saaE38f+ZM4LxWuKz+mugQJUQEWUDMQW532/4nfHOyOVjrkJWcP4urqCxAJ5j2T58vOWQM6y7ZewhCUEIQgEIQgE4322w/osZWQF1FS1VQoUhmYc7gkWIGxG07E7gAkkADcnQDznKf8A5YxlJ2p1KThmRWpuVJFlJBWx8ek5+TpvC8qAY8ZinRc99LFTsb/CeYtT6Mt1OVb82sWt8FMp8Nh2xBpinezKVckkZADcZiPh3275pOIYShlVa+Isi7IgAvpbXRiT/Ezz3W3S3hMxWLC0qeXQMgPgLTPcSVmRFQXLHM29gOh+XwljUxdMqlOij1FQEBnFtze2o1+EbNGq27BB0Xf4zO+WFbSwTCmquVpqAb6n7W40IFtx4AeMdw9WkFIRgQpuSNLZjp5cr90VxHAFEz01zsLFgwLkrsbC9+d/KU4Iw7I5XJfRlN7vTPter3b+Q6zXaL4VdjuOR5fGI4njlFElWFycujWJ19YA8ja88wlFPXGtwvIgKxNyHy2ttbbvlbj6LFqam4W1mewYa6tcHawG8knIa4kpyKjAkqpsGJJzVWGRC45gAG3hobWmhw3E6WGUYckAqFJuQoJvm0O+jXmf4SrVMSllznWplFixP9WvkLHWXXFux1WnQavWb0tXNnqKo9lSdlO5y9el+mu7+iPKvaaivsnMeQprfUnq1tz0Bnn/AFhr+uPRs2wsarDYDNYZVNyNNTqNpV4zGnD01sqqxH2VCkd+nO3P6SR2Tx6VHCVD6Oo5/VsbtSJvojKT6rG+jDwtreTUVL/RKtQXNU1h0GnnlvYeFjtJNKiqCxo5nsVu3rXAsRanpcetrp9dLx8DSZyGIpuvMEB9ug1Gtx5ctLysPhKw9m9Rf7SFD+1z+EbyThHwVBh6xawucqAFQBqACNARsfZB+kTWKmqwY2U0gGI3ALtqNJYV3CD9YyJy9Z0GvTeUQx9NqrsGSooULlDjUhmJW42Ook9q1o//ANNr0rPRYMmX1fRnKT99CSrDvGu+nTVdh62IrFnf1KaHKLZlzuNGGU8gdL9RaJ4Dwr0iqqG1Mas4N7km5Ck7nXymyoUVRQqiygWAHSdvHLZus5cXguEITswIQhAJT9qOPLhKOcjMzHLTW9rt39wlxKPjXZ4YqtTaq36umuiDcux1N+QsF799pnLeuO1mvrEPxPEYlSzgmylyCLqoAuctMaAD3j5yrq8DWpS0IDMu/LUdBOtHh1JaL01UIjIym3QqQSTudOs53gGui+FvhOFwuN5u3WWXpTcLpegw/wCj1FKG5zVKBBLXN7+sBa40sNhpeWHD+HIQbejrnXLm9WoAeWR9Gtrrcbz3FJcyvrC20zYtkXVPB0QcrjITsGBS57jex57ExVTgBPsVNOQZb/MESrw3GKqjK1qi81fXTx3llhMfSPsO2Hb3W9akfI6AeGWZ1E1SKnCSmhYaDMzWyqB5mZXtNw8NlDC5GVwNvVJINyOoB25qPPdYrGFFJrICND6RAXTQ3BZQMwtvsR3zIVKy18SRTa4qNmUncXPtf4RqB0AGl5Zj9ZqHwnhdcoCKZIUtTU3X1qYPqnU8tRJnFeF4ioi0qdEhnOVnOiqp3LNy0uNOs1RNrBRZV0UdwFhHVY981Mfq6ROC8FTA02NJGr13F2qWvtso6KOQ1J53nmGpVVdqtQXSrZKgb2+gYLb2QSRboSZbUWMnJVM16ppyrjHZDFVsQ7BAEU2R6jBQR1y6t8pXVOzORrVavkmnw3J+E7Rn7hFCpJ6f0YvB9q1RNKJq1lWzVW9XMFsoLE+sWsR4yBiuOYrEWvmVW2SmpJ6a93jedIVx0i79016I5y3Z1moDMjOc5JuhvlK3Hq26/SN9mMI61mJw9RUXKEzUyDf1szWIta2WdGapI9ZjJ+ONSr7hVamUtTGULutgCCdbkDrqbyZMrwKsRiAOTBgfIX/Kaqd5050QhCVBCEIBCEICKtMMpU7EEHwItOXcNTLdT9lmHwJnVJynCVMxqP7zu3xYzj5e46YfQwuYxVpyUo0iGE5uiA1CR6uFJloEkjD0xeTQhcLWomisQOm4+HKWNLhqek9LlUPYi4Fib23GxPfvLbD4dbRdSnLMU2irTGu0cpU44U1sI+adppkhFF5JprIwWPUnlEoJFeiiUaSEMqGAkWBFOsBKGnWRawkmsZErGArs6l8Rf3UY/EgfmZq5l+zB/XP9z/MJqJvHpnLsQhCaZEIQgEIQgRuJVSlGqy7rTdh4hSROZ4anlS3+9Z1UiYPtYiU66pTQC6ZmtoLkkCw2G3znLyT66YX4qwIho3XxQU63iVxaH7Q89PrOLoWTFUzC09tKi5wbaSWhvKzA3taWKbTSPKI1JkhTeN07DpPQwEIWacSacDXE8OIEodWPq0irXEdWqOsolZ9Im88Uz20qGqkgV2k6rKbiGMUaX1On/PSFTOAVsuIW/wBsFfzH0mxmd4X2dIZXqtqpzBF2uNRdufhNFN4sZCEITTIhCEAhCEAnNuN18+LxB90hB/hGX6gzpM5bjFtWrt79aofLO1py8vTeCFitTINajLBlvGzTnF1N4KmRtLEKbXjeHS0l0tjEgn8Nplh/L85ZLw++7t8v4Su4dVtLqlWm4ygvwhuTn5RpuFVPfPyl5Ta8dy6R6m2ZPDKnvn5fwiW4Y/vGaAnWeOI0bZt+FP75HnGxwlr61H/aP8Zo/Rz30UnqeylpYBhs7+bGSa9F1X1Sc3LXTzlilK0WovNSG1UKFR/bbyGgjGLwC2taXuW0rsTvLpNtTgquamjdVBPjbWPSu4BUvSA91mHzv9CJYzrHOiEISoIQhAIQhAJyzEtd2P8Aab6mdSM5TOXk+OmDzLHVpzy09DTk2cyT1dLxpq0batAn0KlpY0MTKOk0l0qkqLuliZZ0MQCJla2LVBmcgDqT/u8gN2spLoM7ctBYfMiXaNdQxtOrc0nDWte3K+2/gZIBnO+y/HVoZw4Yhsvs62K37x1mtwfGqVQ2V9fdOh8r7+UsRbF4ktGC8SGlVJBiqW8YUx9DpCPXldiBvLFzIFbnCrHs3U9tfusPmD9BLuZns/UtWt1Uj6H8jNNOmPTGXYhCE0yIQhAIQhARXqZVZjyBPwF5y22gnSeMG2Hrf3T/AITOb09py8jpg9G0bae3nhnJs008SPAXgacoKRi6+ICKWbYf7t4xkCxkHtHWuqL1ux8rAfUwlUuNxjVGLMfAcgOgkUNPCNQBzNvjN1gsGlMWVRoN7XJ7yYZY6m8fFWWfY5QWq3AIyruLjc9YjtHglpVAU0VwTYbAje3dqIF32Z46zEUqhvf2GO9/dP5GaUNOW06pUhl0IIIPeNROlUKmZVa3tAN8ReahEtXkim0hoY+hlU+5kSvtHiZGrtATwhv6QnifwsJsJjeFf9xT8T+EzZTpixkIQhNMiEIQCEIQIfGEvQqgbmm/4TOa0mnVWHWclB9Y225eHKcvJ8dMDl55PKZg05Ni8UrxETeUPZ7yj7SH1k+6R8/5y1zSDxugXp3G6a+Knf8AI+UJWZZ9Qehv8J0DB4kVEDKbhh8+njOfmSMHjHpG6MV6jkfEbQztf9jH9aoOdlPwJ/iJoeI8LSvlDFhlJtltzt1v0ExfBeJehqFyCQwIIGm5BuBtym14fxelU9lxf3W9U/A7ywJw3Zygu6lj/aJPyFgfhLhRARYM0pIkikYwYBoEh2kWsY4XjNRoDeFP66l/eJ+ITcTC4U/rqX94n4hN1OmLGQhCE0yIQhAIQhAicWr5KNVuiNbxtp87TltTQ+Q+k6P2qP8ARan+H8aznFQa3nHydumHT0RxogRQmGyCZ4DPWiIDhSeZIpDHBCKjG8BD607K3NT7J8OkpcTgKlP20IHXdf2hpNqskI8qac9QR5Ull2cwiVGdXF7LcWNra25GOcY4b6Egg3Rtr7gjkZES+zvGGRhTqElDoCfsHl5fSbLNOZib/g1bPRRjuRY+IOUn5TUInxLNPbxDSqLxt4HSJZoU3Qa1RD0dT+8Jv5zw+0v3h9Z0ObxYyEIQm2BCEIBCEIFD20q2w9vedV+rf5Zg+U2Xb0n0VLp6TXxym35zGnTScM+3XDp5eF4mFOZaKJibz0iIIgKFpluK13TEPlYrtsSPsiaYTPdpcOQ4fkwsfvD+VvhCUvh3GqudFZrqWANwL2JtvNehnN1aazhvaFCoFU5WHPUqe/TYyoZ7Ij9bU+7/AJhLTtU36lf7wfhaUvZnGJSZy5tcADQm+vdPOOcU9MwCiyLtfck7kwnxGVpueyw/oyeLfiMwtFSbAak6Ad5nSOH4f0dNE91QCe/n87xCJF4lo4BALNKjtGGk5lkSsLQqOzag94+s6JObVzpOkLsJvFjJ7CEJtgQhCAQhCBm+3g/o6d1VfwPMQ2s3Pbv/ALW/Sov5j85haRvOOfbrh0Ree25xxki1pXmGjbRBkn0E89FAimNYrDiohRtj8Qeok1qUZZYGRxnDXpnUXXkw1H8vOR1m4pNE4rBUijM1NdFJvax0B5iGdMjStJVCiWNlBY9ALn5Sx7KYNHFQuoa2UC/mT+U1uFpKosqhR0At9JU0hdneAZCKlT2vsruF7z1P0mnRBI1Ix0PNKeIEbJgXjbNCk1HkOsZIqGRahlDnD8Aa1QINt2PRQRfz1+c3kw3CcX6OqpO17N4HT5b+U3M3ixmIQhNMCEIQCEIQKztNhhUwtVT7uYeKesPpbznLqJI0nS+1tYLhagLZS9lHU3IuB5XnO3p3E4+Tt1w6Po1xPFOvhI9N7SQmomGzwqTxmjTGJzQhZaJLXiWaJJhHtoupTzoyk2zAi46EWiFj9OUJ4TgRRUqCTc3132A/KWlJpESP0zKJ9J48KsiIYsNKJDPG2MaLwvA8dpFN9/hJeS8RWp6SiuL6zovDauelTbqik+NtfnOevRN5tey9W9BRzUlT8bj5ERh2mfS2hCE6uQhCEAjGNxS00LtsPmeQEfmM7cYs+kSnewCZ/Mlh/l+ZkyuouM3VVx3HPWa5N7bAeyvh/GV1AaRaNF6AXnn+uxtqQjY0MWlSKJEBD6xuLZ43KC0AIWnoEIUsfSMARwGUPC8dR5HV44rQJ9N4uMUGkgGUJKGO0lgDFIekqPWe08Mc9GIkwqPWYCXPZPEa1FYgE5Sq36Xv57aSrK2BY+UhMMosJJeSzcdGhMpwLjxAy1SWXk25Hj1E1NOoGAKkEHYjadZduVmioQhKivxPGKSaXub2069LzB9qceK1XPbZQo56Ak/UmXvGuDsmYorOpNwFGYi/Ije3fMpiBrZtD0Oh+BnHK3qu2MncN4eryMW8YIjyG4sZmNC0CIm0UJUeWnlouFoQieiKtPbQPIq8IQPQZ6GibQtKH6dSPJiZEE8ywLmlrJSm0qKOKIFov9MMqLNnjeeVxxUDVNoVY1nFhrIGIe+0ZWtrdj5cpIWk7+zTdvuox+ghDVFbCXHBuKtSNjqh3HTvHfI9Lg2IbakR3sVX5E3+UsqHZmofbdV8LsfymtVNxpUxCkAhhYi415GErl7P0wBq/wAf5QmuWOFtEVaKsLMoYdGAI+BnkJUV2J7PYZhrRUfcun4CJjOJYNEZgosB3k/UwhM5RrGqGtWIO/0iKVdid+fdCExG62vAeDUaoJdSf8Tj6ES6HZbC/wDjP/sq/wCqEJ01HPdLXs1hR/VfFnP1aeN2Ywp/qvg9QfRoQjUN01U7K4W3/wCZ/wDZV/1yFV7P4cbIf26n+qEI1DdV+J4VSXZf3m/jKx8OoOg+ZhCZsalRa622kV3N94QkaWODoK24v5mXOH4ZSO6/vN/GEJZGbVthOA0Dun7z/wCqWFPgdBdqYP3iW/ETCE1pm2plHDInsIq/dUD6R2EJUEIQgEIQgf/Z"/>
          <p:cNvSpPr>
            <a:spLocks noChangeAspect="1" noChangeArrowheads="1"/>
          </p:cNvSpPr>
          <p:nvPr/>
        </p:nvSpPr>
        <p:spPr bwMode="auto">
          <a:xfrm>
            <a:off x="612775" y="3127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onstantia" pitchFamily="18" charset="0"/>
            </a:endParaRPr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331640" y="0"/>
            <a:ext cx="781236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2700" marR="5080" algn="ctr">
              <a:lnSpc>
                <a:spcPct val="100299"/>
              </a:lnSpc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Причины уточнения расходов бюджета района по муниципальным программам.</a:t>
            </a:r>
          </a:p>
          <a:p>
            <a:pPr marL="12700" marR="5080" algn="ctr">
              <a:lnSpc>
                <a:spcPct val="100299"/>
              </a:lnSpc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1" name="object 8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3065713"/>
              </p:ext>
            </p:extLst>
          </p:nvPr>
        </p:nvGraphicFramePr>
        <p:xfrm>
          <a:off x="35496" y="1196752"/>
          <a:ext cx="9108504" cy="519566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528392"/>
                <a:gridCol w="5580112"/>
              </a:tblGrid>
              <a:tr h="1008112">
                <a:tc>
                  <a:txBody>
                    <a:bodyPr/>
                    <a:lstStyle/>
                    <a:p>
                      <a:pPr marL="0" marR="89535" indent="336550" algn="ctr" defTabSz="914400" rtl="0" eaLnBrk="1" fontAlgn="ctr" latinLnBrk="0" hangingPunct="1">
                        <a:lnSpc>
                          <a:spcPct val="107800"/>
                        </a:lnSpc>
                        <a:spcBef>
                          <a:spcPts val="409"/>
                        </a:spcBef>
                      </a:pPr>
                      <a:r>
                        <a:rPr lang="ru-RU" sz="1200" b="1" u="none" strike="noStrike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Наименования  муниципальных программ</a:t>
                      </a:r>
                      <a:endParaRPr lang="ru-RU" sz="1200" b="1" u="none" strike="noStrike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u="none" strike="noStrike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2017 год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lnSpc>
                          <a:spcPts val="994"/>
                        </a:lnSpc>
                      </a:pPr>
                      <a:r>
                        <a:rPr lang="ru-RU" sz="1200" b="1" u="none" strike="noStrike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Муниципальные программы:</a:t>
                      </a:r>
                      <a:endParaRPr lang="ru-RU" sz="1200" b="1" u="none" strike="noStrike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1200" u="none" strike="noStrike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8FC"/>
                    </a:solidFill>
                  </a:tcPr>
                </a:tc>
              </a:tr>
              <a:tr h="57606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"Развитие архивного дела Люберецкого муниципального района Московской области"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7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Увеличены расходы на обеспечение переданных полномочий по временному хранению, комплектованию и использованию архивных документов в </a:t>
                      </a:r>
                      <a:r>
                        <a:rPr lang="ru-RU" sz="120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сумме 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0,6 </a:t>
                      </a:r>
                      <a:r>
                        <a:rPr lang="ru-RU" sz="120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млн.рублей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</a:t>
                      </a:r>
                      <a:endParaRPr lang="ru-RU" sz="120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8FC"/>
                    </a:solidFill>
                  </a:tcPr>
                </a:tc>
              </a:tr>
              <a:tr h="57606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"Содержание и развитие жилищно-коммунального хозяйства Люберецкого муниципального района Московской области на 2017-2021 годы"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7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Увеличены расходы на разработку ПСД для увеличения мощности котельной (пос. </a:t>
                      </a:r>
                      <a:r>
                        <a:rPr lang="ru-RU" sz="120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Малаховка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шоссе </a:t>
                      </a:r>
                      <a:r>
                        <a:rPr lang="ru-RU" sz="120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Быковское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д.14/1 в сумме</a:t>
                      </a:r>
                      <a:r>
                        <a:rPr lang="ru-RU" sz="120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2,0 </a:t>
                      </a:r>
                      <a:r>
                        <a:rPr lang="ru-RU" sz="1200" kern="12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млн.рублей</a:t>
                      </a:r>
                      <a:r>
                        <a:rPr lang="ru-RU" sz="120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</a:t>
                      </a:r>
                      <a:endParaRPr lang="ru-RU" sz="120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8FC"/>
                    </a:solidFill>
                  </a:tcPr>
                </a:tc>
              </a:tr>
              <a:tr h="428352"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lnSpc>
                          <a:spcPts val="1000"/>
                        </a:lnSpc>
                      </a:pPr>
                      <a:r>
                        <a:rPr lang="ru-RU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"Содержание и ремонт дорог на территории Люберецкого муниципального района Московской области"</a:t>
                      </a:r>
                      <a:endParaRPr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5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Увеличены расходы на</a:t>
                      </a:r>
                      <a:r>
                        <a:rPr lang="ru-RU" sz="120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передачу полномочий по осуществлению дорожной  деятельности 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за счет межбюджетных трансфертов из бюджета городского поселения</a:t>
                      </a:r>
                      <a:r>
                        <a:rPr lang="ru-RU" sz="120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Люберцы в сумме 29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,4 </a:t>
                      </a:r>
                      <a:r>
                        <a:rPr lang="ru-RU" sz="120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млн.рублей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</a:t>
                      </a:r>
                      <a:endParaRPr lang="ru-RU" sz="120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8FC"/>
                    </a:solidFill>
                  </a:tcPr>
                </a:tc>
              </a:tr>
              <a:tr h="428352">
                <a:tc>
                  <a:txBody>
                    <a:bodyPr/>
                    <a:lstStyle/>
                    <a:p>
                      <a:pPr marL="61594" algn="r">
                        <a:lnSpc>
                          <a:spcPts val="1000"/>
                        </a:lnSpc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Непрограммные</a:t>
                      </a:r>
                      <a:r>
                        <a:rPr lang="ru-RU" sz="12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расходы</a:t>
                      </a:r>
                      <a:endParaRPr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7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Увеличены расходы </a:t>
                      </a:r>
                      <a:r>
                        <a:rPr lang="ru-RU" sz="120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 4,6 </a:t>
                      </a:r>
                      <a:r>
                        <a:rPr lang="ru-RU" sz="1200" kern="12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млн.рублей</a:t>
                      </a:r>
                      <a:r>
                        <a:rPr lang="ru-RU" sz="120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в том 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числе: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7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-дополнительные мероприятия по развитию жилищно-коммунального хозяйства и социально-культурной сферы 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планируется направить 0,3 </a:t>
                      </a:r>
                      <a:r>
                        <a:rPr lang="ru-RU" sz="120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млн.рублей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;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7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-на проведение текущего ремонта</a:t>
                      </a:r>
                      <a:r>
                        <a:rPr lang="ru-RU" sz="120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помещений и приобретение оборудования 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городского округа Люберцы Московской области планируется направить 4,1 </a:t>
                      </a:r>
                      <a:r>
                        <a:rPr lang="ru-RU" sz="1200" kern="12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млн.рублей</a:t>
                      </a:r>
                      <a:r>
                        <a:rPr lang="ru-RU" sz="120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;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7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-на исполнение судебных актов 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планируется направить 0,2</a:t>
                      </a:r>
                      <a:r>
                        <a:rPr lang="ru-RU" sz="120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200" kern="12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млн.рублей</a:t>
                      </a:r>
                      <a:r>
                        <a:rPr lang="ru-RU" sz="120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;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7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Уменьшены непрограммных расходов на программные на 35,5 </a:t>
                      </a:r>
                      <a:r>
                        <a:rPr lang="ru-RU" sz="12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млн.рублей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в том числе: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7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-на содержание вновь вводимых учреждений в сумме 25,7 </a:t>
                      </a:r>
                      <a:r>
                        <a:rPr lang="ru-RU" sz="1200" kern="12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млн.рублей</a:t>
                      </a:r>
                      <a:r>
                        <a:rPr lang="ru-RU" sz="120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;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7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-на повышение</a:t>
                      </a:r>
                      <a:r>
                        <a:rPr lang="ru-RU" sz="120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заработной платы работникам бюджетной сферы в сумме 9,8 </a:t>
                      </a:r>
                      <a:r>
                        <a:rPr lang="ru-RU" sz="120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млн.рублей</a:t>
                      </a:r>
                      <a:r>
                        <a:rPr lang="ru-RU" sz="120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  <a:endParaRPr lang="ru-RU" sz="12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8FC"/>
                    </a:solidFill>
                  </a:tcPr>
                </a:tc>
              </a:tr>
            </a:tbl>
          </a:graphicData>
        </a:graphic>
      </p:graphicFrame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7010400" y="6577881"/>
            <a:ext cx="2133600" cy="280119"/>
          </a:xfrm>
        </p:spPr>
        <p:txBody>
          <a:bodyPr/>
          <a:lstStyle/>
          <a:p>
            <a:pPr>
              <a:defRPr/>
            </a:pPr>
            <a:fld id="{60707C3E-EA26-4ADE-B158-97DC83AF1FAF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  <p:pic>
        <p:nvPicPr>
          <p:cNvPr id="13" name="Picture 2" descr="Похожее изображен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214290"/>
            <a:ext cx="1093372" cy="8407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710179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AutoShape 2" descr="data:image/jpeg;base64,/9j/4AAQSkZJRgABAQAAAQABAAD/2wCEAAkGBxQSEhUUEhQUFBUUFRUVFhQVFBQVFhcUFBQXFxQUFxUYHCggGBwlHBQUITEhJSkrLi4uFx8zODMsNygtLisBCgoKDg0OGhAQGiwkHCQsLCwsLCwsLCwsLCwsLCwsLCwsLCwsLCwsLCwsLCwsLCwsLCwsLCwsLCwsLCwsLCwsLP/AABEIAOAA4QMBEQACEQEDEQH/xAAcAAACAwEBAQEAAAAAAAAAAAAFBgIDBAcBAAj/xABHEAACAQIDBAcDCgEKBgMAAAABAgMAEQQSIQUGMUETIlFhcYGRMqGxBxQjQlJicsHR8DMVJENjgpKisrPhNDVTc4PxFiWT/8QAGwEAAQUBAQAAAAAAAAAAAAAAAgABAwQFBgf/xAAzEQACAQMEAQMCBAUEAwAAAAAAAQIDBBEFEiExQRMiUTJxBhQzYSM0UoGRFSRCodHw8f/aAAwDAQACEQMRAD8AfLVRLJEinGyVtSim5cDviOTlMJvK57XY/wCI12tqpRox+xx1691Z/c07QHCrKWCs+w38nU1mmT8Dj3g/AVga1D3RkdBpM+JIezWEa76PY+FECXYTiv4qmh0DINzr1aJjIBJxPjVeRIy4UwJ7akIVt4l+nHeg/wAzVRuey/b9GZaqllHmJHUbwNOhvIL3a/h08gg0FpgTzL1h4GnFEg2hpEqZOhGIJSDPCnZTjnqimEz5xpTgnkdMEyTLenGRUaZjluUUwhjArVMYjakIpnNgT2A00pNcoKMdzUfk5tJh0DI6AhJUEgBNyCSQwv4g11OiXbrUG34eDmdatXbXLps+2iugrWp+cmU+MM0bkTZcXb7aMPSxHwrL1iOaG74NbS5+9o6UOFcydAyUXA04JbhR7P4qmh0Aw846tH4GADizGq8iXssU0IJYtIQsbzD6ZPwH3GqVz2XrZ8GOMVULR7OOqfA04PkDbrjqsOxj8TTyDfCD1MAROjDzp0PE9nHCnYaPiKEcqB1pBnwbsphYJDjSEz6SnBwVxCmwGWSi1IZFTjWkOSzUwhmXhWqYx4wpDPoxbUfLFIexGPupp/SWLdZqx+4h4NM2Dw7c0aSM+F84+Naf4fre+dP+5V/GVsoXEZ/JXjx1RXVxOJkY9izZMVC39YFP9rq/nVe/p7qMl/cvWMttVHWhwrjjqGTi4Gn8AF2GGg/FU0OgWHrdWj8DADGCz+NQSJInyGgGLxSELe9C/SR+DfEVTuS7bA+OqZbZZILqfCnBAe7R1kHY7f5jTyJJdDDamZGVyDUU6HieyLY07JEe/pQiKJBrpSCR6iXpCbwSQWpheD5xSEiqI60gi6UXtSGRQy0hz61IQ0qNK1DFPDSHQI3nbLhZz/VOPUWoZv2l3Tlm4ghN3b62EnTnG0co8L5W+NHpFXZfRX9SLn41tnO3jUXgjjx1a7yOZdHl0wFOxWzDipDDxBuKVVZi4PyS0JYkmdlhcMoI4EA+R1riJrEmjr004ouipvAxdh+A/F+dTR+kBh9eFGMAtpixB76hmiSJVEajCaNIpmB5F7eoaxH8Q+B/Kqt30i5adsGJVMuFx4HwphgDu9/El/GfjRS6D8DFQkRXKbFfH8qJBRLJFvrTskI5aEcgRrSEfBgKQ6PQb0hmfGmEjMDThl2bSkIrakIlkoRDMgrVMU8pDoA75X+ZzW1JAHlmW/uvUVZ4jk0NK/mYCjuU30/RnhLG8fmVuvvX31Vp1PTqQmu00dT+I6Hq2Ml8EtpDq/vlXpVNpr7nh9RY48g6DZTygsLKg9qRzlQduvPyqne6nQtU1KWZeEXrDT691LFOJ0rYEqth4yrZhkADWtfLpe3LhXJ+p6jcjqJUXR9ku0E4aPHBH0e7OnDhwP6OXIfGyt8GFTJYSAfeBlThRDAbay6VHNEkTFh2qENmxaZggLexdIz94/Cq10spFm24bBEdUS6XW0pxgFsMWmlH3j8RTy6D8DEKEiITL7PjRIdFzGwogyC0LCRXJxphyhxpThItg4UwLJkUwkZSKcNEgaYR9fWmETz0sCGVK1TFPGpxLGeQHvdPkwshIzXstr2vmNvPjw7qq3GXBI0tKjvuYvOEhS3c2PiBJFL0ZRVdWLv1AADqetaq3M1sgss6rUtRto0ZQlJPgMbwyQYdiSvTO/0iqerGqvcqWPFtK1J6vcOkqMFtaWH8nF6X+GleTdWo/bngXIek2gzqzkFELxooAQZT7ITvHA9tZNSe175PL+fJ2FSjS0+inSivhj/sRkyEIQVzXBHCzANf31bsZt0/d2cjfuUqjlIKQmryKPaAG7OP/wDsMbAebRyr5Iqt+VaDh/BjIgUv4rR0ePhUD7DBm1V6poJBxBGENQEuAglMNgD71j6Nfxj4GoLjomt+wHHWei+zQlOAwBs02xco8/cKIk8DGKAiITcvEfGiQSIOxog8F0R0oWOVz0kIpK0mFknHTDMsBphGYoaQRORNKcSIBqEcttTiGNa1DFPGpxIWN+NovBEhjsGMgAJANuqdRfnVzTrSF1U2VFwVru4nQpZg8MSJMU8pvI7OfvEn/wBV11KzpUYJRivucnXrVKj9zbDko+c4S39Lhhp2vB+ZU28q4/XbJ0avrRXtfZ3v4P1hRat6j+xPdcOMOSUcqDmikhytJGSNVK8bHv7eVcvX2OaTf9jqNR2zrYTxnvPCf2Ce6uL+kmj4ECNzoASzg5yQNBy0rSsuUYupUkoxkvt/gaojWgvJieTnMOP6HbxJ4O/Rt4SRKB/iy1t04brNZ8FGb218o7hFwFZn7suMw7RXQ00goi9hTrbvquThSOmABW9I+h8HWoa/0k1H6hfiNZqL7NCUQDAODW2MfwpyTwMgoSIrn4eY+NEh0Q50RMXRcKFjEJeNOhFb0hH0dCOWCmEQ50455OKYSIqKYIllpxhjStQxj5qT6Ysidv7GHOGjZwgaVrueC9XifX31raXJwk5L4KF8t8FFn2M3ViXDdJCekGUMJbjVterlvYKdOGoNXY6jVVbMuusFSWnxdP29gKCY4Zs3F0Oq/VsdGU9ulxartxRd5ScX9L6+5QpT/J1E8+9GjAdDDK6dJiAs4DRCLgyNwXQXzDUeVec3dCcJbWlmPGT1GNxK+toVo44XOQlsWDo8TquQmMDLxATMWjU/eABv21JY1cvBQvpqdDC8DfFWv5MWUcYZyfbxtthj/Xw/BK6C05tf8mVXeK6P0JFwrIZeMuOXShkFEWotHYd9VywE4qYAG7zj6A9zL8f96hr/AEktH6hdirNRoM0R04DAiaYxvwiixwSeBhoURlc/DzHxokJE1UEU4Z7GthamY5CZadDlbCmYj2hHJCkIqHtUgvB7iKQkQRr0hFt6QhgStQxT1qTfAgfjMPCzr06K+jKhIBKuRoQDw4HWrFCc4L2gzpxqPB7jZpyipGi6FSM2UKVQ9YIAdOR1tUyeZZl2P6eGtvaA0OGw8LzZlE+YXXMV0ZrEJcmyt7Wp42PnpwqVqiilwkZNRUIyk3zJiVDjGKNkOSSAtJGRx6JzaRR+E2I86ztdsdm2r4ff3N38MXkZTlQqP2vo37v7wAyQo9yzOS8jG5Z26qqO61q52FHbNSidHqFjiLlDhHR4jp5VrR7OWaaRyfeX/mzf96D/ACx10Vn/ACv9mZNx+sj9DRcKx32X0U4saUMgois+khqCRYXQRhNMAYd5B/N3/s/5hUNde0lpfULMVZpfNMdOMwMYz880F7qOHnRJNhbkkM0eH7T5D9amjbtlV1sGLaOKijFmLX+6pb4C1SflsCjVyVYXaCMbKb+It51HKlgsKeTWpqFhpHklMOVFqTHPkphFi8aYRTfWkEeyjTWnGPlItTMfBHNTZEMaGtUxT1qccX9upLN0sGGIWboQQTf2WchsvY3VtfiKlxKMd40KijUwzBg/nUOz0iljIMTkPIDmIgLFuWt9beFXrFxqVG5L7ZKupzltcqRPEYiKWJgrA3Ui1wDpzsRe441txg4PGDmNzfnk55HijFKr8QD1h9pToy+YJqzeUI1qDhIu2dZ0qsZrtG6TDxYVwzEyOGDRoAVyrmBVpL8/u91cTZ6fVudzj9MXydtf/iFOEaaXL7Or4ZrgEcx8aPG2TTM3OUcr3o/5q3/dw/8AljrobL+W/szJueKyP0LDwrHfZfI4kaUzHQqYoWk8aryLEXwb8OabwCZd4B/N5Pw/Ag1HV+gkpfUKkJrLNA1RU8VkT6LenjS5A1OhbgW7geytCnFRRVbyyWDmaT2M3p+dSpjbMm+DYYvmkOY8gb6UMmySGEVY7ZqjrKApHMaVE5fJJt4yih2swU6Ei/ce2hrU1jKBpTecMqlNVMFkpIpZEepTCLRTCKJONILwTl4UhFSNpTMcjamHGZDWsYZNqTS8i8GDZ+JSPFTPIGCrDHmkZbRqqliAH5sS/Duq/Sg501t7yVqs4xeX8Hs+2UmLrg1bEFwRopCKWFuu7cPDsq1+WlD3TeGV/wAwqnthyKG9ezI8POY4jpkUsvHKxGo/PWtyyqyqwzMxb2nGlPC4b8C7FhhEpxMgFgSIUPB5B9a3NV4+NZOt6j6f8Cn35N78O6XK7qJyXtiYcPN84UxSNeTUxSMfrNxjJ7CdR31h2N47eWM+19/+Tptb0n1YKdKOHE6nu7MWgjJ0OQAg8iBYj3GjqNOo9piR+nns5rvc+XaTt2NC3oiH8q6Gx/lv8mVdfqn6HwjXQHtUH1FY8+y+iWIGlCEKu0xaQedQTJ49GvDGh8DFW2xeCX8DfCo6n0B0/qE+A6Vlmii52NrAXJ099T28csiqPgY4NiqFBkNzbW3DTlV6fCIKfZvw4VRYC3dQImZeXo2RpA3aCEjh51FOJPF8A5lDFO1Tr4EWNO+YEb4kbVwCcxf1qklkNz5J/MY/siltFvZ98xT7IpbRbmeNhE7BS2i3M8+YJ9kU2wf1GeNs5Dy95pbBvUZU2yE7/WmcA1VI/wAkJ3+tDsF6ppTjWoZhN6XAvAhbdkjTFu0pDB8qhdXCIiDMcgI6xbQdnGtS09erDFNfT/2Z166dNpzecg6Pbk0cZiicxx5maymzHNwuw46eFdHG0i8Sq8tIwXdTWY0+EX7EwQfNNMxEKe0x9p2P1FvxJqjqup07Okow+t9fsXdK02rf1UnygDvHtBp5bkBVUZUQcEQcAP1ricuUnKT5fZ7FbWdKypKlHjgtzrPhAiRWeADrgC7OTwFtdQCfKoVFxqNt8MypKVK43Z9r8DnuJj+lw6km5VmU95HP3itOjgwtQpKlVeOmIu/P/HTf+P8A0lrqNP8A0cHM3n6h3XcnGdNgsO/MxAH8S9VveDWZcw21GXKE90EGpRpVcmFfbK9YeNRVCWBbhTUa7HZLaQvE47UYeoNBNcMem/cI+HOgrK8mmjZFy8R8amovE0BUWYjYs+g7CLg1fk8orQ4YDxe9IicqEDjna5IF7XIHAd5pJhsLYDayzKWTgvEdnOlkLaJm1d5pXlKqQFAJEdmuQPrXCm3maT6GceQlsvENZekGV25W5Am/uqBvCYbQc+cVXyLB984pbhsHnziluHwROI19PzpbhYLFnpZGwTE9OmLBNZacFolnpCwZhVwpk3NOll4Fx0zm+2NjSSTzyw2lBc5lTWRCNLMnG2nEVvaZq9vGKoT9skZOq6ZcRaqqLcX0Zdl7NMrkHqIgzSORbIo43vz7BWnf6nTtqLqJ5b6X7mTZWNW7rqlFcmyfEfOZY4IhliUhI18TYyN2sdTXn1atOrJ1Z9nsVjp9LTLXKXKXIX3rx0WzkWGBFaRluSwvp9puZJ7Kz6UHXeW+DNt6dW/m6lVtR/YXMNtB5UvKEUHUBFygdjkX1PZ3D7wqxOmk8RHrUIU29rbDG5dkeZA17vmbSwD2AcA8/q61q2cnKBi6hLc02KW+/wDx83/j/wBJa6vTf0zm7z6zqXyPY7Nh3iPGNgwH3XH6g1X1SntkpBWFTMXEf2rLNF94Frbq8PGo6iJYM8wh0qEJmjEi6MO4/Cmk+GBHiQgYbgKy5dmrHo2wuRwNj2jiKaLw8jhbZ+IZ7pINFtZu0MP9q0E8xIdqTyVTbsQ5g9i1mDjXTMOBt5870S4ElkK7Nw4S4AAuNQLeV/Wn7CkYYYA3G1xxFDnAeAJvBtRIPpHOVFFr2J52HDtJFROm5cIGUlFZZ9s7bsc65o3DD3jxHKq9SnOHaBhKMllM2fPBUYbR4cXS5HwUvjdRSyNguXGUsiwXJjKWRYLkxdOpDFvzsU+4bBoU1omeWOaTY5yvageLFSEFlbOWUg62bUG4rOcotNHodiqVW0jGSzhDXi51MawYknPLEhlkUdZXDFo8wHtWBsa0bfTa1zab4f8AFvCZ5/X1WhY6nupx4AuFwcmFxUVwG64KMCMrqeBDeFZlVNJxlxL4O4d3RvrSUqb4aNvygbHMmJSXXo2WzcAQy8E7r348OPZVe3qKMGvJl6fdqFs6T7zwKW0sX9JHGn20J429oFVtyHP07KtQjiLk/gkcP4cpM37tzMm0pEHsEufAkjX8q0LRrajGv6adGM0C99j/AD+b/wAf+ktdVp36a+5yd39Y0/JhtHosUgJssimM+J1U+o99WNQpbqLfwU7SptqYO1mub6Zvdi9t9dKCoSwMuDOlQBM3ONDSa4BX1HPo9Ce4n41lz+pmpD6UaYzQBGtdoiMqGNszAKbfWOgB7BVui5SInjIcgfnVhDpoC7wbZkwqmRAsl7kodG0FhY8OVHGLBnURh2Dt/pMzTFQ7NoBoApGi68Tx9aUoiVRgH5UMQPm7JzYoB5OrH4U9GPvyBcP2HPtkYh0CshKsNNKv1KaqcNGbCbiNmC3kbhKP7Q/MVnVtP/pLlO7/AKgkm11bgwPu+NU5W9SKLKrRfR6+NJqHa88kmcm6CcnwpNDo3RMaAct6Q0hz7pjSGGOtYyyyU6eVA0PjJz/CzDGYxWZcqRreTuWK7G/i2nnWZSpPLiu5M7OtP/T9Pbb7K8ZiTK7OeLEn9PdYeVek21FUKUaa8I8cr1XUqSn8s2bPxoy9FMueE8vrIftIeR7qz9S0eNzmceJGhper1LOa54+DbisWYwI5m6WGTqxTdv8AVSdjdhNcDXs505NNYa/7O6hUpXdNVaHDXaF+HZmHw7tiJJs9iSqm2bN3gak3p3UqTioRQUq9asvTxgG7vzWxKSuLNOz5F+4AWLeFxYeFbNpRljMel2VdTrwhGFBdmPfKQNjZGHMR8QQf4a8QeFdVp6/hI5K6+tmrZEpXKymxWxB7weNakoqUXF+TKb2yyj9A7IxongjlH11B8DbrDyN65KtTcKjg/B0lGe+CYP28vVqCRYgDcCdKrsNhDlS74A6OYYraiozgdazsL8vaNBHTpzeSz+bSjgF4rbUh4HKO79eNXqdhTgueytK6k+mJ+8W2JG+u178cx0Pb40bpQisJAKcm85Ok7m70vNAGlU5lORz9pgoNx5EetUK0XFl+hNTWDVJsXpWMknSyBtQoYqLdmmo9aHfwT7EnyXJu6lrmBEA1zMSzXHexJ7KaUn0E0sZOdfKFj+klVVNxbN43OVT/AITVu3p4WWZ9zUy8C9giRfxq6n8lNh7D8NaIZlxhHhTOCfY6k10Zl2xlJUXZe2qVxap9FmlcNdjzsuNmjVlUsrAEMtjceWtY847HhmjCe5ZNykjirj+yahwEmXpMnNgPHSlyLJZ00X219RS5FkPXrVM0jj5LRub2sjG/ZZTrUcuiahDdUiv3ELZrGPBtIx6+KfLfmY4zdj5tVnQrX1bre+oln8ZX22EbeLM1duuDzlcE4n1p9ueRJtkNp43J1XGeJwM6e8MvYw5Gs6/0+ndUspe5eTS06+qW1ZSi+PgXv5N+lOY3iA6QyD60ZOhH3jwt21x8KE3U9JLk9Gnq9N2zqpYbK5cczYqOQWS0iKg5It8oHleus/Jxt7Xav/pxKuZVq++RZvXf53Jcgmyajh7C0WntOkkvAN1BqWfk1bMPVHhWquFkxp/U0dW+S/aeZHgJ1Trr+EmzD1t61harSxJVF57NXTauU4PsZ9srdT4VjSRrwAeAOlV/JKT25ijHhZnHFY2t4nQe81JTWZkU+DjofTy95rVUcdMrNmad9DTNjpC88AZrnXXQULSY50z5Ltl9Ph8Sq/xInR1BPESIQVPZfohbvWq1enlE1GeyRsm2jLhywW+nFX0y9xrOcdppxnvLditPjRmkOWHW9tC48eQqenTz2Vq9bbwcu3inE2KldfZzkKOxE6iAeS1oRWEUG2+TEi9Ud5v76LAgzCdBRIFn2Nl0t5UmPHIKkdTovAcTwUW7T+VRSDR0PcHF5sMRr1JGA48CFI95NYt7HEso0bd8DL87t9Yjx0qo8k+SxMd94H0ptzHLPnY+76Cm3CCNahnGbb9zhZQOJjZR4sLD41FUeItlmzaVaLYl7XlUOIxosKiJezq+0fNr11eh2no2yk+5cnJ65du5upc9GVLnuHvPhWyzKLIWHCheR0Y94B1R4UUXhYDp/ULceLfL0eY5L3y30v21B+VpeoppcmpKrNw254KMebWPYQfQ014t1JjWz9wQ28g6VivCyd/FFNYmlV9s5U2dJqFpusoVo+Hh/wBzZso9UV0XjBxtRYmxm3Y2n83xMcnK+Vvwtof18qr3lL1aeCS2qbJ5Ot4/VSfSuVmsHSU3kXsEarMsAzf7EhcGVvYuwFu0DU/lU1vHLyQ1DlrPoPAfCtDJXwUk3FIcyRwC5psCYz7obdmwa4r5suaaVIFTTMFytLd8vOwagkssWeDXhMNiMQl5JWldgbtIASDzUm2gvy4d1WVbwksgfmJx6LsPvNNho58PIemAjcJKFAaOQiyI1hYrr5WHG+kEqcYsOM3Ls58kP77raUsDoqBu+Xkpt6f70w4QmmyISfAd5NE+BuwSjtK+UEhR7bD3ge+o+QujamGBAuLW1C8lHae+nwJMc/k8xAVZlH2lbXsta4rJ1COC/bMc1l7l8hb4VnFsuR15oPfSUgcFv0f2F9BT7kNyaWNaLKJi3ixfRYZ3te2WwPC+YW99j5VLQt/XqKHgirVXSg5rtHP4mvqdSdfM8a7eENkFH4OMqTzJyfZOOXWx/d6PA2TQvGmY5m26vUFKm8EkeJIUYzrT55NGXR9tAXU+FRVVmLQqHEjXNJ0mvbHH/piuLVV0rpSXeT0axoq506UP2f8Ak37J9kV28ZKaUkeYXENtRxfgMItxwp2RI6du5tPpsIgOrJ9G3boND6WrmL6hsqtLo6Gzq76efJTEcrNfkTWY1zhGi5LBzXfPbZmZ7klBpHYcF018bi/gRV+jT2rJVlJtirFiMyDuuPTh+VSAmhT1aIbJZEulIYc/knwYfFysfqJHp25jJ+lBMdDFvdGuCjncC6ycvvPx7+3geZqak20RTXIA3zRIcBDGmrTt0jtpdtL38PZoGsvkOKEBrKpJ4AX9NaZkhl2XB1cx4tqfOmQjNtya5Vb2AuaGTEi3A5Vj1IQE8eZ/WnWBGgAnRV6o7dL97fpTjIN7mzOuKCizBgc4I0CgXv3WNreNUL2KceS3btpnRSsZ4qR4GsVcl/klHhozwZx++40uB+S75iv/AFG9D+tLgWWbCa0mZ4D32f8Amh73Qe+/5VoaYs10U794osT4RpXXs5BnkwpMbyXQyXA7RTBo82vrH600SVfUhOj4mkuzSfRbMLqb9lKfQEHiSK9lyXUd2nppXC38dtaR6hoDxbIN7LOh8a7Ky5oRf7HmmsR23tRL5DGGNWWZyGfcrH5JzHykH+NdR8WFZeo0t1PcvBo2FXZU2vop3s23laSOPiTZm7BzUVh06GHlmzOeRCxZJFm9at+MEIBjGVyOR6w+BoOgzfFJwFEgWblohh4+SWdY5MZI3BVgHmOm0HqKCSyLoJ76oZ4QXFi2t9NRrlXQ30tfX7XpPRRDJnP9t49pEgjb+hQp/iNv8IShqLEiSn0BNpeyEH1yB5DVvhbzqNkiLJGCi3ZTDi9tSTrA/vWopMdG7Z0Jazvy0Udnfbto48jMPxLpwsOz8z31IgSODxBilWQX0PLmOY/fdVevT3xZNSnhnRMMyuoZZGswBHn61z9SOyWDUhLKNkWHJ9mQeY/9UHYWTR80k+2np/vT7Rsmlq0mUADvsf5qP+4n51oaSs3CKGov+AxThOldd4Rynk8ka9IEhE9jekEma9pC8N6CJNDsSyetTZ5NNdGtx1KeXRBH6zJsvQH8RridUWLhnqH4df8AtUGtlHj4mussH/Aied66v99U+4ZwzVbZlR5LGxHRMpBswOYHsI4GqF3VSjhF+0pNvLB08xJJPqTWUlwagJxeIAvcilkJIATYwZ1t229R/wCqjcgsGxJwCPEfGnTGCBYijEOXyYYbP07E9UOotyJVb3PhmoHywZDtvDDdACNB3KMtl1JsefHzqxT4K7OVbTUCZ+4mhn9RPFe0CyveUtyQZR4njUTDRknxFyaFscEY5rmgmOho2XEMi5SCLCpodAyCNtNaIEzYhaGQSGjdTEO0ZVQCEbnxsdbfGsS+ppSNK2k8DJC0oP8AD9D+oFUMFk19M/2D6r+tOLBqY1pMzxf32b+bqP61fga0tIX8fJn6l+ixVjFdZ5OUZ49IYhSHNTyXiK9nuHbQ4wSwfOBNvdiaj8mr1E3MPo71K1wV1+pgxbP4H8RriNVa9dnp/wCHM/lV/cM7L5+JrqdNy7eLOB/ECSvqiChlCgnn2cakuK6guDOtqDqMDY6aTiWkt3KP1rFnJyeWbkIqKwgXJiRzci/DMLel+NA2Fgw4jDg6lr0I5DZezBNMsa37Wb7Kjn+VV681TWSSnByeD3GKUYqeKNb+6aOEt0UwZxw8Bl5ABerCawBydD+SuH+alyL9JITbtBNh7h7qFdgSG/aS3U3F+Ibqr9J1QM3Hh+nhViJCzj+2ZQsspPJm91RzeGTw6F0SEjx19daiyGVSAAXvahEC8U9+HCgkEkGNkSyZRZlUeGvqakgwWG4pnPBgfFdD5ipASM2JINpEseTA5k9eI8xS7Y6DW6GIt0gIN7qdBy1FZGorLTNC1fA54LGi/wBYeRrNRbYT+ed599ECTY1oFEA70wmRYIxxknRR/a0/OtHTJbZt/sUNQjugkLs2HyOyA3yMy37cpIv7q6mnU3RjI5ipTxKSMstSERAUhGmFQQfCxpmFF4YrYuDJIV9PCgfPBrRlmGS3NeKw45rW/Ooq9ZUo5YqVLdWRRh4ctxe/O/jXD3tZVKjken6DScLZL7kTjnEgij0LHVjyvxIrbtLyUbaMYnI6zZxd/OUv/eBjgjygC5NuZ4ntJp3OU1yU1FR4xghNH+7Uhxc2vhANSbKeIGoHfblUckGgI8JHsWIPC3E9gtzNRMLB07Z27QwUMOYfTSqXlPYb9VPAAgeNzWVeSbeC9apJZFbezZMjTjoUeQyj2UUscy6HQDssasWVb2NMjuaeZJoz7f2Li8NGr4iCSNGtZmGl7cDa+U9xtV1VEys4NHVdycBNh4EQgFAL2ABJ6tyAD36edSwIJDNLFfgLEDQ5BomZboPID07qsohZxLe/qzTC2W72sdD1iONQVOyeHQILgC9AGY2jkk9kEjw09aFodGnD7tyMesVUdxuaSpi3BzZ2EWNcoWx79b94vUqjgDJ70QBvYC/1l0PnanEetIfZaxB4G1r9xHI9/OkOlwbd1sRklexydW3jrWZqH0ouWh0DZ+IzccrehrIL4UsPsr6CiBF7+XH7F9D+tW95D6SNGyJ+nxWHzAfRyGTTmURiL377VLTuXTT47IKtspY5FnEyDOx7WY+pvWxQ1dqmltM+voilPduMszA1ejqqf/EqPQnniZUo76k/1OK7QD0Op4ki2NwONM9VpA/6HX8NGHbCLJYr7Q7uVNHVKL7J6Wl3EXiRniw9h3njWJe3criXfCNa3tFSXJQYGzE200+FZU4SZ12mXNKnDEpHkeFBdXbTKblu7sqa29SMseCvrErapSc0/cN+xdmrLD85mkEGFuFErAlpW5JDHxcmx17uBrVnVUejkduefI67E3Xwc8ZboMQovZWmfKzgfWCKeqPGxqtK5aJo0g8mHgwkbvHEqqo6xVRew43PE1VlNt5LEaYKm3ZwiP8AOYoIgzkNmCLxI0ZezytRb+BpwJvsVZ5EeTVI79X7TG1hfsqGccvIVNtcB6CIIAFVUHIKBRqOAnyTxMIkUqwBBFiCLg91jxp+hsIAy4ZkFkNlFxlIBseVv96mpV9rIqlqp8pgPam34oZhC6MC9itkXL0hLdYtfS5I1PYe+rsLuLKbtJp9irv1uwpePE5i8c4BuBkyyILMhAJ7L8e3sp4T9R5Ft2cC9DgEXgB3G16kwCy0hdQQPLS9IREOALU+BEHc86Q5SslhTCKmkFM3wOb91X6zsQG4DX/asnUJZwi9aofdmxRt9Sx7qzS4Eci/e9TT5Fghhdz3b6rHv0A9da0VRKTrm3A7tthpWkLpZYpCOuC18h1ItwoKkNvkNVNyxg5/iogGIzA2PEcD4UoNotYW1IyNH31aiyNwWSPRU7YtmTVg9izTMqxozZiADbTU8SToB30yjujnIEq0KfGRjTcPoC5xDo9lsiqxW8jXC9a4NwbaW51TuZbO+QoVt/QlzYSRGKsLMNCDSi4tJlmTeCsxNU0GRyz4K8SwQK0i50DjMvDqsCpN+RsTVqDKlxHKGj+U4sVtDCdCwfDYVREsdtEZ41cTEdhvlvpYrbnUdX9iCgvdydWXF3VSNQSBpyvwqtnJbaSZVBKGeSJjf6wGmqOPfqG9RTD9ALZlkwE0MjhWw4lj9sZlVSTCb30OXJxp8DvlktgbagkEMUcwkPR5jdutmA1Bvz1b0pmFhIMiVivUsS9zc8FS/E27BbTtp3yB7T044RkKTqRx0F+0gUmJRRixGILN1Rzux+FAPtS5CWwiuaUHLe6m54lcvee0mpKKj5K9eLXKA28MEWJjxmHjILR5J1y2sJCvWUW7bC/4zVyjJKRWkuMs5GDbThV37EJnnGuhpCwzFiJgdG6p7aFsLBhkxciaXBHbQZHwUfylc2JFM5D7WRkxg5Ghc1jsJQl8BbdqQliWDBDzHJh2i9Zt3JS6LlCEkP2ypI116UjuOnxvWey4osL/ADuP/qL/AHh+lMPtZmxO8GJkFmne3dZf8oFXnXkQK3gj3Y98mJcsSRAwv+I2qOTbHcUmhdmh8KkiyZoztD3VYjICSNGBwgMiiQFVGrXuNBrz7dKNPLIpy2xyhs2ZvjDEXdrLFfKoA64swTReYFr9ut6lprL2mZWpZe7JVvlvJhZ8oQ3WQZeuGjQ62zhgOtxJzfdBFDKjnOSanJoX9rSifKytnZXMRIB61vZOvHQgX52rKgnGbTNSEsxyDHUBmUHNlJBNrajjVtDJ5IYyDMlrXF9aJyYsJ9g87IVGzoCjcVKkgg27R8KFzYPpx8D1ubtHFJhv4M2LEjOtolA6LL9ok3Oa4IIHbSjDJDUkkz2feTaYkjb+TcUFUkSBYj10PMHXXTnUnpkbqLPAq7a2XjsZipJosJNBEQoczXQdX6zfaOvsqCe6lsCdVZKvmk2HZWiSd3U3z9DIiA9wIzHnxtUcqbySqqjZgN88XAsgkTFFiLxMqGyt2MjAqV1HK/hTxpsjnLyhOxeOxsshlbp2cknNlkBFzcgW4DuGlTKCA9SY07M3uxcQtIpzcestj42NQzjHJNTlKXGDBvPvDjMSAotGvahIZudib8KScI8hSpzlwfbtbTx2HVhCIzmBDlgS5HjepKdaKfRDUtZ47AkuIxTE3yjU/GpfzS8ESspvtkFw+IPFwP340LumSKyfyevst29pyfKgdyw1ZxJDZXaxPmaB1pMNWsD5NkjsFD6jDVFIvGCtwA8jS7H2/sEtmIRprVeokSroLJf9ioAlkszHv9BTD8jzvZsjCQKDFJlkJsIy2a44Ei+otV+pT+DMpVHnkHYBCuFxJ1GYRqPAtfT0qu8/BYcsvgzYeCKRVRY5Wk1zFGv52IsBRNteApOSeS47KiicFzOhRl0KKRfiLsNOykqzeeBOTaMG8cvSyk6jOpW5YsfZy8alozz2C4Nx5JbBw8MuAaKdBFJd8zAC4cEqH/fKlKrKNbgqqCWcnO4cSuGxKLM4lSJieqWdQ31bLwI0B07q0ZT3QyQSb8DTHtR2RpCl3c3jHCwICh2HLTMfSsnHuNGhF7SvCplAHqe08zUsctkvCGfYm7c+IsUjIU/XcZVt2jt8ql2MgnWjEfNj7kQxWaX6VhyI6gPhz86NU0VZV5eBnWBRYAAAcgLCjwQ5ZJRTjE7U4jylgRXMVUEtlAHEm1vWm4HWX0Im8W/ka3jwihn1HSleop7hxb4VDUrJcIt0reT5kc6liMjl5XLsxuWa5JNVG3Ls0IpRWEE8JgEYWYA0tuQJSJHBrHmygai3KrEVwQN5YpzYY5joONCydLgrMRHKmyhYIMD2GlhDnl+40hHwb92pCPgaQjThT4VBMNMIoagYaZZ++JpDnadn7rYSJi6QJnJJLMM7am/Fr2Fa8I8GB6kmjZKy9Kq2HMWt2i49wqNtbsBLO0o2njEgIsgzPoLBbnt04k/vShuJqIVNSl2wRtvaLRxlxCrIbZ429q5IUMLAg27Kpev/AMV2WadN55Zj3O2ZDOsvTRI5BBGZQbA37atW2GnkjrylB4TAXyi7EwDaCcQZUICQ5mYvfTMoNgLXHHnUs0oy3AwUpPGBLxu6scEcLPAgNtHubPbmVyju41W/MSk8FmNCOQzsLdqXFdYPDGl7ZnkAOn2VGvwHfR04N8sOpVUOEdF2DubhIbFis7jm5BXyS9vW9WoxSKNStOQ2Jblw7qMheT2nGPr0hH16Qj4tSYhY2/vhFCCsZEknYPZHezfkKhlVRPToSl30Iu1NuTYj+I9xyUaKPL9arym2X4UIw5QFEWt6DBLkg1PnI3RrwshFSRwRSIY2Y2NH0Coi7PxoGTIrJ8aHgLDI5vGmwOfBu8++kIlm7xSEfA9wpCwXwnu+FRSCRrVx2GocDrB7mHYaYcbsdvbi45XBmIAc6BUsAToBcdhFacXUk8IzalGMQt/8hzxCbO6sHC9IUAU9W2W4vY61HUp1NxGtuMGRd7LyAmQty6yMQL8bZRpUVehOSyFBpGjae2VddMQi21sodW05Xa1VaVGSnlokc1gF46VWCpDOcpUFwJwt25huF+NX7fMZN44I6jQtPsppJBHDMoY3JaTLkVRxubelWXOjhyceAYzq4+oP7a2EThkKvlZQSzPIpVuFjkzd3LhWZDfv3Y4LEJxX3EGPaZD5WCsovd10AI8fKtaFopw3kMrlqWMB2BuB/WqbbUsFtKLjnAQw8hH1iPM0+5oBxi/AQixkg4SOP7bfrS3sDZE1xbUnH9NL/wDo3603qMf0o/BJtuYkf00n940PqsdUY/AM2ltOeRcrySMvHKXJHmOdM6rYUaMV4ApJvTEuEWZz30w54ZT30hEemPbToZmiFyeGvdUqQD4HHYW5Dy2fE/Rp9j67eP2R7/CpIw+SpUr46GqTczBMADAmgtcXB87HU1JsRAq810zHJ8nmBP8ARsPB2pvTQX5mp8meT5M8EeAkXwkJ+NN6KCV3UMj/ACV4blLMP7h+K0zooL85PyUSfJRFyxEg8UU/C1N6I/51/Bmf5KD9XEjzhPxD0Lt8+Q1e/sVN8mEi69PFYaklWGlA7X9w1fL+kUsZhVjcoriQLpnW4Unna9UZR2PBeg90clWSh3hbT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62" name="Прямоугольник 11"/>
          <p:cNvSpPr>
            <a:spLocks noChangeArrowheads="1"/>
          </p:cNvSpPr>
          <p:nvPr/>
        </p:nvSpPr>
        <p:spPr bwMode="auto">
          <a:xfrm>
            <a:off x="1115616" y="0"/>
            <a:ext cx="6480720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Сведения  </a:t>
            </a:r>
          </a:p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об изменениях источников внутреннего финансирования дефицита бюджета района. </a:t>
            </a:r>
            <a:endParaRPr lang="ru-RU" sz="3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2852936"/>
            <a:ext cx="914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При уточнении бюджета на 2017 год увеличится размер дефицита на 33,0 млн.рублей и составит 278,4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млн.рублей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или 18,5% к общей сумме доходов без учета безвозмездных поступлений.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0" y="3861048"/>
            <a:ext cx="914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Источниками финансирования роста дефицита бюджета на 2017 год планируется за счет изменения остатков средств на счетах по учету средств бюджета в сумме 278,4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млн.рублей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.</a:t>
            </a: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707C3E-EA26-4ADE-B158-97DC83AF1FAF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pic>
        <p:nvPicPr>
          <p:cNvPr id="11" name="Picture 2" descr="Похожее изображен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214290"/>
            <a:ext cx="1093372" cy="8407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AutoShape 2" descr="data:image/jpeg;base64,/9j/4AAQSkZJRgABAQAAAQABAAD/2wCEAAkGBxQSEhUUEhQUFBUUFRUVFhQVFBQVFhcUFBQXFxQUFxUYHCggGBwlHBQUITEhJSkrLi4uFx8zODMsNygtLisBCgoKDg0OGhAQGiwkHCQsLCwsLCwsLCwsLCwsLCwsLCwsLCwsLCwsLCwsLCwsLCwsLCwsLCwsLCwsLCwsLCwsLP/AABEIAOAA4QMBEQACEQEDEQH/xAAcAAACAwEBAQEAAAAAAAAAAAAFBgIDBAcBAAj/xABHEAACAQIDBAcDCgEKBgMAAAABAgMAEQQSIQUGMUETIlFhcYGRMqGxBxQjQlJicsHR8DMVJENjgpKisrPhNDVTc4PxFiWT/8QAGwEAAQUBAQAAAAAAAAAAAAAAAgABAwQFBgf/xAAzEQACAQMEAQMCBAUEAwAAAAAAAQIDBBEFEiExQRMiUTJxBhQzYSM0UoGRFSRCodHw8f/aAAwDAQACEQMRAD8AfLVRLJEinGyVtSim5cDviOTlMJvK57XY/wCI12tqpRox+xx1691Z/c07QHCrKWCs+w38nU1mmT8Dj3g/AVga1D3RkdBpM+JIezWEa76PY+FECXYTiv4qmh0DINzr1aJjIBJxPjVeRIy4UwJ7akIVt4l+nHeg/wAzVRuey/b9GZaqllHmJHUbwNOhvIL3a/h08gg0FpgTzL1h4GnFEg2hpEqZOhGIJSDPCnZTjnqimEz5xpTgnkdMEyTLenGRUaZjluUUwhjArVMYjakIpnNgT2A00pNcoKMdzUfk5tJh0DI6AhJUEgBNyCSQwv4g11OiXbrUG34eDmdatXbXLps+2iugrWp+cmU+MM0bkTZcXb7aMPSxHwrL1iOaG74NbS5+9o6UOFcydAyUXA04JbhR7P4qmh0Aw846tH4GADizGq8iXssU0IJYtIQsbzD6ZPwH3GqVz2XrZ8GOMVULR7OOqfA04PkDbrjqsOxj8TTyDfCD1MAROjDzp0PE9nHCnYaPiKEcqB1pBnwbsphYJDjSEz6SnBwVxCmwGWSi1IZFTjWkOSzUwhmXhWqYx4wpDPoxbUfLFIexGPupp/SWLdZqx+4h4NM2Dw7c0aSM+F84+Naf4fre+dP+5V/GVsoXEZ/JXjx1RXVxOJkY9izZMVC39YFP9rq/nVe/p7qMl/cvWMttVHWhwrjjqGTi4Gn8AF2GGg/FU0OgWHrdWj8DADGCz+NQSJInyGgGLxSELe9C/SR+DfEVTuS7bA+OqZbZZILqfCnBAe7R1kHY7f5jTyJJdDDamZGVyDUU6HieyLY07JEe/pQiKJBrpSCR6iXpCbwSQWpheD5xSEiqI60gi6UXtSGRQy0hz61IQ0qNK1DFPDSHQI3nbLhZz/VOPUWoZv2l3Tlm4ghN3b62EnTnG0co8L5W+NHpFXZfRX9SLn41tnO3jUXgjjx1a7yOZdHl0wFOxWzDipDDxBuKVVZi4PyS0JYkmdlhcMoI4EA+R1riJrEmjr004ouipvAxdh+A/F+dTR+kBh9eFGMAtpixB76hmiSJVEajCaNIpmB5F7eoaxH8Q+B/Kqt30i5adsGJVMuFx4HwphgDu9/El/GfjRS6D8DFQkRXKbFfH8qJBRLJFvrTskI5aEcgRrSEfBgKQ6PQb0hmfGmEjMDThl2bSkIrakIlkoRDMgrVMU8pDoA75X+ZzW1JAHlmW/uvUVZ4jk0NK/mYCjuU30/RnhLG8fmVuvvX31Vp1PTqQmu00dT+I6Hq2Ml8EtpDq/vlXpVNpr7nh9RY48g6DZTygsLKg9qRzlQduvPyqne6nQtU1KWZeEXrDT691LFOJ0rYEqth4yrZhkADWtfLpe3LhXJ+p6jcjqJUXR9ku0E4aPHBH0e7OnDhwP6OXIfGyt8GFTJYSAfeBlThRDAbay6VHNEkTFh2qENmxaZggLexdIz94/Cq10spFm24bBEdUS6XW0pxgFsMWmlH3j8RTy6D8DEKEiITL7PjRIdFzGwogyC0LCRXJxphyhxpThItg4UwLJkUwkZSKcNEgaYR9fWmETz0sCGVK1TFPGpxLGeQHvdPkwshIzXstr2vmNvPjw7qq3GXBI0tKjvuYvOEhS3c2PiBJFL0ZRVdWLv1AADqetaq3M1sgss6rUtRto0ZQlJPgMbwyQYdiSvTO/0iqerGqvcqWPFtK1J6vcOkqMFtaWH8nF6X+GleTdWo/bngXIek2gzqzkFELxooAQZT7ITvHA9tZNSe175PL+fJ2FSjS0+inSivhj/sRkyEIQVzXBHCzANf31bsZt0/d2cjfuUqjlIKQmryKPaAG7OP/wDsMbAebRyr5Iqt+VaDh/BjIgUv4rR0ePhUD7DBm1V6poJBxBGENQEuAglMNgD71j6Nfxj4GoLjomt+wHHWei+zQlOAwBs02xco8/cKIk8DGKAiITcvEfGiQSIOxog8F0R0oWOVz0kIpK0mFknHTDMsBphGYoaQRORNKcSIBqEcttTiGNa1DFPGpxIWN+NovBEhjsGMgAJANuqdRfnVzTrSF1U2VFwVru4nQpZg8MSJMU8pvI7OfvEn/wBV11KzpUYJRivucnXrVKj9zbDko+c4S39Lhhp2vB+ZU28q4/XbJ0avrRXtfZ3v4P1hRat6j+xPdcOMOSUcqDmikhytJGSNVK8bHv7eVcvX2OaTf9jqNR2zrYTxnvPCf2Ce6uL+kmj4ECNzoASzg5yQNBy0rSsuUYupUkoxkvt/gaojWgvJieTnMOP6HbxJ4O/Rt4SRKB/iy1t04brNZ8FGb218o7hFwFZn7suMw7RXQ00goi9hTrbvquThSOmABW9I+h8HWoa/0k1H6hfiNZqL7NCUQDAODW2MfwpyTwMgoSIrn4eY+NEh0Q50RMXRcKFjEJeNOhFb0hH0dCOWCmEQ50455OKYSIqKYIllpxhjStQxj5qT6Ysidv7GHOGjZwgaVrueC9XifX31raXJwk5L4KF8t8FFn2M3ViXDdJCekGUMJbjVterlvYKdOGoNXY6jVVbMuusFSWnxdP29gKCY4Zs3F0Oq/VsdGU9ulxartxRd5ScX9L6+5QpT/J1E8+9GjAdDDK6dJiAs4DRCLgyNwXQXzDUeVec3dCcJbWlmPGT1GNxK+toVo44XOQlsWDo8TquQmMDLxATMWjU/eABv21JY1cvBQvpqdDC8DfFWv5MWUcYZyfbxtthj/Xw/BK6C05tf8mVXeK6P0JFwrIZeMuOXShkFEWotHYd9VywE4qYAG7zj6A9zL8f96hr/AEktH6hdirNRoM0R04DAiaYxvwiixwSeBhoURlc/DzHxokJE1UEU4Z7GthamY5CZadDlbCmYj2hHJCkIqHtUgvB7iKQkQRr0hFt6QhgStQxT1qTfAgfjMPCzr06K+jKhIBKuRoQDw4HWrFCc4L2gzpxqPB7jZpyipGi6FSM2UKVQ9YIAdOR1tUyeZZl2P6eGtvaA0OGw8LzZlE+YXXMV0ZrEJcmyt7Wp42PnpwqVqiilwkZNRUIyk3zJiVDjGKNkOSSAtJGRx6JzaRR+E2I86ztdsdm2r4ff3N38MXkZTlQqP2vo37v7wAyQo9yzOS8jG5Z26qqO61q52FHbNSidHqFjiLlDhHR4jp5VrR7OWaaRyfeX/mzf96D/ACx10Vn/ACv9mZNx+sj9DRcKx32X0U4saUMgois+khqCRYXQRhNMAYd5B/N3/s/5hUNde0lpfULMVZpfNMdOMwMYz880F7qOHnRJNhbkkM0eH7T5D9amjbtlV1sGLaOKijFmLX+6pb4C1SflsCjVyVYXaCMbKb+It51HKlgsKeTWpqFhpHklMOVFqTHPkphFi8aYRTfWkEeyjTWnGPlItTMfBHNTZEMaGtUxT1qccX9upLN0sGGIWboQQTf2WchsvY3VtfiKlxKMd40KijUwzBg/nUOz0iljIMTkPIDmIgLFuWt9beFXrFxqVG5L7ZKupzltcqRPEYiKWJgrA3Ui1wDpzsRe441txg4PGDmNzfnk55HijFKr8QD1h9pToy+YJqzeUI1qDhIu2dZ0qsZrtG6TDxYVwzEyOGDRoAVyrmBVpL8/u91cTZ6fVudzj9MXydtf/iFOEaaXL7Or4ZrgEcx8aPG2TTM3OUcr3o/5q3/dw/8AljrobL+W/szJueKyP0LDwrHfZfI4kaUzHQqYoWk8aryLEXwb8OabwCZd4B/N5Pw/Ag1HV+gkpfUKkJrLNA1RU8VkT6LenjS5A1OhbgW7geytCnFRRVbyyWDmaT2M3p+dSpjbMm+DYYvmkOY8gb6UMmySGEVY7ZqjrKApHMaVE5fJJt4yih2swU6Ei/ce2hrU1jKBpTecMqlNVMFkpIpZEepTCLRTCKJONILwTl4UhFSNpTMcjamHGZDWsYZNqTS8i8GDZ+JSPFTPIGCrDHmkZbRqqliAH5sS/Duq/Sg501t7yVqs4xeX8Hs+2UmLrg1bEFwRopCKWFuu7cPDsq1+WlD3TeGV/wAwqnthyKG9ezI8POY4jpkUsvHKxGo/PWtyyqyqwzMxb2nGlPC4b8C7FhhEpxMgFgSIUPB5B9a3NV4+NZOt6j6f8Cn35N78O6XK7qJyXtiYcPN84UxSNeTUxSMfrNxjJ7CdR31h2N47eWM+19/+Tptb0n1YKdKOHE6nu7MWgjJ0OQAg8iBYj3GjqNOo9piR+nns5rvc+XaTt2NC3oiH8q6Gx/lv8mVdfqn6HwjXQHtUH1FY8+y+iWIGlCEKu0xaQedQTJ49GvDGh8DFW2xeCX8DfCo6n0B0/qE+A6Vlmii52NrAXJ099T28csiqPgY4NiqFBkNzbW3DTlV6fCIKfZvw4VRYC3dQImZeXo2RpA3aCEjh51FOJPF8A5lDFO1Tr4EWNO+YEb4kbVwCcxf1qklkNz5J/MY/siltFvZ98xT7IpbRbmeNhE7BS2i3M8+YJ9kU2wf1GeNs5Dy95pbBvUZU2yE7/WmcA1VI/wAkJ3+tDsF6ppTjWoZhN6XAvAhbdkjTFu0pDB8qhdXCIiDMcgI6xbQdnGtS09erDFNfT/2Z166dNpzecg6Pbk0cZiicxx5maymzHNwuw46eFdHG0i8Sq8tIwXdTWY0+EX7EwQfNNMxEKe0x9p2P1FvxJqjqup07Okow+t9fsXdK02rf1UnygDvHtBp5bkBVUZUQcEQcAP1ricuUnKT5fZ7FbWdKypKlHjgtzrPhAiRWeADrgC7OTwFtdQCfKoVFxqNt8MypKVK43Z9r8DnuJj+lw6km5VmU95HP3itOjgwtQpKlVeOmIu/P/HTf+P8A0lrqNP8A0cHM3n6h3XcnGdNgsO/MxAH8S9VveDWZcw21GXKE90EGpRpVcmFfbK9YeNRVCWBbhTUa7HZLaQvE47UYeoNBNcMem/cI+HOgrK8mmjZFy8R8amovE0BUWYjYs+g7CLg1fk8orQ4YDxe9IicqEDjna5IF7XIHAd5pJhsLYDayzKWTgvEdnOlkLaJm1d5pXlKqQFAJEdmuQPrXCm3maT6GceQlsvENZekGV25W5Am/uqBvCYbQc+cVXyLB984pbhsHnziluHwROI19PzpbhYLFnpZGwTE9OmLBNZacFolnpCwZhVwpk3NOll4Fx0zm+2NjSSTzyw2lBc5lTWRCNLMnG2nEVvaZq9vGKoT9skZOq6ZcRaqqLcX0Zdl7NMrkHqIgzSORbIo43vz7BWnf6nTtqLqJ5b6X7mTZWNW7rqlFcmyfEfOZY4IhliUhI18TYyN2sdTXn1atOrJ1Z9nsVjp9LTLXKXKXIX3rx0WzkWGBFaRluSwvp9puZJ7Kz6UHXeW+DNt6dW/m6lVtR/YXMNtB5UvKEUHUBFygdjkX1PZ3D7wqxOmk8RHrUIU29rbDG5dkeZA17vmbSwD2AcA8/q61q2cnKBi6hLc02KW+/wDx83/j/wBJa6vTf0zm7z6zqXyPY7Nh3iPGNgwH3XH6g1X1SntkpBWFTMXEf2rLNF94Frbq8PGo6iJYM8wh0qEJmjEi6MO4/Cmk+GBHiQgYbgKy5dmrHo2wuRwNj2jiKaLw8jhbZ+IZ7pINFtZu0MP9q0E8xIdqTyVTbsQ5g9i1mDjXTMOBt5870S4ElkK7Nw4S4AAuNQLeV/Wn7CkYYYA3G1xxFDnAeAJvBtRIPpHOVFFr2J52HDtJFROm5cIGUlFZZ9s7bsc65o3DD3jxHKq9SnOHaBhKMllM2fPBUYbR4cXS5HwUvjdRSyNguXGUsiwXJjKWRYLkxdOpDFvzsU+4bBoU1omeWOaTY5yvageLFSEFlbOWUg62bUG4rOcotNHodiqVW0jGSzhDXi51MawYknPLEhlkUdZXDFo8wHtWBsa0bfTa1zab4f8AFvCZ5/X1WhY6nupx4AuFwcmFxUVwG64KMCMrqeBDeFZlVNJxlxL4O4d3RvrSUqb4aNvygbHMmJSXXo2WzcAQy8E7r348OPZVe3qKMGvJl6fdqFs6T7zwKW0sX9JHGn20J429oFVtyHP07KtQjiLk/gkcP4cpM37tzMm0pEHsEufAkjX8q0LRrajGv6adGM0C99j/AD+b/wAf+ktdVp36a+5yd39Y0/JhtHosUgJssimM+J1U+o99WNQpbqLfwU7SptqYO1mub6Zvdi9t9dKCoSwMuDOlQBM3ONDSa4BX1HPo9Ce4n41lz+pmpD6UaYzQBGtdoiMqGNszAKbfWOgB7BVui5SInjIcgfnVhDpoC7wbZkwqmRAsl7kodG0FhY8OVHGLBnURh2Dt/pMzTFQ7NoBoApGi68Tx9aUoiVRgH5UMQPm7JzYoB5OrH4U9GPvyBcP2HPtkYh0CshKsNNKv1KaqcNGbCbiNmC3kbhKP7Q/MVnVtP/pLlO7/AKgkm11bgwPu+NU5W9SKLKrRfR6+NJqHa88kmcm6CcnwpNDo3RMaAct6Q0hz7pjSGGOtYyyyU6eVA0PjJz/CzDGYxWZcqRreTuWK7G/i2nnWZSpPLiu5M7OtP/T9Pbb7K8ZiTK7OeLEn9PdYeVek21FUKUaa8I8cr1XUqSn8s2bPxoy9FMueE8vrIftIeR7qz9S0eNzmceJGhper1LOa54+DbisWYwI5m6WGTqxTdv8AVSdjdhNcDXs505NNYa/7O6hUpXdNVaHDXaF+HZmHw7tiJJs9iSqm2bN3gak3p3UqTioRQUq9asvTxgG7vzWxKSuLNOz5F+4AWLeFxYeFbNpRljMel2VdTrwhGFBdmPfKQNjZGHMR8QQf4a8QeFdVp6/hI5K6+tmrZEpXKymxWxB7weNakoqUXF+TKb2yyj9A7IxongjlH11B8DbrDyN65KtTcKjg/B0lGe+CYP28vVqCRYgDcCdKrsNhDlS74A6OYYraiozgdazsL8vaNBHTpzeSz+bSjgF4rbUh4HKO79eNXqdhTgueytK6k+mJ+8W2JG+u178cx0Pb40bpQisJAKcm85Ok7m70vNAGlU5lORz9pgoNx5EetUK0XFl+hNTWDVJsXpWMknSyBtQoYqLdmmo9aHfwT7EnyXJu6lrmBEA1zMSzXHexJ7KaUn0E0sZOdfKFj+klVVNxbN43OVT/AITVu3p4WWZ9zUy8C9giRfxq6n8lNh7D8NaIZlxhHhTOCfY6k10Zl2xlJUXZe2qVxap9FmlcNdjzsuNmjVlUsrAEMtjceWtY847HhmjCe5ZNykjirj+yahwEmXpMnNgPHSlyLJZ00X219RS5FkPXrVM0jj5LRub2sjG/ZZTrUcuiahDdUiv3ELZrGPBtIx6+KfLfmY4zdj5tVnQrX1bre+oln8ZX22EbeLM1duuDzlcE4n1p9ueRJtkNp43J1XGeJwM6e8MvYw5Gs6/0+ndUspe5eTS06+qW1ZSi+PgXv5N+lOY3iA6QyD60ZOhH3jwt21x8KE3U9JLk9Gnq9N2zqpYbK5cczYqOQWS0iKg5It8oHleus/Jxt7Xav/pxKuZVq++RZvXf53Jcgmyajh7C0WntOkkvAN1BqWfk1bMPVHhWquFkxp/U0dW+S/aeZHgJ1Trr+EmzD1t61harSxJVF57NXTauU4PsZ9srdT4VjSRrwAeAOlV/JKT25ijHhZnHFY2t4nQe81JTWZkU+DjofTy95rVUcdMrNmad9DTNjpC88AZrnXXQULSY50z5Ltl9Ph8Sq/xInR1BPESIQVPZfohbvWq1enlE1GeyRsm2jLhywW+nFX0y9xrOcdppxnvLditPjRmkOWHW9tC48eQqenTz2Vq9bbwcu3inE2KldfZzkKOxE6iAeS1oRWEUG2+TEi9Ud5v76LAgzCdBRIFn2Nl0t5UmPHIKkdTovAcTwUW7T+VRSDR0PcHF5sMRr1JGA48CFI95NYt7HEso0bd8DL87t9Yjx0qo8k+SxMd94H0ptzHLPnY+76Cm3CCNahnGbb9zhZQOJjZR4sLD41FUeItlmzaVaLYl7XlUOIxosKiJezq+0fNr11eh2no2yk+5cnJ65du5upc9GVLnuHvPhWyzKLIWHCheR0Y94B1R4UUXhYDp/ULceLfL0eY5L3y30v21B+VpeoppcmpKrNw254KMebWPYQfQ014t1JjWz9wQ28g6VivCyd/FFNYmlV9s5U2dJqFpusoVo+Hh/wBzZso9UV0XjBxtRYmxm3Y2n83xMcnK+Vvwtof18qr3lL1aeCS2qbJ5Ot4/VSfSuVmsHSU3kXsEarMsAzf7EhcGVvYuwFu0DU/lU1vHLyQ1DlrPoPAfCtDJXwUk3FIcyRwC5psCYz7obdmwa4r5suaaVIFTTMFytLd8vOwagkssWeDXhMNiMQl5JWldgbtIASDzUm2gvy4d1WVbwksgfmJx6LsPvNNho58PIemAjcJKFAaOQiyI1hYrr5WHG+kEqcYsOM3Ls58kP77raUsDoqBu+Xkpt6f70w4QmmyISfAd5NE+BuwSjtK+UEhR7bD3ge+o+QujamGBAuLW1C8lHae+nwJMc/k8xAVZlH2lbXsta4rJ1COC/bMc1l7l8hb4VnFsuR15oPfSUgcFv0f2F9BT7kNyaWNaLKJi3ixfRYZ3te2WwPC+YW99j5VLQt/XqKHgirVXSg5rtHP4mvqdSdfM8a7eENkFH4OMqTzJyfZOOXWx/d6PA2TQvGmY5m26vUFKm8EkeJIUYzrT55NGXR9tAXU+FRVVmLQqHEjXNJ0mvbHH/piuLVV0rpSXeT0axoq506UP2f8Ak37J9kV28ZKaUkeYXENtRxfgMItxwp2RI6du5tPpsIgOrJ9G3boND6WrmL6hsqtLo6Gzq76efJTEcrNfkTWY1zhGi5LBzXfPbZmZ7klBpHYcF018bi/gRV+jT2rJVlJtirFiMyDuuPTh+VSAmhT1aIbJZEulIYc/knwYfFysfqJHp25jJ+lBMdDFvdGuCjncC6ycvvPx7+3geZqak20RTXIA3zRIcBDGmrTt0jtpdtL38PZoGsvkOKEBrKpJ4AX9NaZkhl2XB1cx4tqfOmQjNtya5Vb2AuaGTEi3A5Vj1IQE8eZ/WnWBGgAnRV6o7dL97fpTjIN7mzOuKCizBgc4I0CgXv3WNreNUL2KceS3btpnRSsZ4qR4GsVcl/klHhozwZx++40uB+S75iv/AFG9D+tLgWWbCa0mZ4D32f8Amh73Qe+/5VoaYs10U794osT4RpXXs5BnkwpMbyXQyXA7RTBo82vrH600SVfUhOj4mkuzSfRbMLqb9lKfQEHiSK9lyXUd2nppXC38dtaR6hoDxbIN7LOh8a7Ky5oRf7HmmsR23tRL5DGGNWWZyGfcrH5JzHykH+NdR8WFZeo0t1PcvBo2FXZU2vop3s23laSOPiTZm7BzUVh06GHlmzOeRCxZJFm9at+MEIBjGVyOR6w+BoOgzfFJwFEgWblohh4+SWdY5MZI3BVgHmOm0HqKCSyLoJ76oZ4QXFi2t9NRrlXQ30tfX7XpPRRDJnP9t49pEgjb+hQp/iNv8IShqLEiSn0BNpeyEH1yB5DVvhbzqNkiLJGCi3ZTDi9tSTrA/vWopMdG7Z0Jazvy0Udnfbto48jMPxLpwsOz8z31IgSODxBilWQX0PLmOY/fdVevT3xZNSnhnRMMyuoZZGswBHn61z9SOyWDUhLKNkWHJ9mQeY/9UHYWTR80k+2np/vT7Rsmlq0mUADvsf5qP+4n51oaSs3CKGov+AxThOldd4Rynk8ka9IEhE9jekEma9pC8N6CJNDsSyetTZ5NNdGtx1KeXRBH6zJsvQH8RridUWLhnqH4df8AtUGtlHj4mussH/Aied66v99U+4ZwzVbZlR5LGxHRMpBswOYHsI4GqF3VSjhF+0pNvLB08xJJPqTWUlwagJxeIAvcilkJIATYwZ1t229R/wCqjcgsGxJwCPEfGnTGCBYijEOXyYYbP07E9UOotyJVb3PhmoHywZDtvDDdACNB3KMtl1JsefHzqxT4K7OVbTUCZ+4mhn9RPFe0CyveUtyQZR4njUTDRknxFyaFscEY5rmgmOho2XEMi5SCLCpodAyCNtNaIEzYhaGQSGjdTEO0ZVQCEbnxsdbfGsS+ppSNK2k8DJC0oP8AD9D+oFUMFk19M/2D6r+tOLBqY1pMzxf32b+bqP61fga0tIX8fJn6l+ixVjFdZ5OUZ49IYhSHNTyXiK9nuHbQ4wSwfOBNvdiaj8mr1E3MPo71K1wV1+pgxbP4H8RriNVa9dnp/wCHM/lV/cM7L5+JrqdNy7eLOB/ECSvqiChlCgnn2cakuK6guDOtqDqMDY6aTiWkt3KP1rFnJyeWbkIqKwgXJiRzci/DMLel+NA2Fgw4jDg6lr0I5DZezBNMsa37Wb7Kjn+VV681TWSSnByeD3GKUYqeKNb+6aOEt0UwZxw8Bl5ABerCawBydD+SuH+alyL9JITbtBNh7h7qFdgSG/aS3U3F+Ibqr9J1QM3Hh+nhViJCzj+2ZQsspPJm91RzeGTw6F0SEjx19daiyGVSAAXvahEC8U9+HCgkEkGNkSyZRZlUeGvqakgwWG4pnPBgfFdD5ipASM2JINpEseTA5k9eI8xS7Y6DW6GIt0gIN7qdBy1FZGorLTNC1fA54LGi/wBYeRrNRbYT+ed599ECTY1oFEA70wmRYIxxknRR/a0/OtHTJbZt/sUNQjugkLs2HyOyA3yMy37cpIv7q6mnU3RjI5ipTxKSMstSERAUhGmFQQfCxpmFF4YrYuDJIV9PCgfPBrRlmGS3NeKw45rW/Ooq9ZUo5YqVLdWRRh4ctxe/O/jXD3tZVKjken6DScLZL7kTjnEgij0LHVjyvxIrbtLyUbaMYnI6zZxd/OUv/eBjgjygC5NuZ4ntJp3OU1yU1FR4xghNH+7Uhxc2vhANSbKeIGoHfblUckGgI8JHsWIPC3E9gtzNRMLB07Z27QwUMOYfTSqXlPYb9VPAAgeNzWVeSbeC9apJZFbezZMjTjoUeQyj2UUscy6HQDssasWVb2NMjuaeZJoz7f2Li8NGr4iCSNGtZmGl7cDa+U9xtV1VEys4NHVdycBNh4EQgFAL2ABJ6tyAD36edSwIJDNLFfgLEDQ5BomZboPID07qsohZxLe/qzTC2W72sdD1iONQVOyeHQILgC9AGY2jkk9kEjw09aFodGnD7tyMesVUdxuaSpi3BzZ2EWNcoWx79b94vUqjgDJ70QBvYC/1l0PnanEetIfZaxB4G1r9xHI9/OkOlwbd1sRklexydW3jrWZqH0ouWh0DZ+IzccrehrIL4UsPsr6CiBF7+XH7F9D+tW95D6SNGyJ+nxWHzAfRyGTTmURiL377VLTuXTT47IKtspY5FnEyDOx7WY+pvWxQ1dqmltM+voilPduMszA1ejqqf/EqPQnniZUo76k/1OK7QD0Op4ki2NwONM9VpA/6HX8NGHbCLJYr7Q7uVNHVKL7J6Wl3EXiRniw9h3njWJe3criXfCNa3tFSXJQYGzE200+FZU4SZ12mXNKnDEpHkeFBdXbTKblu7sqa29SMseCvrErapSc0/cN+xdmrLD85mkEGFuFErAlpW5JDHxcmx17uBrVnVUejkduefI67E3Xwc8ZboMQovZWmfKzgfWCKeqPGxqtK5aJo0g8mHgwkbvHEqqo6xVRew43PE1VlNt5LEaYKm3ZwiP8AOYoIgzkNmCLxI0ZezytRb+BpwJvsVZ5EeTVI79X7TG1hfsqGccvIVNtcB6CIIAFVUHIKBRqOAnyTxMIkUqwBBFiCLg91jxp+hsIAy4ZkFkNlFxlIBseVv96mpV9rIqlqp8pgPam34oZhC6MC9itkXL0hLdYtfS5I1PYe+rsLuLKbtJp9irv1uwpePE5i8c4BuBkyyILMhAJ7L8e3sp4T9R5Ft2cC9DgEXgB3G16kwCy0hdQQPLS9IREOALU+BEHc86Q5SslhTCKmkFM3wOb91X6zsQG4DX/asnUJZwi9aofdmxRt9Sx7qzS4Eci/e9TT5Fghhdz3b6rHv0A9da0VRKTrm3A7tthpWkLpZYpCOuC18h1ItwoKkNvkNVNyxg5/iogGIzA2PEcD4UoNotYW1IyNH31aiyNwWSPRU7YtmTVg9izTMqxozZiADbTU8SToB30yjujnIEq0KfGRjTcPoC5xDo9lsiqxW8jXC9a4NwbaW51TuZbO+QoVt/QlzYSRGKsLMNCDSi4tJlmTeCsxNU0GRyz4K8SwQK0i50DjMvDqsCpN+RsTVqDKlxHKGj+U4sVtDCdCwfDYVREsdtEZ41cTEdhvlvpYrbnUdX9iCgvdydWXF3VSNQSBpyvwqtnJbaSZVBKGeSJjf6wGmqOPfqG9RTD9ALZlkwE0MjhWw4lj9sZlVSTCb30OXJxp8DvlktgbagkEMUcwkPR5jdutmA1Bvz1b0pmFhIMiVivUsS9zc8FS/E27BbTtp3yB7T044RkKTqRx0F+0gUmJRRixGILN1Rzux+FAPtS5CWwiuaUHLe6m54lcvee0mpKKj5K9eLXKA28MEWJjxmHjILR5J1y2sJCvWUW7bC/4zVyjJKRWkuMs5GDbThV37EJnnGuhpCwzFiJgdG6p7aFsLBhkxciaXBHbQZHwUfylc2JFM5D7WRkxg5Ghc1jsJQl8BbdqQliWDBDzHJh2i9Zt3JS6LlCEkP2ypI116UjuOnxvWey4osL/ADuP/qL/AHh+lMPtZmxO8GJkFmne3dZf8oFXnXkQK3gj3Y98mJcsSRAwv+I2qOTbHcUmhdmh8KkiyZoztD3VYjICSNGBwgMiiQFVGrXuNBrz7dKNPLIpy2xyhs2ZvjDEXdrLFfKoA64swTReYFr9ut6lprL2mZWpZe7JVvlvJhZ8oQ3WQZeuGjQ62zhgOtxJzfdBFDKjnOSanJoX9rSifKytnZXMRIB61vZOvHQgX52rKgnGbTNSEsxyDHUBmUHNlJBNrajjVtDJ5IYyDMlrXF9aJyYsJ9g87IVGzoCjcVKkgg27R8KFzYPpx8D1ubtHFJhv4M2LEjOtolA6LL9ok3Oa4IIHbSjDJDUkkz2feTaYkjb+TcUFUkSBYj10PMHXXTnUnpkbqLPAq7a2XjsZipJosJNBEQoczXQdX6zfaOvsqCe6lsCdVZKvmk2HZWiSd3U3z9DIiA9wIzHnxtUcqbySqqjZgN88XAsgkTFFiLxMqGyt2MjAqV1HK/hTxpsjnLyhOxeOxsshlbp2cknNlkBFzcgW4DuGlTKCA9SY07M3uxcQtIpzcestj42NQzjHJNTlKXGDBvPvDjMSAotGvahIZudib8KScI8hSpzlwfbtbTx2HVhCIzmBDlgS5HjepKdaKfRDUtZ47AkuIxTE3yjU/GpfzS8ESspvtkFw+IPFwP340LumSKyfyevst29pyfKgdyw1ZxJDZXaxPmaB1pMNWsD5NkjsFD6jDVFIvGCtwA8jS7H2/sEtmIRprVeokSroLJf9ioAlkszHv9BTD8jzvZsjCQKDFJlkJsIy2a44Ei+otV+pT+DMpVHnkHYBCuFxJ1GYRqPAtfT0qu8/BYcsvgzYeCKRVRY5Wk1zFGv52IsBRNteApOSeS47KiicFzOhRl0KKRfiLsNOykqzeeBOTaMG8cvSyk6jOpW5YsfZy8alozz2C4Nx5JbBw8MuAaKdBFJd8zAC4cEqH/fKlKrKNbgqqCWcnO4cSuGxKLM4lSJieqWdQ31bLwI0B07q0ZT3QyQSb8DTHtR2RpCl3c3jHCwICh2HLTMfSsnHuNGhF7SvCplAHqe08zUsctkvCGfYm7c+IsUjIU/XcZVt2jt8ql2MgnWjEfNj7kQxWaX6VhyI6gPhz86NU0VZV5eBnWBRYAAAcgLCjwQ5ZJRTjE7U4jylgRXMVUEtlAHEm1vWm4HWX0Im8W/ka3jwihn1HSleop7hxb4VDUrJcIt0reT5kc6liMjl5XLsxuWa5JNVG3Ls0IpRWEE8JgEYWYA0tuQJSJHBrHmygai3KrEVwQN5YpzYY5joONCydLgrMRHKmyhYIMD2GlhDnl+40hHwb92pCPgaQjThT4VBMNMIoagYaZZ++JpDnadn7rYSJi6QJnJJLMM7am/Fr2Fa8I8GB6kmjZKy9Kq2HMWt2i49wqNtbsBLO0o2njEgIsgzPoLBbnt04k/vShuJqIVNSl2wRtvaLRxlxCrIbZ429q5IUMLAg27Kpev/AMV2WadN55Zj3O2ZDOsvTRI5BBGZQbA37atW2GnkjrylB4TAXyi7EwDaCcQZUICQ5mYvfTMoNgLXHHnUs0oy3AwUpPGBLxu6scEcLPAgNtHubPbmVyju41W/MSk8FmNCOQzsLdqXFdYPDGl7ZnkAOn2VGvwHfR04N8sOpVUOEdF2DubhIbFis7jm5BXyS9vW9WoxSKNStOQ2Jblw7qMheT2nGPr0hH16Qj4tSYhY2/vhFCCsZEknYPZHezfkKhlVRPToSl30Iu1NuTYj+I9xyUaKPL9arym2X4UIw5QFEWt6DBLkg1PnI3RrwshFSRwRSIY2Y2NH0Coi7PxoGTIrJ8aHgLDI5vGmwOfBu8++kIlm7xSEfA9wpCwXwnu+FRSCRrVx2GocDrB7mHYaYcbsdvbi45XBmIAc6BUsAToBcdhFacXUk8IzalGMQt/8hzxCbO6sHC9IUAU9W2W4vY61HUp1NxGtuMGRd7LyAmQty6yMQL8bZRpUVehOSyFBpGjae2VddMQi21sodW05Xa1VaVGSnlokc1gF46VWCpDOcpUFwJwt25huF+NX7fMZN44I6jQtPsppJBHDMoY3JaTLkVRxubelWXOjhyceAYzq4+oP7a2EThkKvlZQSzPIpVuFjkzd3LhWZDfv3Y4LEJxX3EGPaZD5WCsovd10AI8fKtaFopw3kMrlqWMB2BuB/WqbbUsFtKLjnAQw8hH1iPM0+5oBxi/AQixkg4SOP7bfrS3sDZE1xbUnH9NL/wDo3603qMf0o/BJtuYkf00n940PqsdUY/AM2ltOeRcrySMvHKXJHmOdM6rYUaMV4ApJvTEuEWZz30w54ZT30hEemPbToZmiFyeGvdUqQD4HHYW5Dy2fE/Rp9j67eP2R7/CpIw+SpUr46GqTczBMADAmgtcXB87HU1JsRAq810zHJ8nmBP8ARsPB2pvTQX5mp8meT5M8EeAkXwkJ+NN6KCV3UMj/ACV4blLMP7h+K0zooL85PyUSfJRFyxEg8UU/C1N6I/51/Bmf5KD9XEjzhPxD0Lt8+Q1e/sVN8mEi69PFYaklWGlA7X9w1fL+kUsZhVjcoriQLpnW4Unna9UZR2PBeg90clWSh3hbT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0" y="836712"/>
            <a:ext cx="9143999" cy="5184576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Контактная информация.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400" y="6381750"/>
            <a:ext cx="2133600" cy="476250"/>
          </a:xfrm>
        </p:spPr>
        <p:txBody>
          <a:bodyPr/>
          <a:lstStyle/>
          <a:p>
            <a:pPr>
              <a:defRPr/>
            </a:pPr>
            <a:fld id="{60707C3E-EA26-4ADE-B158-97DC83AF1FAF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  <p:pic>
        <p:nvPicPr>
          <p:cNvPr id="8" name="Picture 2" descr="Похожее изображен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214290"/>
            <a:ext cx="1093372" cy="8407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 rot="10800000">
            <a:off x="132285" y="1261502"/>
            <a:ext cx="3267075" cy="32385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/>
        </p:spPr>
      </p:pic>
      <p:pic>
        <p:nvPicPr>
          <p:cNvPr id="22530" name="Picture 11" descr="File:Location of Lyubertsy Region (Moscow Oblast).sv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52426" y="-387350"/>
            <a:ext cx="2979739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2" name="Прямоугольник 7"/>
          <p:cNvSpPr>
            <a:spLocks noChangeArrowheads="1"/>
          </p:cNvSpPr>
          <p:nvPr/>
        </p:nvSpPr>
        <p:spPr bwMode="auto">
          <a:xfrm>
            <a:off x="1547815" y="944565"/>
            <a:ext cx="977900" cy="415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000" b="1" dirty="0">
                <a:solidFill>
                  <a:schemeClr val="bg1"/>
                </a:solidFill>
                <a:latin typeface="Constantia" pitchFamily="18" charset="0"/>
              </a:rPr>
              <a:t>Люберецкий район</a:t>
            </a:r>
          </a:p>
        </p:txBody>
      </p:sp>
      <p:sp>
        <p:nvSpPr>
          <p:cNvPr id="22533" name="AutoShape 2" descr="data:image/jpeg;base64,/9j/4AAQSkZJRgABAQAAAQABAAD/2wCEAAkGBxQSEhUUEhQUFBUUFRUVFhQVFBQVFhcUFBQXFxQUFxUYHCggGBwlHBQUITEhJSkrLi4uFx8zODMsNygtLisBCgoKDg0OGhAQGiwkHCQsLCwsLCwsLCwsLCwsLCwsLCwsLCwsLCwsLCwsLCwsLCwsLCwsLCwsLCwsLCwsLCwsLP/AABEIAOAA4QMBEQACEQEDEQH/xAAcAAACAwEBAQEAAAAAAAAAAAAFBgIDBAcBAAj/xABHEAACAQIDBAcDCgEKBgMAAAABAgMAEQQSIQUGMUETIlFhcYGRMqGxBxQjQlJicsHR8DMVJENjgpKisrPhNDVTc4PxFiWT/8QAGwEAAQUBAQAAAAAAAAAAAAAAAgABAwQFBgf/xAAzEQACAQMEAQMCBAUEAwAAAAAAAQIDBBEFEiExQRMiUTJxBhQzYSM0UoGRFSRCodHw8f/aAAwDAQACEQMRAD8AfLVRLJEinGyVtSim5cDviOTlMJvK57XY/wCI12tqpRox+xx1691Z/c07QHCrKWCs+w38nU1mmT8Dj3g/AVga1D3RkdBpM+JIezWEa76PY+FECXYTiv4qmh0DINzr1aJjIBJxPjVeRIy4UwJ7akIVt4l+nHeg/wAzVRuey/b9GZaqllHmJHUbwNOhvIL3a/h08gg0FpgTzL1h4GnFEg2hpEqZOhGIJSDPCnZTjnqimEz5xpTgnkdMEyTLenGRUaZjluUUwhjArVMYjakIpnNgT2A00pNcoKMdzUfk5tJh0DI6AhJUEgBNyCSQwv4g11OiXbrUG34eDmdatXbXLps+2iugrWp+cmU+MM0bkTZcXb7aMPSxHwrL1iOaG74NbS5+9o6UOFcydAyUXA04JbhR7P4qmh0Aw846tH4GADizGq8iXssU0IJYtIQsbzD6ZPwH3GqVz2XrZ8GOMVULR7OOqfA04PkDbrjqsOxj8TTyDfCD1MAROjDzp0PE9nHCnYaPiKEcqB1pBnwbsphYJDjSEz6SnBwVxCmwGWSi1IZFTjWkOSzUwhmXhWqYx4wpDPoxbUfLFIexGPupp/SWLdZqx+4h4NM2Dw7c0aSM+F84+Naf4fre+dP+5V/GVsoXEZ/JXjx1RXVxOJkY9izZMVC39YFP9rq/nVe/p7qMl/cvWMttVHWhwrjjqGTi4Gn8AF2GGg/FU0OgWHrdWj8DADGCz+NQSJInyGgGLxSELe9C/SR+DfEVTuS7bA+OqZbZZILqfCnBAe7R1kHY7f5jTyJJdDDamZGVyDUU6HieyLY07JEe/pQiKJBrpSCR6iXpCbwSQWpheD5xSEiqI60gi6UXtSGRQy0hz61IQ0qNK1DFPDSHQI3nbLhZz/VOPUWoZv2l3Tlm4ghN3b62EnTnG0co8L5W+NHpFXZfRX9SLn41tnO3jUXgjjx1a7yOZdHl0wFOxWzDipDDxBuKVVZi4PyS0JYkmdlhcMoI4EA+R1riJrEmjr004ouipvAxdh+A/F+dTR+kBh9eFGMAtpixB76hmiSJVEajCaNIpmB5F7eoaxH8Q+B/Kqt30i5adsGJVMuFx4HwphgDu9/El/GfjRS6D8DFQkRXKbFfH8qJBRLJFvrTskI5aEcgRrSEfBgKQ6PQb0hmfGmEjMDThl2bSkIrakIlkoRDMgrVMU8pDoA75X+ZzW1JAHlmW/uvUVZ4jk0NK/mYCjuU30/RnhLG8fmVuvvX31Vp1PTqQmu00dT+I6Hq2Ml8EtpDq/vlXpVNpr7nh9RY48g6DZTygsLKg9qRzlQduvPyqne6nQtU1KWZeEXrDT691LFOJ0rYEqth4yrZhkADWtfLpe3LhXJ+p6jcjqJUXR9ku0E4aPHBH0e7OnDhwP6OXIfGyt8GFTJYSAfeBlThRDAbay6VHNEkTFh2qENmxaZggLexdIz94/Cq10spFm24bBEdUS6XW0pxgFsMWmlH3j8RTy6D8DEKEiITL7PjRIdFzGwogyC0LCRXJxphyhxpThItg4UwLJkUwkZSKcNEgaYR9fWmETz0sCGVK1TFPGpxLGeQHvdPkwshIzXstr2vmNvPjw7qq3GXBI0tKjvuYvOEhS3c2PiBJFL0ZRVdWLv1AADqetaq3M1sgss6rUtRto0ZQlJPgMbwyQYdiSvTO/0iqerGqvcqWPFtK1J6vcOkqMFtaWH8nF6X+GleTdWo/bngXIek2gzqzkFELxooAQZT7ITvHA9tZNSe175PL+fJ2FSjS0+inSivhj/sRkyEIQVzXBHCzANf31bsZt0/d2cjfuUqjlIKQmryKPaAG7OP/wDsMbAebRyr5Iqt+VaDh/BjIgUv4rR0ePhUD7DBm1V6poJBxBGENQEuAglMNgD71j6Nfxj4GoLjomt+wHHWei+zQlOAwBs02xco8/cKIk8DGKAiITcvEfGiQSIOxog8F0R0oWOVz0kIpK0mFknHTDMsBphGYoaQRORNKcSIBqEcttTiGNa1DFPGpxIWN+NovBEhjsGMgAJANuqdRfnVzTrSF1U2VFwVru4nQpZg8MSJMU8pvI7OfvEn/wBV11KzpUYJRivucnXrVKj9zbDko+c4S39Lhhp2vB+ZU28q4/XbJ0avrRXtfZ3v4P1hRat6j+xPdcOMOSUcqDmikhytJGSNVK8bHv7eVcvX2OaTf9jqNR2zrYTxnvPCf2Ce6uL+kmj4ECNzoASzg5yQNBy0rSsuUYupUkoxkvt/gaojWgvJieTnMOP6HbxJ4O/Rt4SRKB/iy1t04brNZ8FGb218o7hFwFZn7suMw7RXQ00goi9hTrbvquThSOmABW9I+h8HWoa/0k1H6hfiNZqL7NCUQDAODW2MfwpyTwMgoSIrn4eY+NEh0Q50RMXRcKFjEJeNOhFb0hH0dCOWCmEQ50455OKYSIqKYIllpxhjStQxj5qT6Ysidv7GHOGjZwgaVrueC9XifX31raXJwk5L4KF8t8FFn2M3ViXDdJCekGUMJbjVterlvYKdOGoNXY6jVVbMuusFSWnxdP29gKCY4Zs3F0Oq/VsdGU9ulxartxRd5ScX9L6+5QpT/J1E8+9GjAdDDK6dJiAs4DRCLgyNwXQXzDUeVec3dCcJbWlmPGT1GNxK+toVo44XOQlsWDo8TquQmMDLxATMWjU/eABv21JY1cvBQvpqdDC8DfFWv5MWUcYZyfbxtthj/Xw/BK6C05tf8mVXeK6P0JFwrIZeMuOXShkFEWotHYd9VywE4qYAG7zj6A9zL8f96hr/AEktH6hdirNRoM0R04DAiaYxvwiixwSeBhoURlc/DzHxokJE1UEU4Z7GthamY5CZadDlbCmYj2hHJCkIqHtUgvB7iKQkQRr0hFt6QhgStQxT1qTfAgfjMPCzr06K+jKhIBKuRoQDw4HWrFCc4L2gzpxqPB7jZpyipGi6FSM2UKVQ9YIAdOR1tUyeZZl2P6eGtvaA0OGw8LzZlE+YXXMV0ZrEJcmyt7Wp42PnpwqVqiilwkZNRUIyk3zJiVDjGKNkOSSAtJGRx6JzaRR+E2I86ztdsdm2r4ff3N38MXkZTlQqP2vo37v7wAyQo9yzOS8jG5Z26qqO61q52FHbNSidHqFjiLlDhHR4jp5VrR7OWaaRyfeX/mzf96D/ACx10Vn/ACv9mZNx+sj9DRcKx32X0U4saUMgois+khqCRYXQRhNMAYd5B/N3/s/5hUNde0lpfULMVZpfNMdOMwMYz880F7qOHnRJNhbkkM0eH7T5D9amjbtlV1sGLaOKijFmLX+6pb4C1SflsCjVyVYXaCMbKb+It51HKlgsKeTWpqFhpHklMOVFqTHPkphFi8aYRTfWkEeyjTWnGPlItTMfBHNTZEMaGtUxT1qccX9upLN0sGGIWboQQTf2WchsvY3VtfiKlxKMd40KijUwzBg/nUOz0iljIMTkPIDmIgLFuWt9beFXrFxqVG5L7ZKupzltcqRPEYiKWJgrA3Ui1wDpzsRe441txg4PGDmNzfnk55HijFKr8QD1h9pToy+YJqzeUI1qDhIu2dZ0qsZrtG6TDxYVwzEyOGDRoAVyrmBVpL8/u91cTZ6fVudzj9MXydtf/iFOEaaXL7Or4ZrgEcx8aPG2TTM3OUcr3o/5q3/dw/8AljrobL+W/szJueKyP0LDwrHfZfI4kaUzHQqYoWk8aryLEXwb8OabwCZd4B/N5Pw/Ag1HV+gkpfUKkJrLNA1RU8VkT6LenjS5A1OhbgW7geytCnFRRVbyyWDmaT2M3p+dSpjbMm+DYYvmkOY8gb6UMmySGEVY7ZqjrKApHMaVE5fJJt4yih2swU6Ei/ce2hrU1jKBpTecMqlNVMFkpIpZEepTCLRTCKJONILwTl4UhFSNpTMcjamHGZDWsYZNqTS8i8GDZ+JSPFTPIGCrDHmkZbRqqliAH5sS/Duq/Sg501t7yVqs4xeX8Hs+2UmLrg1bEFwRopCKWFuu7cPDsq1+WlD3TeGV/wAwqnthyKG9ezI8POY4jpkUsvHKxGo/PWtyyqyqwzMxb2nGlPC4b8C7FhhEpxMgFgSIUPB5B9a3NV4+NZOt6j6f8Cn35N78O6XK7qJyXtiYcPN84UxSNeTUxSMfrNxjJ7CdR31h2N47eWM+19/+Tptb0n1YKdKOHE6nu7MWgjJ0OQAg8iBYj3GjqNOo9piR+nns5rvc+XaTt2NC3oiH8q6Gx/lv8mVdfqn6HwjXQHtUH1FY8+y+iWIGlCEKu0xaQedQTJ49GvDGh8DFW2xeCX8DfCo6n0B0/qE+A6Vlmii52NrAXJ099T28csiqPgY4NiqFBkNzbW3DTlV6fCIKfZvw4VRYC3dQImZeXo2RpA3aCEjh51FOJPF8A5lDFO1Tr4EWNO+YEb4kbVwCcxf1qklkNz5J/MY/siltFvZ98xT7IpbRbmeNhE7BS2i3M8+YJ9kU2wf1GeNs5Dy95pbBvUZU2yE7/WmcA1VI/wAkJ3+tDsF6ppTjWoZhN6XAvAhbdkjTFu0pDB8qhdXCIiDMcgI6xbQdnGtS09erDFNfT/2Z166dNpzecg6Pbk0cZiicxx5maymzHNwuw46eFdHG0i8Sq8tIwXdTWY0+EX7EwQfNNMxEKe0x9p2P1FvxJqjqup07Okow+t9fsXdK02rf1UnygDvHtBp5bkBVUZUQcEQcAP1ricuUnKT5fZ7FbWdKypKlHjgtzrPhAiRWeADrgC7OTwFtdQCfKoVFxqNt8MypKVK43Z9r8DnuJj+lw6km5VmU95HP3itOjgwtQpKlVeOmIu/P/HTf+P8A0lrqNP8A0cHM3n6h3XcnGdNgsO/MxAH8S9VveDWZcw21GXKE90EGpRpVcmFfbK9YeNRVCWBbhTUa7HZLaQvE47UYeoNBNcMem/cI+HOgrK8mmjZFy8R8amovE0BUWYjYs+g7CLg1fk8orQ4YDxe9IicqEDjna5IF7XIHAd5pJhsLYDayzKWTgvEdnOlkLaJm1d5pXlKqQFAJEdmuQPrXCm3maT6GceQlsvENZekGV25W5Am/uqBvCYbQc+cVXyLB984pbhsHnziluHwROI19PzpbhYLFnpZGwTE9OmLBNZacFolnpCwZhVwpk3NOll4Fx0zm+2NjSSTzyw2lBc5lTWRCNLMnG2nEVvaZq9vGKoT9skZOq6ZcRaqqLcX0Zdl7NMrkHqIgzSORbIo43vz7BWnf6nTtqLqJ5b6X7mTZWNW7rqlFcmyfEfOZY4IhliUhI18TYyN2sdTXn1atOrJ1Z9nsVjp9LTLXKXKXIX3rx0WzkWGBFaRluSwvp9puZJ7Kz6UHXeW+DNt6dW/m6lVtR/YXMNtB5UvKEUHUBFygdjkX1PZ3D7wqxOmk8RHrUIU29rbDG5dkeZA17vmbSwD2AcA8/q61q2cnKBi6hLc02KW+/wDx83/j/wBJa6vTf0zm7z6zqXyPY7Nh3iPGNgwH3XH6g1X1SntkpBWFTMXEf2rLNF94Frbq8PGo6iJYM8wh0qEJmjEi6MO4/Cmk+GBHiQgYbgKy5dmrHo2wuRwNj2jiKaLw8jhbZ+IZ7pINFtZu0MP9q0E8xIdqTyVTbsQ5g9i1mDjXTMOBt5870S4ElkK7Nw4S4AAuNQLeV/Wn7CkYYYA3G1xxFDnAeAJvBtRIPpHOVFFr2J52HDtJFROm5cIGUlFZZ9s7bsc65o3DD3jxHKq9SnOHaBhKMllM2fPBUYbR4cXS5HwUvjdRSyNguXGUsiwXJjKWRYLkxdOpDFvzsU+4bBoU1omeWOaTY5yvageLFSEFlbOWUg62bUG4rOcotNHodiqVW0jGSzhDXi51MawYknPLEhlkUdZXDFo8wHtWBsa0bfTa1zab4f8AFvCZ5/X1WhY6nupx4AuFwcmFxUVwG64KMCMrqeBDeFZlVNJxlxL4O4d3RvrSUqb4aNvygbHMmJSXXo2WzcAQy8E7r348OPZVe3qKMGvJl6fdqFs6T7zwKW0sX9JHGn20J429oFVtyHP07KtQjiLk/gkcP4cpM37tzMm0pEHsEufAkjX8q0LRrajGv6adGM0C99j/AD+b/wAf+ktdVp36a+5yd39Y0/JhtHosUgJssimM+J1U+o99WNQpbqLfwU7SptqYO1mub6Zvdi9t9dKCoSwMuDOlQBM3ONDSa4BX1HPo9Ce4n41lz+pmpD6UaYzQBGtdoiMqGNszAKbfWOgB7BVui5SInjIcgfnVhDpoC7wbZkwqmRAsl7kodG0FhY8OVHGLBnURh2Dt/pMzTFQ7NoBoApGi68Tx9aUoiVRgH5UMQPm7JzYoB5OrH4U9GPvyBcP2HPtkYh0CshKsNNKv1KaqcNGbCbiNmC3kbhKP7Q/MVnVtP/pLlO7/AKgkm11bgwPu+NU5W9SKLKrRfR6+NJqHa88kmcm6CcnwpNDo3RMaAct6Q0hz7pjSGGOtYyyyU6eVA0PjJz/CzDGYxWZcqRreTuWK7G/i2nnWZSpPLiu5M7OtP/T9Pbb7K8ZiTK7OeLEn9PdYeVek21FUKUaa8I8cr1XUqSn8s2bPxoy9FMueE8vrIftIeR7qz9S0eNzmceJGhper1LOa54+DbisWYwI5m6WGTqxTdv8AVSdjdhNcDXs505NNYa/7O6hUpXdNVaHDXaF+HZmHw7tiJJs9iSqm2bN3gak3p3UqTioRQUq9asvTxgG7vzWxKSuLNOz5F+4AWLeFxYeFbNpRljMel2VdTrwhGFBdmPfKQNjZGHMR8QQf4a8QeFdVp6/hI5K6+tmrZEpXKymxWxB7weNakoqUXF+TKb2yyj9A7IxongjlH11B8DbrDyN65KtTcKjg/B0lGe+CYP28vVqCRYgDcCdKrsNhDlS74A6OYYraiozgdazsL8vaNBHTpzeSz+bSjgF4rbUh4HKO79eNXqdhTgueytK6k+mJ+8W2JG+u178cx0Pb40bpQisJAKcm85Ok7m70vNAGlU5lORz9pgoNx5EetUK0XFl+hNTWDVJsXpWMknSyBtQoYqLdmmo9aHfwT7EnyXJu6lrmBEA1zMSzXHexJ7KaUn0E0sZOdfKFj+klVVNxbN43OVT/AITVu3p4WWZ9zUy8C9giRfxq6n8lNh7D8NaIZlxhHhTOCfY6k10Zl2xlJUXZe2qVxap9FmlcNdjzsuNmjVlUsrAEMtjceWtY847HhmjCe5ZNykjirj+yahwEmXpMnNgPHSlyLJZ00X219RS5FkPXrVM0jj5LRub2sjG/ZZTrUcuiahDdUiv3ELZrGPBtIx6+KfLfmY4zdj5tVnQrX1bre+oln8ZX22EbeLM1duuDzlcE4n1p9ueRJtkNp43J1XGeJwM6e8MvYw5Gs6/0+ndUspe5eTS06+qW1ZSi+PgXv5N+lOY3iA6QyD60ZOhH3jwt21x8KE3U9JLk9Gnq9N2zqpYbK5cczYqOQWS0iKg5It8oHleus/Jxt7Xav/pxKuZVq++RZvXf53Jcgmyajh7C0WntOkkvAN1BqWfk1bMPVHhWquFkxp/U0dW+S/aeZHgJ1Trr+EmzD1t61harSxJVF57NXTauU4PsZ9srdT4VjSRrwAeAOlV/JKT25ijHhZnHFY2t4nQe81JTWZkU+DjofTy95rVUcdMrNmad9DTNjpC88AZrnXXQULSY50z5Ltl9Ph8Sq/xInR1BPESIQVPZfohbvWq1enlE1GeyRsm2jLhywW+nFX0y9xrOcdppxnvLditPjRmkOWHW9tC48eQqenTz2Vq9bbwcu3inE2KldfZzkKOxE6iAeS1oRWEUG2+TEi9Ud5v76LAgzCdBRIFn2Nl0t5UmPHIKkdTovAcTwUW7T+VRSDR0PcHF5sMRr1JGA48CFI95NYt7HEso0bd8DL87t9Yjx0qo8k+SxMd94H0ptzHLPnY+76Cm3CCNahnGbb9zhZQOJjZR4sLD41FUeItlmzaVaLYl7XlUOIxosKiJezq+0fNr11eh2no2yk+5cnJ65du5upc9GVLnuHvPhWyzKLIWHCheR0Y94B1R4UUXhYDp/ULceLfL0eY5L3y30v21B+VpeoppcmpKrNw254KMebWPYQfQ014t1JjWz9wQ28g6VivCyd/FFNYmlV9s5U2dJqFpusoVo+Hh/wBzZso9UV0XjBxtRYmxm3Y2n83xMcnK+Vvwtof18qr3lL1aeCS2qbJ5Ot4/VSfSuVmsHSU3kXsEarMsAzf7EhcGVvYuwFu0DU/lU1vHLyQ1DlrPoPAfCtDJXwUk3FIcyRwC5psCYz7obdmwa4r5suaaVIFTTMFytLd8vOwagkssWeDXhMNiMQl5JWldgbtIASDzUm2gvy4d1WVbwksgfmJx6LsPvNNho58PIemAjcJKFAaOQiyI1hYrr5WHG+kEqcYsOM3Ls58kP77raUsDoqBu+Xkpt6f70w4QmmyISfAd5NE+BuwSjtK+UEhR7bD3ge+o+QujamGBAuLW1C8lHae+nwJMc/k8xAVZlH2lbXsta4rJ1COC/bMc1l7l8hb4VnFsuR15oPfSUgcFv0f2F9BT7kNyaWNaLKJi3ixfRYZ3te2WwPC+YW99j5VLQt/XqKHgirVXSg5rtHP4mvqdSdfM8a7eENkFH4OMqTzJyfZOOXWx/d6PA2TQvGmY5m26vUFKm8EkeJIUYzrT55NGXR9tAXU+FRVVmLQqHEjXNJ0mvbHH/piuLVV0rpSXeT0axoq506UP2f8Ak37J9kV28ZKaUkeYXENtRxfgMItxwp2RI6du5tPpsIgOrJ9G3boND6WrmL6hsqtLo6Gzq76efJTEcrNfkTWY1zhGi5LBzXfPbZmZ7klBpHYcF018bi/gRV+jT2rJVlJtirFiMyDuuPTh+VSAmhT1aIbJZEulIYc/knwYfFysfqJHp25jJ+lBMdDFvdGuCjncC6ycvvPx7+3geZqak20RTXIA3zRIcBDGmrTt0jtpdtL38PZoGsvkOKEBrKpJ4AX9NaZkhl2XB1cx4tqfOmQjNtya5Vb2AuaGTEi3A5Vj1IQE8eZ/WnWBGgAnRV6o7dL97fpTjIN7mzOuKCizBgc4I0CgXv3WNreNUL2KceS3btpnRSsZ4qR4GsVcl/klHhozwZx++40uB+S75iv/AFG9D+tLgWWbCa0mZ4D32f8Amh73Qe+/5VoaYs10U794osT4RpXXs5BnkwpMbyXQyXA7RTBo82vrH600SVfUhOj4mkuzSfRbMLqb9lKfQEHiSK9lyXUd2nppXC38dtaR6hoDxbIN7LOh8a7Ky5oRf7HmmsR23tRL5DGGNWWZyGfcrH5JzHykH+NdR8WFZeo0t1PcvBo2FXZU2vop3s23laSOPiTZm7BzUVh06GHlmzOeRCxZJFm9at+MEIBjGVyOR6w+BoOgzfFJwFEgWblohh4+SWdY5MZI3BVgHmOm0HqKCSyLoJ76oZ4QXFi2t9NRrlXQ30tfX7XpPRRDJnP9t49pEgjb+hQp/iNv8IShqLEiSn0BNpeyEH1yB5DVvhbzqNkiLJGCi3ZTDi9tSTrA/vWopMdG7Z0Jazvy0Udnfbto48jMPxLpwsOz8z31IgSODxBilWQX0PLmOY/fdVevT3xZNSnhnRMMyuoZZGswBHn61z9SOyWDUhLKNkWHJ9mQeY/9UHYWTR80k+2np/vT7Rsmlq0mUADvsf5qP+4n51oaSs3CKGov+AxThOldd4Rynk8ka9IEhE9jekEma9pC8N6CJNDsSyetTZ5NNdGtx1KeXRBH6zJsvQH8RridUWLhnqH4df8AtUGtlHj4mussH/Aied66v99U+4ZwzVbZlR5LGxHRMpBswOYHsI4GqF3VSjhF+0pNvLB08xJJPqTWUlwagJxeIAvcilkJIATYwZ1t229R/wCqjcgsGxJwCPEfGnTGCBYijEOXyYYbP07E9UOotyJVb3PhmoHywZDtvDDdACNB3KMtl1JsefHzqxT4K7OVbTUCZ+4mhn9RPFe0CyveUtyQZR4njUTDRknxFyaFscEY5rmgmOho2XEMi5SCLCpodAyCNtNaIEzYhaGQSGjdTEO0ZVQCEbnxsdbfGsS+ppSNK2k8DJC0oP8AD9D+oFUMFk19M/2D6r+tOLBqY1pMzxf32b+bqP61fga0tIX8fJn6l+ixVjFdZ5OUZ49IYhSHNTyXiK9nuHbQ4wSwfOBNvdiaj8mr1E3MPo71K1wV1+pgxbP4H8RriNVa9dnp/wCHM/lV/cM7L5+JrqdNy7eLOB/ECSvqiChlCgnn2cakuK6guDOtqDqMDY6aTiWkt3KP1rFnJyeWbkIqKwgXJiRzci/DMLel+NA2Fgw4jDg6lr0I5DZezBNMsa37Wb7Kjn+VV681TWSSnByeD3GKUYqeKNb+6aOEt0UwZxw8Bl5ABerCawBydD+SuH+alyL9JITbtBNh7h7qFdgSG/aS3U3F+Ibqr9J1QM3Hh+nhViJCzj+2ZQsspPJm91RzeGTw6F0SEjx19daiyGVSAAXvahEC8U9+HCgkEkGNkSyZRZlUeGvqakgwWG4pnPBgfFdD5ipASM2JINpEseTA5k9eI8xS7Y6DW6GIt0gIN7qdBy1FZGorLTNC1fA54LGi/wBYeRrNRbYT+ed599ECTY1oFEA70wmRYIxxknRR/a0/OtHTJbZt/sUNQjugkLs2HyOyA3yMy37cpIv7q6mnU3RjI5ipTxKSMstSERAUhGmFQQfCxpmFF4YrYuDJIV9PCgfPBrRlmGS3NeKw45rW/Ooq9ZUo5YqVLdWRRh4ctxe/O/jXD3tZVKjken6DScLZL7kTjnEgij0LHVjyvxIrbtLyUbaMYnI6zZxd/OUv/eBjgjygC5NuZ4ntJp3OU1yU1FR4xghNH+7Uhxc2vhANSbKeIGoHfblUckGgI8JHsWIPC3E9gtzNRMLB07Z27QwUMOYfTSqXlPYb9VPAAgeNzWVeSbeC9apJZFbezZMjTjoUeQyj2UUscy6HQDssasWVb2NMjuaeZJoz7f2Li8NGr4iCSNGtZmGl7cDa+U9xtV1VEys4NHVdycBNh4EQgFAL2ABJ6tyAD36edSwIJDNLFfgLEDQ5BomZboPID07qsohZxLe/qzTC2W72sdD1iONQVOyeHQILgC9AGY2jkk9kEjw09aFodGnD7tyMesVUdxuaSpi3BzZ2EWNcoWx79b94vUqjgDJ70QBvYC/1l0PnanEetIfZaxB4G1r9xHI9/OkOlwbd1sRklexydW3jrWZqH0ouWh0DZ+IzccrehrIL4UsPsr6CiBF7+XH7F9D+tW95D6SNGyJ+nxWHzAfRyGTTmURiL377VLTuXTT47IKtspY5FnEyDOx7WY+pvWxQ1dqmltM+voilPduMszA1ejqqf/EqPQnniZUo76k/1OK7QD0Op4ki2NwONM9VpA/6HX8NGHbCLJYr7Q7uVNHVKL7J6Wl3EXiRniw9h3njWJe3criXfCNa3tFSXJQYGzE200+FZU4SZ12mXNKnDEpHkeFBdXbTKblu7sqa29SMseCvrErapSc0/cN+xdmrLD85mkEGFuFErAlpW5JDHxcmx17uBrVnVUejkduefI67E3Xwc8ZboMQovZWmfKzgfWCKeqPGxqtK5aJo0g8mHgwkbvHEqqo6xVRew43PE1VlNt5LEaYKm3ZwiP8AOYoIgzkNmCLxI0ZezytRb+BpwJvsVZ5EeTVI79X7TG1hfsqGccvIVNtcB6CIIAFVUHIKBRqOAnyTxMIkUqwBBFiCLg91jxp+hsIAy4ZkFkNlFxlIBseVv96mpV9rIqlqp8pgPam34oZhC6MC9itkXL0hLdYtfS5I1PYe+rsLuLKbtJp9irv1uwpePE5i8c4BuBkyyILMhAJ7L8e3sp4T9R5Ft2cC9DgEXgB3G16kwCy0hdQQPLS9IREOALU+BEHc86Q5SslhTCKmkFM3wOb91X6zsQG4DX/asnUJZwi9aofdmxRt9Sx7qzS4Eci/e9TT5Fghhdz3b6rHv0A9da0VRKTrm3A7tthpWkLpZYpCOuC18h1ItwoKkNvkNVNyxg5/iogGIzA2PEcD4UoNotYW1IyNH31aiyNwWSPRU7YtmTVg9izTMqxozZiADbTU8SToB30yjujnIEq0KfGRjTcPoC5xDo9lsiqxW8jXC9a4NwbaW51TuZbO+QoVt/QlzYSRGKsLMNCDSi4tJlmTeCsxNU0GRyz4K8SwQK0i50DjMvDqsCpN+RsTVqDKlxHKGj+U4sVtDCdCwfDYVREsdtEZ41cTEdhvlvpYrbnUdX9iCgvdydWXF3VSNQSBpyvwqtnJbaSZVBKGeSJjf6wGmqOPfqG9RTD9ALZlkwE0MjhWw4lj9sZlVSTCb30OXJxp8DvlktgbagkEMUcwkPR5jdutmA1Bvz1b0pmFhIMiVivUsS9zc8FS/E27BbTtp3yB7T044RkKTqRx0F+0gUmJRRixGILN1Rzux+FAPtS5CWwiuaUHLe6m54lcvee0mpKKj5K9eLXKA28MEWJjxmHjILR5J1y2sJCvWUW7bC/4zVyjJKRWkuMs5GDbThV37EJnnGuhpCwzFiJgdG6p7aFsLBhkxciaXBHbQZHwUfylc2JFM5D7WRkxg5Ghc1jsJQl8BbdqQliWDBDzHJh2i9Zt3JS6LlCEkP2ypI116UjuOnxvWey4osL/ADuP/qL/AHh+lMPtZmxO8GJkFmne3dZf8oFXnXkQK3gj3Y98mJcsSRAwv+I2qOTbHcUmhdmh8KkiyZoztD3VYjICSNGBwgMiiQFVGrXuNBrz7dKNPLIpy2xyhs2ZvjDEXdrLFfKoA64swTReYFr9ut6lprL2mZWpZe7JVvlvJhZ8oQ3WQZeuGjQ62zhgOtxJzfdBFDKjnOSanJoX9rSifKytnZXMRIB61vZOvHQgX52rKgnGbTNSEsxyDHUBmUHNlJBNrajjVtDJ5IYyDMlrXF9aJyYsJ9g87IVGzoCjcVKkgg27R8KFzYPpx8D1ubtHFJhv4M2LEjOtolA6LL9ok3Oa4IIHbSjDJDUkkz2feTaYkjb+TcUFUkSBYj10PMHXXTnUnpkbqLPAq7a2XjsZipJosJNBEQoczXQdX6zfaOvsqCe6lsCdVZKvmk2HZWiSd3U3z9DIiA9wIzHnxtUcqbySqqjZgN88XAsgkTFFiLxMqGyt2MjAqV1HK/hTxpsjnLyhOxeOxsshlbp2cknNlkBFzcgW4DuGlTKCA9SY07M3uxcQtIpzcestj42NQzjHJNTlKXGDBvPvDjMSAotGvahIZudib8KScI8hSpzlwfbtbTx2HVhCIzmBDlgS5HjepKdaKfRDUtZ47AkuIxTE3yjU/GpfzS8ESspvtkFw+IPFwP340LumSKyfyevst29pyfKgdyw1ZxJDZXaxPmaB1pMNWsD5NkjsFD6jDVFIvGCtwA8jS7H2/sEtmIRprVeokSroLJf9ioAlkszHv9BTD8jzvZsjCQKDFJlkJsIy2a44Ei+otV+pT+DMpVHnkHYBCuFxJ1GYRqPAtfT0qu8/BYcsvgzYeCKRVRY5Wk1zFGv52IsBRNteApOSeS47KiicFzOhRl0KKRfiLsNOykqzeeBOTaMG8cvSyk6jOpW5YsfZy8alozz2C4Nx5JbBw8MuAaKdBFJd8zAC4cEqH/fKlKrKNbgqqCWcnO4cSuGxKLM4lSJieqWdQ31bLwI0B07q0ZT3QyQSb8DTHtR2RpCl3c3jHCwICh2HLTMfSsnHuNGhF7SvCplAHqe08zUsctkvCGfYm7c+IsUjIU/XcZVt2jt8ql2MgnWjEfNj7kQxWaX6VhyI6gPhz86NU0VZV5eBnWBRYAAAcgLCjwQ5ZJRTjE7U4jylgRXMVUEtlAHEm1vWm4HWX0Im8W/ka3jwihn1HSleop7hxb4VDUrJcIt0reT5kc6liMjl5XLsxuWa5JNVG3Ls0IpRWEE8JgEYWYA0tuQJSJHBrHmygai3KrEVwQN5YpzYY5joONCydLgrMRHKmyhYIMD2GlhDnl+40hHwb92pCPgaQjThT4VBMNMIoagYaZZ++JpDnadn7rYSJi6QJnJJLMM7am/Fr2Fa8I8GB6kmjZKy9Kq2HMWt2i49wqNtbsBLO0o2njEgIsgzPoLBbnt04k/vShuJqIVNSl2wRtvaLRxlxCrIbZ429q5IUMLAg27Kpev/AMV2WadN55Zj3O2ZDOsvTRI5BBGZQbA37atW2GnkjrylB4TAXyi7EwDaCcQZUICQ5mYvfTMoNgLXHHnUs0oy3AwUpPGBLxu6scEcLPAgNtHubPbmVyju41W/MSk8FmNCOQzsLdqXFdYPDGl7ZnkAOn2VGvwHfR04N8sOpVUOEdF2DubhIbFis7jm5BXyS9vW9WoxSKNStOQ2Jblw7qMheT2nGPr0hH16Qj4tSYhY2/vhFCCsZEknYPZHezfkKhlVRPToSl30Iu1NuTYj+I9xyUaKPL9arym2X4UIw5QFEWt6DBLkg1PnI3RrwshFSRwRSIY2Y2NH0Coi7PxoGTIrJ8aHgLDI5vGmwOfBu8++kIlm7xSEfA9wpCwXwnu+FRSCRrVx2GocDrB7mHYaYcbsdvbi45XBmIAc6BUsAToBcdhFacXUk8IzalGMQt/8hzxCbO6sHC9IUAU9W2W4vY61HUp1NxGtuMGRd7LyAmQty6yMQL8bZRpUVehOSyFBpGjae2VddMQi21sodW05Xa1VaVGSnlokc1gF46VWCpDOcpUFwJwt25huF+NX7fMZN44I6jQtPsppJBHDMoY3JaTLkVRxubelWXOjhyceAYzq4+oP7a2EThkKvlZQSzPIpVuFjkzd3LhWZDfv3Y4LEJxX3EGPaZD5WCsovd10AI8fKtaFopw3kMrlqWMB2BuB/WqbbUsFtKLjnAQw8hH1iPM0+5oBxi/AQixkg4SOP7bfrS3sDZE1xbUnH9NL/wDo3603qMf0o/BJtuYkf00n940PqsdUY/AM2ltOeRcrySMvHKXJHmOdM6rYUaMV4ApJvTEuEWZz30w54ZT30hEemPbToZmiFyeGvdUqQD4HHYW5Dy2fE/Rp9j67eP2R7/CpIw+SpUr46GqTczBMADAmgtcXB87HU1JsRAq810zHJ8nmBP8ARsPB2pvTQX5mp8meT5M8EeAkXwkJ+NN6KCV3UMj/ACV4blLMP7h+K0zooL85PyUSfJRFyxEg8UU/C1N6I/51/Bmf5KD9XEjzhPxD0Lt8+Q1e/sVN8mEi69PFYaklWGlA7X9w1fL+kUsZhVjcoriQLpnW4Unna9UZR2PBeg90clWSh3hbT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dirty="0">
              <a:latin typeface="Constantia" pitchFamily="18" charset="0"/>
            </a:endParaRPr>
          </a:p>
        </p:txBody>
      </p:sp>
      <p:sp>
        <p:nvSpPr>
          <p:cNvPr id="22534" name="Прямоугольник 11"/>
          <p:cNvSpPr>
            <a:spLocks noChangeArrowheads="1"/>
          </p:cNvSpPr>
          <p:nvPr/>
        </p:nvSpPr>
        <p:spPr bwMode="auto">
          <a:xfrm>
            <a:off x="1901825" y="188640"/>
            <a:ext cx="724217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 финансовом управлении муниципального образования  люберецкий муниципальный район Московской области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55575" y="4500003"/>
            <a:ext cx="8880921" cy="1665302"/>
          </a:xfrm>
          <a:prstGeom prst="roundRect">
            <a:avLst/>
          </a:prstGeom>
          <a:noFill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solidFill>
                  <a:schemeClr val="tx1"/>
                </a:solidFill>
              </a:rPr>
              <a:t>Контактная информация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1"/>
                </a:solidFill>
              </a:rPr>
              <a:t>Руководитель:  </a:t>
            </a:r>
            <a:r>
              <a:rPr lang="ru-RU" sz="1600" b="1" dirty="0" err="1">
                <a:solidFill>
                  <a:schemeClr val="tx1"/>
                </a:solidFill>
              </a:rPr>
              <a:t>Царькова</a:t>
            </a:r>
            <a:r>
              <a:rPr lang="ru-RU" sz="1600" b="1" dirty="0">
                <a:solidFill>
                  <a:schemeClr val="tx1"/>
                </a:solidFill>
              </a:rPr>
              <a:t> О.Н.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1"/>
                </a:solidFill>
              </a:rPr>
              <a:t>Адрес: Московская область, г. Люберцы, Октябрьский проспект, д.190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1"/>
                </a:solidFill>
              </a:rPr>
              <a:t>Телефон, факс: (495) 503-41-55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1"/>
                </a:solidFill>
              </a:rPr>
              <a:t>Адрес электронной почты : </a:t>
            </a:r>
            <a:r>
              <a:rPr lang="en-US" sz="1600" b="1" dirty="0">
                <a:solidFill>
                  <a:schemeClr val="tx1"/>
                </a:solidFill>
              </a:rPr>
              <a:t>www.luberfu@mail.ru</a:t>
            </a:r>
            <a:endParaRPr lang="ru-RU" sz="1600" b="1" dirty="0">
              <a:solidFill>
                <a:schemeClr val="tx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1"/>
                </a:solidFill>
              </a:rPr>
              <a:t>Режим работы: с 09.00-18.00, обед с 13.00-13.45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4427984" y="1772816"/>
            <a:ext cx="4436037" cy="1944216"/>
          </a:xfrm>
          <a:prstGeom prst="roundRect">
            <a:avLst/>
          </a:prstGeom>
          <a:noFill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1"/>
                </a:solidFill>
              </a:rPr>
              <a:t>Финансовое управление –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1"/>
                </a:solidFill>
              </a:rPr>
              <a:t>орган исполнительной власти района,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1"/>
                </a:solidFill>
              </a:rPr>
              <a:t>обеспечивающий проведение единой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1"/>
                </a:solidFill>
              </a:rPr>
              <a:t>финансовой, бюджетной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1"/>
                </a:solidFill>
              </a:rPr>
              <a:t>и налоговой политики в районе</a:t>
            </a:r>
            <a:endParaRPr lang="ru-RU" sz="1600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>
          <a:xfrm>
            <a:off x="7010400" y="6505873"/>
            <a:ext cx="2133600" cy="352127"/>
          </a:xfrm>
        </p:spPr>
        <p:txBody>
          <a:bodyPr/>
          <a:lstStyle/>
          <a:p>
            <a:pPr>
              <a:defRPr/>
            </a:pPr>
            <a:fld id="{60707C3E-EA26-4ADE-B158-97DC83AF1FAF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  <p:pic>
        <p:nvPicPr>
          <p:cNvPr id="12" name="Picture 2" descr="Похожее изображение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44" y="142852"/>
            <a:ext cx="1093372" cy="8407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400"/>
                            </p:stCondLst>
                            <p:childTnLst>
                              <p:par>
                                <p:cTn id="50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p" animBg="1"/>
      <p:bldP spid="16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AutoShape 2" descr="data:image/jpeg;base64,/9j/4AAQSkZJRgABAQAAAQABAAD/2wCEAAkGBxQSEhUUEhQUFBUUFRUVFhQVFBQVFhcUFBQXFxQUFxUYHCggGBwlHBQUITEhJSkrLi4uFx8zODMsNygtLisBCgoKDg0OGhAQGiwkHCQsLCwsLCwsLCwsLCwsLCwsLCwsLCwsLCwsLCwsLCwsLCwsLCwsLCwsLCwsLCwsLCwsLP/AABEIAOAA4QMBEQACEQEDEQH/xAAcAAACAwEBAQEAAAAAAAAAAAAFBgIDBAcBAAj/xABHEAACAQIDBAcDCgEKBgMAAAABAgMAEQQSIQUGMUETIlFhcYGRMqGxBxQjQlJicsHR8DMVJENjgpKisrPhNDVTc4PxFiWT/8QAGwEAAQUBAQAAAAAAAAAAAAAAAgABAwQFBgf/xAAzEQACAQMEAQMCBAUEAwAAAAAAAQIDBBEFEiExQRMiUTJxBhQzYSM0UoGRFSRCodHw8f/aAAwDAQACEQMRAD8AfLVRLJEinGyVtSim5cDviOTlMJvK57XY/wCI12tqpRox+xx1691Z/c07QHCrKWCs+w38nU1mmT8Dj3g/AVga1D3RkdBpM+JIezWEa76PY+FECXYTiv4qmh0DINzr1aJjIBJxPjVeRIy4UwJ7akIVt4l+nHeg/wAzVRuey/b9GZaqllHmJHUbwNOhvIL3a/h08gg0FpgTzL1h4GnFEg2hpEqZOhGIJSDPCnZTjnqimEz5xpTgnkdMEyTLenGRUaZjluUUwhjArVMYjakIpnNgT2A00pNcoKMdzUfk5tJh0DI6AhJUEgBNyCSQwv4g11OiXbrUG34eDmdatXbXLps+2iugrWp+cmU+MM0bkTZcXb7aMPSxHwrL1iOaG74NbS5+9o6UOFcydAyUXA04JbhR7P4qmh0Aw846tH4GADizGq8iXssU0IJYtIQsbzD6ZPwH3GqVz2XrZ8GOMVULR7OOqfA04PkDbrjqsOxj8TTyDfCD1MAROjDzp0PE9nHCnYaPiKEcqB1pBnwbsphYJDjSEz6SnBwVxCmwGWSi1IZFTjWkOSzUwhmXhWqYx4wpDPoxbUfLFIexGPupp/SWLdZqx+4h4NM2Dw7c0aSM+F84+Naf4fre+dP+5V/GVsoXEZ/JXjx1RXVxOJkY9izZMVC39YFP9rq/nVe/p7qMl/cvWMttVHWhwrjjqGTi4Gn8AF2GGg/FU0OgWHrdWj8DADGCz+NQSJInyGgGLxSELe9C/SR+DfEVTuS7bA+OqZbZZILqfCnBAe7R1kHY7f5jTyJJdDDamZGVyDUU6HieyLY07JEe/pQiKJBrpSCR6iXpCbwSQWpheD5xSEiqI60gi6UXtSGRQy0hz61IQ0qNK1DFPDSHQI3nbLhZz/VOPUWoZv2l3Tlm4ghN3b62EnTnG0co8L5W+NHpFXZfRX9SLn41tnO3jUXgjjx1a7yOZdHl0wFOxWzDipDDxBuKVVZi4PyS0JYkmdlhcMoI4EA+R1riJrEmjr004ouipvAxdh+A/F+dTR+kBh9eFGMAtpixB76hmiSJVEajCaNIpmB5F7eoaxH8Q+B/Kqt30i5adsGJVMuFx4HwphgDu9/El/GfjRS6D8DFQkRXKbFfH8qJBRLJFvrTskI5aEcgRrSEfBgKQ6PQb0hmfGmEjMDThl2bSkIrakIlkoRDMgrVMU8pDoA75X+ZzW1JAHlmW/uvUVZ4jk0NK/mYCjuU30/RnhLG8fmVuvvX31Vp1PTqQmu00dT+I6Hq2Ml8EtpDq/vlXpVNpr7nh9RY48g6DZTygsLKg9qRzlQduvPyqne6nQtU1KWZeEXrDT691LFOJ0rYEqth4yrZhkADWtfLpe3LhXJ+p6jcjqJUXR9ku0E4aPHBH0e7OnDhwP6OXIfGyt8GFTJYSAfeBlThRDAbay6VHNEkTFh2qENmxaZggLexdIz94/Cq10spFm24bBEdUS6XW0pxgFsMWmlH3j8RTy6D8DEKEiITL7PjRIdFzGwogyC0LCRXJxphyhxpThItg4UwLJkUwkZSKcNEgaYR9fWmETz0sCGVK1TFPGpxLGeQHvdPkwshIzXstr2vmNvPjw7qq3GXBI0tKjvuYvOEhS3c2PiBJFL0ZRVdWLv1AADqetaq3M1sgss6rUtRto0ZQlJPgMbwyQYdiSvTO/0iqerGqvcqWPFtK1J6vcOkqMFtaWH8nF6X+GleTdWo/bngXIek2gzqzkFELxooAQZT7ITvHA9tZNSe175PL+fJ2FSjS0+inSivhj/sRkyEIQVzXBHCzANf31bsZt0/d2cjfuUqjlIKQmryKPaAG7OP/wDsMbAebRyr5Iqt+VaDh/BjIgUv4rR0ePhUD7DBm1V6poJBxBGENQEuAglMNgD71j6Nfxj4GoLjomt+wHHWei+zQlOAwBs02xco8/cKIk8DGKAiITcvEfGiQSIOxog8F0R0oWOVz0kIpK0mFknHTDMsBphGYoaQRORNKcSIBqEcttTiGNa1DFPGpxIWN+NovBEhjsGMgAJANuqdRfnVzTrSF1U2VFwVru4nQpZg8MSJMU8pvI7OfvEn/wBV11KzpUYJRivucnXrVKj9zbDko+c4S39Lhhp2vB+ZU28q4/XbJ0avrRXtfZ3v4P1hRat6j+xPdcOMOSUcqDmikhytJGSNVK8bHv7eVcvX2OaTf9jqNR2zrYTxnvPCf2Ce6uL+kmj4ECNzoASzg5yQNBy0rSsuUYupUkoxkvt/gaojWgvJieTnMOP6HbxJ4O/Rt4SRKB/iy1t04brNZ8FGb218o7hFwFZn7suMw7RXQ00goi9hTrbvquThSOmABW9I+h8HWoa/0k1H6hfiNZqL7NCUQDAODW2MfwpyTwMgoSIrn4eY+NEh0Q50RMXRcKFjEJeNOhFb0hH0dCOWCmEQ50455OKYSIqKYIllpxhjStQxj5qT6Ysidv7GHOGjZwgaVrueC9XifX31raXJwk5L4KF8t8FFn2M3ViXDdJCekGUMJbjVterlvYKdOGoNXY6jVVbMuusFSWnxdP29gKCY4Zs3F0Oq/VsdGU9ulxartxRd5ScX9L6+5QpT/J1E8+9GjAdDDK6dJiAs4DRCLgyNwXQXzDUeVec3dCcJbWlmPGT1GNxK+toVo44XOQlsWDo8TquQmMDLxATMWjU/eABv21JY1cvBQvpqdDC8DfFWv5MWUcYZyfbxtthj/Xw/BK6C05tf8mVXeK6P0JFwrIZeMuOXShkFEWotHYd9VywE4qYAG7zj6A9zL8f96hr/AEktH6hdirNRoM0R04DAiaYxvwiixwSeBhoURlc/DzHxokJE1UEU4Z7GthamY5CZadDlbCmYj2hHJCkIqHtUgvB7iKQkQRr0hFt6QhgStQxT1qTfAgfjMPCzr06K+jKhIBKuRoQDw4HWrFCc4L2gzpxqPB7jZpyipGi6FSM2UKVQ9YIAdOR1tUyeZZl2P6eGtvaA0OGw8LzZlE+YXXMV0ZrEJcmyt7Wp42PnpwqVqiilwkZNRUIyk3zJiVDjGKNkOSSAtJGRx6JzaRR+E2I86ztdsdm2r4ff3N38MXkZTlQqP2vo37v7wAyQo9yzOS8jG5Z26qqO61q52FHbNSidHqFjiLlDhHR4jp5VrR7OWaaRyfeX/mzf96D/ACx10Vn/ACv9mZNx+sj9DRcKx32X0U4saUMgois+khqCRYXQRhNMAYd5B/N3/s/5hUNde0lpfULMVZpfNMdOMwMYz880F7qOHnRJNhbkkM0eH7T5D9amjbtlV1sGLaOKijFmLX+6pb4C1SflsCjVyVYXaCMbKb+It51HKlgsKeTWpqFhpHklMOVFqTHPkphFi8aYRTfWkEeyjTWnGPlItTMfBHNTZEMaGtUxT1qccX9upLN0sGGIWboQQTf2WchsvY3VtfiKlxKMd40KijUwzBg/nUOz0iljIMTkPIDmIgLFuWt9beFXrFxqVG5L7ZKupzltcqRPEYiKWJgrA3Ui1wDpzsRe441txg4PGDmNzfnk55HijFKr8QD1h9pToy+YJqzeUI1qDhIu2dZ0qsZrtG6TDxYVwzEyOGDRoAVyrmBVpL8/u91cTZ6fVudzj9MXydtf/iFOEaaXL7Or4ZrgEcx8aPG2TTM3OUcr3o/5q3/dw/8AljrobL+W/szJueKyP0LDwrHfZfI4kaUzHQqYoWk8aryLEXwb8OabwCZd4B/N5Pw/Ag1HV+gkpfUKkJrLNA1RU8VkT6LenjS5A1OhbgW7geytCnFRRVbyyWDmaT2M3p+dSpjbMm+DYYvmkOY8gb6UMmySGEVY7ZqjrKApHMaVE5fJJt4yih2swU6Ei/ce2hrU1jKBpTecMqlNVMFkpIpZEepTCLRTCKJONILwTl4UhFSNpTMcjamHGZDWsYZNqTS8i8GDZ+JSPFTPIGCrDHmkZbRqqliAH5sS/Duq/Sg501t7yVqs4xeX8Hs+2UmLrg1bEFwRopCKWFuu7cPDsq1+WlD3TeGV/wAwqnthyKG9ezI8POY4jpkUsvHKxGo/PWtyyqyqwzMxb2nGlPC4b8C7FhhEpxMgFgSIUPB5B9a3NV4+NZOt6j6f8Cn35N78O6XK7qJyXtiYcPN84UxSNeTUxSMfrNxjJ7CdR31h2N47eWM+19/+Tptb0n1YKdKOHE6nu7MWgjJ0OQAg8iBYj3GjqNOo9piR+nns5rvc+XaTt2NC3oiH8q6Gx/lv8mVdfqn6HwjXQHtUH1FY8+y+iWIGlCEKu0xaQedQTJ49GvDGh8DFW2xeCX8DfCo6n0B0/qE+A6Vlmii52NrAXJ099T28csiqPgY4NiqFBkNzbW3DTlV6fCIKfZvw4VRYC3dQImZeXo2RpA3aCEjh51FOJPF8A5lDFO1Tr4EWNO+YEb4kbVwCcxf1qklkNz5J/MY/siltFvZ98xT7IpbRbmeNhE7BS2i3M8+YJ9kU2wf1GeNs5Dy95pbBvUZU2yE7/WmcA1VI/wAkJ3+tDsF6ppTjWoZhN6XAvAhbdkjTFu0pDB8qhdXCIiDMcgI6xbQdnGtS09erDFNfT/2Z166dNpzecg6Pbk0cZiicxx5maymzHNwuw46eFdHG0i8Sq8tIwXdTWY0+EX7EwQfNNMxEKe0x9p2P1FvxJqjqup07Okow+t9fsXdK02rf1UnygDvHtBp5bkBVUZUQcEQcAP1ricuUnKT5fZ7FbWdKypKlHjgtzrPhAiRWeADrgC7OTwFtdQCfKoVFxqNt8MypKVK43Z9r8DnuJj+lw6km5VmU95HP3itOjgwtQpKlVeOmIu/P/HTf+P8A0lrqNP8A0cHM3n6h3XcnGdNgsO/MxAH8S9VveDWZcw21GXKE90EGpRpVcmFfbK9YeNRVCWBbhTUa7HZLaQvE47UYeoNBNcMem/cI+HOgrK8mmjZFy8R8amovE0BUWYjYs+g7CLg1fk8orQ4YDxe9IicqEDjna5IF7XIHAd5pJhsLYDayzKWTgvEdnOlkLaJm1d5pXlKqQFAJEdmuQPrXCm3maT6GceQlsvENZekGV25W5Am/uqBvCYbQc+cVXyLB984pbhsHnziluHwROI19PzpbhYLFnpZGwTE9OmLBNZacFolnpCwZhVwpk3NOll4Fx0zm+2NjSSTzyw2lBc5lTWRCNLMnG2nEVvaZq9vGKoT9skZOq6ZcRaqqLcX0Zdl7NMrkHqIgzSORbIo43vz7BWnf6nTtqLqJ5b6X7mTZWNW7rqlFcmyfEfOZY4IhliUhI18TYyN2sdTXn1atOrJ1Z9nsVjp9LTLXKXKXIX3rx0WzkWGBFaRluSwvp9puZJ7Kz6UHXeW+DNt6dW/m6lVtR/YXMNtB5UvKEUHUBFygdjkX1PZ3D7wqxOmk8RHrUIU29rbDG5dkeZA17vmbSwD2AcA8/q61q2cnKBi6hLc02KW+/wDx83/j/wBJa6vTf0zm7z6zqXyPY7Nh3iPGNgwH3XH6g1X1SntkpBWFTMXEf2rLNF94Frbq8PGo6iJYM8wh0qEJmjEi6MO4/Cmk+GBHiQgYbgKy5dmrHo2wuRwNj2jiKaLw8jhbZ+IZ7pINFtZu0MP9q0E8xIdqTyVTbsQ5g9i1mDjXTMOBt5870S4ElkK7Nw4S4AAuNQLeV/Wn7CkYYYA3G1xxFDnAeAJvBtRIPpHOVFFr2J52HDtJFROm5cIGUlFZZ9s7bsc65o3DD3jxHKq9SnOHaBhKMllM2fPBUYbR4cXS5HwUvjdRSyNguXGUsiwXJjKWRYLkxdOpDFvzsU+4bBoU1omeWOaTY5yvageLFSEFlbOWUg62bUG4rOcotNHodiqVW0jGSzhDXi51MawYknPLEhlkUdZXDFo8wHtWBsa0bfTa1zab4f8AFvCZ5/X1WhY6nupx4AuFwcmFxUVwG64KMCMrqeBDeFZlVNJxlxL4O4d3RvrSUqb4aNvygbHMmJSXXo2WzcAQy8E7r348OPZVe3qKMGvJl6fdqFs6T7zwKW0sX9JHGn20J429oFVtyHP07KtQjiLk/gkcP4cpM37tzMm0pEHsEufAkjX8q0LRrajGv6adGM0C99j/AD+b/wAf+ktdVp36a+5yd39Y0/JhtHosUgJssimM+J1U+o99WNQpbqLfwU7SptqYO1mub6Zvdi9t9dKCoSwMuDOlQBM3ONDSa4BX1HPo9Ce4n41lz+pmpD6UaYzQBGtdoiMqGNszAKbfWOgB7BVui5SInjIcgfnVhDpoC7wbZkwqmRAsl7kodG0FhY8OVHGLBnURh2Dt/pMzTFQ7NoBoApGi68Tx9aUoiVRgH5UMQPm7JzYoB5OrH4U9GPvyBcP2HPtkYh0CshKsNNKv1KaqcNGbCbiNmC3kbhKP7Q/MVnVtP/pLlO7/AKgkm11bgwPu+NU5W9SKLKrRfR6+NJqHa88kmcm6CcnwpNDo3RMaAct6Q0hz7pjSGGOtYyyyU6eVA0PjJz/CzDGYxWZcqRreTuWK7G/i2nnWZSpPLiu5M7OtP/T9Pbb7K8ZiTK7OeLEn9PdYeVek21FUKUaa8I8cr1XUqSn8s2bPxoy9FMueE8vrIftIeR7qz9S0eNzmceJGhper1LOa54+DbisWYwI5m6WGTqxTdv8AVSdjdhNcDXs505NNYa/7O6hUpXdNVaHDXaF+HZmHw7tiJJs9iSqm2bN3gak3p3UqTioRQUq9asvTxgG7vzWxKSuLNOz5F+4AWLeFxYeFbNpRljMel2VdTrwhGFBdmPfKQNjZGHMR8QQf4a8QeFdVp6/hI5K6+tmrZEpXKymxWxB7weNakoqUXF+TKb2yyj9A7IxongjlH11B8DbrDyN65KtTcKjg/B0lGe+CYP28vVqCRYgDcCdKrsNhDlS74A6OYYraiozgdazsL8vaNBHTpzeSz+bSjgF4rbUh4HKO79eNXqdhTgueytK6k+mJ+8W2JG+u178cx0Pb40bpQisJAKcm85Ok7m70vNAGlU5lORz9pgoNx5EetUK0XFl+hNTWDVJsXpWMknSyBtQoYqLdmmo9aHfwT7EnyXJu6lrmBEA1zMSzXHexJ7KaUn0E0sZOdfKFj+klVVNxbN43OVT/AITVu3p4WWZ9zUy8C9giRfxq6n8lNh7D8NaIZlxhHhTOCfY6k10Zl2xlJUXZe2qVxap9FmlcNdjzsuNmjVlUsrAEMtjceWtY847HhmjCe5ZNykjirj+yahwEmXpMnNgPHSlyLJZ00X219RS5FkPXrVM0jj5LRub2sjG/ZZTrUcuiahDdUiv3ELZrGPBtIx6+KfLfmY4zdj5tVnQrX1bre+oln8ZX22EbeLM1duuDzlcE4n1p9ueRJtkNp43J1XGeJwM6e8MvYw5Gs6/0+ndUspe5eTS06+qW1ZSi+PgXv5N+lOY3iA6QyD60ZOhH3jwt21x8KE3U9JLk9Gnq9N2zqpYbK5cczYqOQWS0iKg5It8oHleus/Jxt7Xav/pxKuZVq++RZvXf53Jcgmyajh7C0WntOkkvAN1BqWfk1bMPVHhWquFkxp/U0dW+S/aeZHgJ1Trr+EmzD1t61harSxJVF57NXTauU4PsZ9srdT4VjSRrwAeAOlV/JKT25ijHhZnHFY2t4nQe81JTWZkU+DjofTy95rVUcdMrNmad9DTNjpC88AZrnXXQULSY50z5Ltl9Ph8Sq/xInR1BPESIQVPZfohbvWq1enlE1GeyRsm2jLhywW+nFX0y9xrOcdppxnvLditPjRmkOWHW9tC48eQqenTz2Vq9bbwcu3inE2KldfZzkKOxE6iAeS1oRWEUG2+TEi9Ud5v76LAgzCdBRIFn2Nl0t5UmPHIKkdTovAcTwUW7T+VRSDR0PcHF5sMRr1JGA48CFI95NYt7HEso0bd8DL87t9Yjx0qo8k+SxMd94H0ptzHLPnY+76Cm3CCNahnGbb9zhZQOJjZR4sLD41FUeItlmzaVaLYl7XlUOIxosKiJezq+0fNr11eh2no2yk+5cnJ65du5upc9GVLnuHvPhWyzKLIWHCheR0Y94B1R4UUXhYDp/ULceLfL0eY5L3y30v21B+VpeoppcmpKrNw254KMebWPYQfQ014t1JjWz9wQ28g6VivCyd/FFNYmlV9s5U2dJqFpusoVo+Hh/wBzZso9UV0XjBxtRYmxm3Y2n83xMcnK+Vvwtof18qr3lL1aeCS2qbJ5Ot4/VSfSuVmsHSU3kXsEarMsAzf7EhcGVvYuwFu0DU/lU1vHLyQ1DlrPoPAfCtDJXwUk3FIcyRwC5psCYz7obdmwa4r5suaaVIFTTMFytLd8vOwagkssWeDXhMNiMQl5JWldgbtIASDzUm2gvy4d1WVbwksgfmJx6LsPvNNho58PIemAjcJKFAaOQiyI1hYrr5WHG+kEqcYsOM3Ls58kP77raUsDoqBu+Xkpt6f70w4QmmyISfAd5NE+BuwSjtK+UEhR7bD3ge+o+QujamGBAuLW1C8lHae+nwJMc/k8xAVZlH2lbXsta4rJ1COC/bMc1l7l8hb4VnFsuR15oPfSUgcFv0f2F9BT7kNyaWNaLKJi3ixfRYZ3te2WwPC+YW99j5VLQt/XqKHgirVXSg5rtHP4mvqdSdfM8a7eENkFH4OMqTzJyfZOOXWx/d6PA2TQvGmY5m26vUFKm8EkeJIUYzrT55NGXR9tAXU+FRVVmLQqHEjXNJ0mvbHH/piuLVV0rpSXeT0axoq506UP2f8Ak37J9kV28ZKaUkeYXENtRxfgMItxwp2RI6du5tPpsIgOrJ9G3boND6WrmL6hsqtLo6Gzq76efJTEcrNfkTWY1zhGi5LBzXfPbZmZ7klBpHYcF018bi/gRV+jT2rJVlJtirFiMyDuuPTh+VSAmhT1aIbJZEulIYc/knwYfFysfqJHp25jJ+lBMdDFvdGuCjncC6ycvvPx7+3geZqak20RTXIA3zRIcBDGmrTt0jtpdtL38PZoGsvkOKEBrKpJ4AX9NaZkhl2XB1cx4tqfOmQjNtya5Vb2AuaGTEi3A5Vj1IQE8eZ/WnWBGgAnRV6o7dL97fpTjIN7mzOuKCizBgc4I0CgXv3WNreNUL2KceS3btpnRSsZ4qR4GsVcl/klHhozwZx++40uB+S75iv/AFG9D+tLgWWbCa0mZ4D32f8Amh73Qe+/5VoaYs10U794osT4RpXXs5BnkwpMbyXQyXA7RTBo82vrH600SVfUhOj4mkuzSfRbMLqb9lKfQEHiSK9lyXUd2nppXC38dtaR6hoDxbIN7LOh8a7Ky5oRf7HmmsR23tRL5DGGNWWZyGfcrH5JzHykH+NdR8WFZeo0t1PcvBo2FXZU2vop3s23laSOPiTZm7BzUVh06GHlmzOeRCxZJFm9at+MEIBjGVyOR6w+BoOgzfFJwFEgWblohh4+SWdY5MZI3BVgHmOm0HqKCSyLoJ76oZ4QXFi2t9NRrlXQ30tfX7XpPRRDJnP9t49pEgjb+hQp/iNv8IShqLEiSn0BNpeyEH1yB5DVvhbzqNkiLJGCi3ZTDi9tSTrA/vWopMdG7Z0Jazvy0Udnfbto48jMPxLpwsOz8z31IgSODxBilWQX0PLmOY/fdVevT3xZNSnhnRMMyuoZZGswBHn61z9SOyWDUhLKNkWHJ9mQeY/9UHYWTR80k+2np/vT7Rsmlq0mUADvsf5qP+4n51oaSs3CKGov+AxThOldd4Rynk8ka9IEhE9jekEma9pC8N6CJNDsSyetTZ5NNdGtx1KeXRBH6zJsvQH8RridUWLhnqH4df8AtUGtlHj4mussH/Aied66v99U+4ZwzVbZlR5LGxHRMpBswOYHsI4GqF3VSjhF+0pNvLB08xJJPqTWUlwagJxeIAvcilkJIATYwZ1t229R/wCqjcgsGxJwCPEfGnTGCBYijEOXyYYbP07E9UOotyJVb3PhmoHywZDtvDDdACNB3KMtl1JsefHzqxT4K7OVbTUCZ+4mhn9RPFe0CyveUtyQZR4njUTDRknxFyaFscEY5rmgmOho2XEMi5SCLCpodAyCNtNaIEzYhaGQSGjdTEO0ZVQCEbnxsdbfGsS+ppSNK2k8DJC0oP8AD9D+oFUMFk19M/2D6r+tOLBqY1pMzxf32b+bqP61fga0tIX8fJn6l+ixVjFdZ5OUZ49IYhSHNTyXiK9nuHbQ4wSwfOBNvdiaj8mr1E3MPo71K1wV1+pgxbP4H8RriNVa9dnp/wCHM/lV/cM7L5+JrqdNy7eLOB/ECSvqiChlCgnn2cakuK6guDOtqDqMDY6aTiWkt3KP1rFnJyeWbkIqKwgXJiRzci/DMLel+NA2Fgw4jDg6lr0I5DZezBNMsa37Wb7Kjn+VV681TWSSnByeD3GKUYqeKNb+6aOEt0UwZxw8Bl5ABerCawBydD+SuH+alyL9JITbtBNh7h7qFdgSG/aS3U3F+Ibqr9J1QM3Hh+nhViJCzj+2ZQsspPJm91RzeGTw6F0SEjx19daiyGVSAAXvahEC8U9+HCgkEkGNkSyZRZlUeGvqakgwWG4pnPBgfFdD5ipASM2JINpEseTA5k9eI8xS7Y6DW6GIt0gIN7qdBy1FZGorLTNC1fA54LGi/wBYeRrNRbYT+ed599ECTY1oFEA70wmRYIxxknRR/a0/OtHTJbZt/sUNQjugkLs2HyOyA3yMy37cpIv7q6mnU3RjI5ipTxKSMstSERAUhGmFQQfCxpmFF4YrYuDJIV9PCgfPBrRlmGS3NeKw45rW/Ooq9ZUo5YqVLdWRRh4ctxe/O/jXD3tZVKjken6DScLZL7kTjnEgij0LHVjyvxIrbtLyUbaMYnI6zZxd/OUv/eBjgjygC5NuZ4ntJp3OU1yU1FR4xghNH+7Uhxc2vhANSbKeIGoHfblUckGgI8JHsWIPC3E9gtzNRMLB07Z27QwUMOYfTSqXlPYb9VPAAgeNzWVeSbeC9apJZFbezZMjTjoUeQyj2UUscy6HQDssasWVb2NMjuaeZJoz7f2Li8NGr4iCSNGtZmGl7cDa+U9xtV1VEys4NHVdycBNh4EQgFAL2ABJ6tyAD36edSwIJDNLFfgLEDQ5BomZboPID07qsohZxLe/qzTC2W72sdD1iONQVOyeHQILgC9AGY2jkk9kEjw09aFodGnD7tyMesVUdxuaSpi3BzZ2EWNcoWx79b94vUqjgDJ70QBvYC/1l0PnanEetIfZaxB4G1r9xHI9/OkOlwbd1sRklexydW3jrWZqH0ouWh0DZ+IzccrehrIL4UsPsr6CiBF7+XH7F9D+tW95D6SNGyJ+nxWHzAfRyGTTmURiL377VLTuXTT47IKtspY5FnEyDOx7WY+pvWxQ1dqmltM+voilPduMszA1ejqqf/EqPQnniZUo76k/1OK7QD0Op4ki2NwONM9VpA/6HX8NGHbCLJYr7Q7uVNHVKL7J6Wl3EXiRniw9h3njWJe3criXfCNa3tFSXJQYGzE200+FZU4SZ12mXNKnDEpHkeFBdXbTKblu7sqa29SMseCvrErapSc0/cN+xdmrLD85mkEGFuFErAlpW5JDHxcmx17uBrVnVUejkduefI67E3Xwc8ZboMQovZWmfKzgfWCKeqPGxqtK5aJo0g8mHgwkbvHEqqo6xVRew43PE1VlNt5LEaYKm3ZwiP8AOYoIgzkNmCLxI0ZezytRb+BpwJvsVZ5EeTVI79X7TG1hfsqGccvIVNtcB6CIIAFVUHIKBRqOAnyTxMIkUqwBBFiCLg91jxp+hsIAy4ZkFkNlFxlIBseVv96mpV9rIqlqp8pgPam34oZhC6MC9itkXL0hLdYtfS5I1PYe+rsLuLKbtJp9irv1uwpePE5i8c4BuBkyyILMhAJ7L8e3sp4T9R5Ft2cC9DgEXgB3G16kwCy0hdQQPLS9IREOALU+BEHc86Q5SslhTCKmkFM3wOb91X6zsQG4DX/asnUJZwi9aofdmxRt9Sx7qzS4Eci/e9TT5Fghhdz3b6rHv0A9da0VRKTrm3A7tthpWkLpZYpCOuC18h1ItwoKkNvkNVNyxg5/iogGIzA2PEcD4UoNotYW1IyNH31aiyNwWSPRU7YtmTVg9izTMqxozZiADbTU8SToB30yjujnIEq0KfGRjTcPoC5xDo9lsiqxW8jXC9a4NwbaW51TuZbO+QoVt/QlzYSRGKsLMNCDSi4tJlmTeCsxNU0GRyz4K8SwQK0i50DjMvDqsCpN+RsTVqDKlxHKGj+U4sVtDCdCwfDYVREsdtEZ41cTEdhvlvpYrbnUdX9iCgvdydWXF3VSNQSBpyvwqtnJbaSZVBKGeSJjf6wGmqOPfqG9RTD9ALZlkwE0MjhWw4lj9sZlVSTCb30OXJxp8DvlktgbagkEMUcwkPR5jdutmA1Bvz1b0pmFhIMiVivUsS9zc8FS/E27BbTtp3yB7T044RkKTqRx0F+0gUmJRRixGILN1Rzux+FAPtS5CWwiuaUHLe6m54lcvee0mpKKj5K9eLXKA28MEWJjxmHjILR5J1y2sJCvWUW7bC/4zVyjJKRWkuMs5GDbThV37EJnnGuhpCwzFiJgdG6p7aFsLBhkxciaXBHbQZHwUfylc2JFM5D7WRkxg5Ghc1jsJQl8BbdqQliWDBDzHJh2i9Zt3JS6LlCEkP2ypI116UjuOnxvWey4osL/ADuP/qL/AHh+lMPtZmxO8GJkFmne3dZf8oFXnXkQK3gj3Y98mJcsSRAwv+I2qOTbHcUmhdmh8KkiyZoztD3VYjICSNGBwgMiiQFVGrXuNBrz7dKNPLIpy2xyhs2ZvjDEXdrLFfKoA64swTReYFr9ut6lprL2mZWpZe7JVvlvJhZ8oQ3WQZeuGjQ62zhgOtxJzfdBFDKjnOSanJoX9rSifKytnZXMRIB61vZOvHQgX52rKgnGbTNSEsxyDHUBmUHNlJBNrajjVtDJ5IYyDMlrXF9aJyYsJ9g87IVGzoCjcVKkgg27R8KFzYPpx8D1ubtHFJhv4M2LEjOtolA6LL9ok3Oa4IIHbSjDJDUkkz2feTaYkjb+TcUFUkSBYj10PMHXXTnUnpkbqLPAq7a2XjsZipJosJNBEQoczXQdX6zfaOvsqCe6lsCdVZKvmk2HZWiSd3U3z9DIiA9wIzHnxtUcqbySqqjZgN88XAsgkTFFiLxMqGyt2MjAqV1HK/hTxpsjnLyhOxeOxsshlbp2cknNlkBFzcgW4DuGlTKCA9SY07M3uxcQtIpzcestj42NQzjHJNTlKXGDBvPvDjMSAotGvahIZudib8KScI8hSpzlwfbtbTx2HVhCIzmBDlgS5HjepKdaKfRDUtZ47AkuIxTE3yjU/GpfzS8ESspvtkFw+IPFwP340LumSKyfyevst29pyfKgdyw1ZxJDZXaxPmaB1pMNWsD5NkjsFD6jDVFIvGCtwA8jS7H2/sEtmIRprVeokSroLJf9ioAlkszHv9BTD8jzvZsjCQKDFJlkJsIy2a44Ei+otV+pT+DMpVHnkHYBCuFxJ1GYRqPAtfT0qu8/BYcsvgzYeCKRVRY5Wk1zFGv52IsBRNteApOSeS47KiicFzOhRl0KKRfiLsNOykqzeeBOTaMG8cvSyk6jOpW5YsfZy8alozz2C4Nx5JbBw8MuAaKdBFJd8zAC4cEqH/fKlKrKNbgqqCWcnO4cSuGxKLM4lSJieqWdQ31bLwI0B07q0ZT3QyQSb8DTHtR2RpCl3c3jHCwICh2HLTMfSsnHuNGhF7SvCplAHqe08zUsctkvCGfYm7c+IsUjIU/XcZVt2jt8ql2MgnWjEfNj7kQxWaX6VhyI6gPhz86NU0VZV5eBnWBRYAAAcgLCjwQ5ZJRTjE7U4jylgRXMVUEtlAHEm1vWm4HWX0Im8W/ka3jwihn1HSleop7hxb4VDUrJcIt0reT5kc6liMjl5XLsxuWa5JNVG3Ls0IpRWEE8JgEYWYA0tuQJSJHBrHmygai3KrEVwQN5YpzYY5joONCydLgrMRHKmyhYIMD2GlhDnl+40hHwb92pCPgaQjThT4VBMNMIoagYaZZ++JpDnadn7rYSJi6QJnJJLMM7am/Fr2Fa8I8GB6kmjZKy9Kq2HMWt2i49wqNtbsBLO0o2njEgIsgzPoLBbnt04k/vShuJqIVNSl2wRtvaLRxlxCrIbZ429q5IUMLAg27Kpev/AMV2WadN55Zj3O2ZDOsvTRI5BBGZQbA37atW2GnkjrylB4TAXyi7EwDaCcQZUICQ5mYvfTMoNgLXHHnUs0oy3AwUpPGBLxu6scEcLPAgNtHubPbmVyju41W/MSk8FmNCOQzsLdqXFdYPDGl7ZnkAOn2VGvwHfR04N8sOpVUOEdF2DubhIbFis7jm5BXyS9vW9WoxSKNStOQ2Jblw7qMheT2nGPr0hH16Qj4tSYhY2/vhFCCsZEknYPZHezfkKhlVRPToSl30Iu1NuTYj+I9xyUaKPL9arym2X4UIw5QFEWt6DBLkg1PnI3RrwshFSRwRSIY2Y2NH0Coi7PxoGTIrJ8aHgLDI5vGmwOfBu8++kIlm7xSEfA9wpCwXwnu+FRSCRrVx2GocDrB7mHYaYcbsdvbi45XBmIAc6BUsAToBcdhFacXUk8IzalGMQt/8hzxCbO6sHC9IUAU9W2W4vY61HUp1NxGtuMGRd7LyAmQty6yMQL8bZRpUVehOSyFBpGjae2VddMQi21sodW05Xa1VaVGSnlokc1gF46VWCpDOcpUFwJwt25huF+NX7fMZN44I6jQtPsppJBHDMoY3JaTLkVRxubelWXOjhyceAYzq4+oP7a2EThkKvlZQSzPIpVuFjkzd3LhWZDfv3Y4LEJxX3EGPaZD5WCsovd10AI8fKtaFopw3kMrlqWMB2BuB/WqbbUsFtKLjnAQw8hH1iPM0+5oBxi/AQixkg4SOP7bfrS3sDZE1xbUnH9NL/wDo3603qMf0o/BJtuYkf00n940PqsdUY/AM2ltOeRcrySMvHKXJHmOdM6rYUaMV4ApJvTEuEWZz30w54ZT30hEemPbToZmiFyeGvdUqQD4HHYW5Dy2fE/Rp9j67eP2R7/CpIw+SpUr46GqTczBMADAmgtcXB87HU1JsRAq810zHJ8nmBP8ARsPB2pvTQX5mp8meT5M8EeAkXwkJ+NN6KCV3UMj/ACV4blLMP7h+K0zooL85PyUSfJRFyxEg8UU/C1N6I/51/Bmf5KD9XEjzhPxD0Lt8+Q1e/sVN8mEi69PFYaklWGlA7X9w1fL+kUsZhVjcoriQLpnW4Unna9UZR2PBeg90clWSh3hbT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62" name="Прямоугольник 11"/>
          <p:cNvSpPr>
            <a:spLocks noChangeArrowheads="1"/>
          </p:cNvSpPr>
          <p:nvPr/>
        </p:nvSpPr>
        <p:spPr bwMode="auto">
          <a:xfrm>
            <a:off x="1115616" y="0"/>
            <a:ext cx="6921517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Необходимость вносимых изменений</a:t>
            </a:r>
            <a:endParaRPr lang="ru-RU" sz="3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1069926"/>
            <a:ext cx="9144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Решение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Совета депутатов муниципального образования Люберецкий муниципальный район Московской области от 08.12.2016 №167/26 «О бюджете муниципального образования Люберецкий муниципальный район Московской области на 2017 год и на плановый период 2018 и 2019 годов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 вносились изменения Решением Совета депутатов муниципального образования Люберецкий муниципальный район Московской области от 17.03.2017 №184/28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Решениями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Совета депутатов муниципального образования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городской округ Люберцы Московской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области от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21.06.2017 №57/8, от 13.09.2017 №116/11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0" y="3242077"/>
            <a:ext cx="91440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	Необходимость вносимых изменений обусловлены следующими причинами:</a:t>
            </a:r>
          </a:p>
          <a:p>
            <a:pPr lvl="0" indent="35560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1.Необходимость включения в бюджет района средств, подлежащих получению из федерального бюджета, бюджета Московской области в соответствии с нормативно-правовыми актами.</a:t>
            </a:r>
          </a:p>
          <a:p>
            <a:pPr lvl="0" indent="35560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2. Уточнением плановых назначений по налоговым и неналоговым доходам с учетом текущей динамики поступления налогов.</a:t>
            </a:r>
          </a:p>
          <a:p>
            <a:pPr lvl="0" indent="35560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3. Уточнением и перераспределением отдельных расходов бюджета района в связи с необходимостью финансового обеспечения мероприятий по приоритетным направлениям.</a:t>
            </a:r>
          </a:p>
          <a:p>
            <a:pPr lvl="0" indent="35560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4.Увеличение расходов Дорожного фонда.</a:t>
            </a:r>
          </a:p>
          <a:p>
            <a:pPr marL="1614488" indent="-711200"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 учетом вносимых поправок изменились основные параметры бюджета района          на 2017 год и на плановый период 2018 и 2019 годов.</a:t>
            </a: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707C3E-EA26-4ADE-B158-97DC83AF1FAF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pic>
        <p:nvPicPr>
          <p:cNvPr id="11" name="Picture 2" descr="Похожее изображен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1143008" cy="9438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AutoShape 2" descr="data:image/jpeg;base64,/9j/4AAQSkZJRgABAQAAAQABAAD/2wCEAAkGBxQSEhUUEhQUFBUUFRUVFhQVFBQVFhcUFBQXFxQUFxUYHCggGBwlHBQUITEhJSkrLi4uFx8zODMsNygtLisBCgoKDg0OGhAQGiwkHCQsLCwsLCwsLCwsLCwsLCwsLCwsLCwsLCwsLCwsLCwsLCwsLCwsLCwsLCwsLCwsLCwsLP/AABEIAOAA4QMBEQACEQEDEQH/xAAcAAACAwEBAQEAAAAAAAAAAAAFBgIDBAcBAAj/xABHEAACAQIDBAcDCgEKBgMAAAABAgMAEQQSIQUGMUETIlFhcYGRMqGxBxQjQlJicsHR8DMVJENjgpKisrPhNDVTc4PxFiWT/8QAGwEAAQUBAQAAAAAAAAAAAAAAAgABAwQFBgf/xAAzEQACAQMEAQMCBAUEAwAAAAAAAQIDBBEFEiExQRMiUTJxBhQzYSM0UoGRFSRCodHw8f/aAAwDAQACEQMRAD8AfLVRLJEinGyVtSim5cDviOTlMJvK57XY/wCI12tqpRox+xx1691Z/c07QHCrKWCs+w38nU1mmT8Dj3g/AVga1D3RkdBpM+JIezWEa76PY+FECXYTiv4qmh0DINzr1aJjIBJxPjVeRIy4UwJ7akIVt4l+nHeg/wAzVRuey/b9GZaqllHmJHUbwNOhvIL3a/h08gg0FpgTzL1h4GnFEg2hpEqZOhGIJSDPCnZTjnqimEz5xpTgnkdMEyTLenGRUaZjluUUwhjArVMYjakIpnNgT2A00pNcoKMdzUfk5tJh0DI6AhJUEgBNyCSQwv4g11OiXbrUG34eDmdatXbXLps+2iugrWp+cmU+MM0bkTZcXb7aMPSxHwrL1iOaG74NbS5+9o6UOFcydAyUXA04JbhR7P4qmh0Aw846tH4GADizGq8iXssU0IJYtIQsbzD6ZPwH3GqVz2XrZ8GOMVULR7OOqfA04PkDbrjqsOxj8TTyDfCD1MAROjDzp0PE9nHCnYaPiKEcqB1pBnwbsphYJDjSEz6SnBwVxCmwGWSi1IZFTjWkOSzUwhmXhWqYx4wpDPoxbUfLFIexGPupp/SWLdZqx+4h4NM2Dw7c0aSM+F84+Naf4fre+dP+5V/GVsoXEZ/JXjx1RXVxOJkY9izZMVC39YFP9rq/nVe/p7qMl/cvWMttVHWhwrjjqGTi4Gn8AF2GGg/FU0OgWHrdWj8DADGCz+NQSJInyGgGLxSELe9C/SR+DfEVTuS7bA+OqZbZZILqfCnBAe7R1kHY7f5jTyJJdDDamZGVyDUU6HieyLY07JEe/pQiKJBrpSCR6iXpCbwSQWpheD5xSEiqI60gi6UXtSGRQy0hz61IQ0qNK1DFPDSHQI3nbLhZz/VOPUWoZv2l3Tlm4ghN3b62EnTnG0co8L5W+NHpFXZfRX9SLn41tnO3jUXgjjx1a7yOZdHl0wFOxWzDipDDxBuKVVZi4PyS0JYkmdlhcMoI4EA+R1riJrEmjr004ouipvAxdh+A/F+dTR+kBh9eFGMAtpixB76hmiSJVEajCaNIpmB5F7eoaxH8Q+B/Kqt30i5adsGJVMuFx4HwphgDu9/El/GfjRS6D8DFQkRXKbFfH8qJBRLJFvrTskI5aEcgRrSEfBgKQ6PQb0hmfGmEjMDThl2bSkIrakIlkoRDMgrVMU8pDoA75X+ZzW1JAHlmW/uvUVZ4jk0NK/mYCjuU30/RnhLG8fmVuvvX31Vp1PTqQmu00dT+I6Hq2Ml8EtpDq/vlXpVNpr7nh9RY48g6DZTygsLKg9qRzlQduvPyqne6nQtU1KWZeEXrDT691LFOJ0rYEqth4yrZhkADWtfLpe3LhXJ+p6jcjqJUXR9ku0E4aPHBH0e7OnDhwP6OXIfGyt8GFTJYSAfeBlThRDAbay6VHNEkTFh2qENmxaZggLexdIz94/Cq10spFm24bBEdUS6XW0pxgFsMWmlH3j8RTy6D8DEKEiITL7PjRIdFzGwogyC0LCRXJxphyhxpThItg4UwLJkUwkZSKcNEgaYR9fWmETz0sCGVK1TFPGpxLGeQHvdPkwshIzXstr2vmNvPjw7qq3GXBI0tKjvuYvOEhS3c2PiBJFL0ZRVdWLv1AADqetaq3M1sgss6rUtRto0ZQlJPgMbwyQYdiSvTO/0iqerGqvcqWPFtK1J6vcOkqMFtaWH8nF6X+GleTdWo/bngXIek2gzqzkFELxooAQZT7ITvHA9tZNSe175PL+fJ2FSjS0+inSivhj/sRkyEIQVzXBHCzANf31bsZt0/d2cjfuUqjlIKQmryKPaAG7OP/wDsMbAebRyr5Iqt+VaDh/BjIgUv4rR0ePhUD7DBm1V6poJBxBGENQEuAglMNgD71j6Nfxj4GoLjomt+wHHWei+zQlOAwBs02xco8/cKIk8DGKAiITcvEfGiQSIOxog8F0R0oWOVz0kIpK0mFknHTDMsBphGYoaQRORNKcSIBqEcttTiGNa1DFPGpxIWN+NovBEhjsGMgAJANuqdRfnVzTrSF1U2VFwVru4nQpZg8MSJMU8pvI7OfvEn/wBV11KzpUYJRivucnXrVKj9zbDko+c4S39Lhhp2vB+ZU28q4/XbJ0avrRXtfZ3v4P1hRat6j+xPdcOMOSUcqDmikhytJGSNVK8bHv7eVcvX2OaTf9jqNR2zrYTxnvPCf2Ce6uL+kmj4ECNzoASzg5yQNBy0rSsuUYupUkoxkvt/gaojWgvJieTnMOP6HbxJ4O/Rt4SRKB/iy1t04brNZ8FGb218o7hFwFZn7suMw7RXQ00goi9hTrbvquThSOmABW9I+h8HWoa/0k1H6hfiNZqL7NCUQDAODW2MfwpyTwMgoSIrn4eY+NEh0Q50RMXRcKFjEJeNOhFb0hH0dCOWCmEQ50455OKYSIqKYIllpxhjStQxj5qT6Ysidv7GHOGjZwgaVrueC9XifX31raXJwk5L4KF8t8FFn2M3ViXDdJCekGUMJbjVterlvYKdOGoNXY6jVVbMuusFSWnxdP29gKCY4Zs3F0Oq/VsdGU9ulxartxRd5ScX9L6+5QpT/J1E8+9GjAdDDK6dJiAs4DRCLgyNwXQXzDUeVec3dCcJbWlmPGT1GNxK+toVo44XOQlsWDo8TquQmMDLxATMWjU/eABv21JY1cvBQvpqdDC8DfFWv5MWUcYZyfbxtthj/Xw/BK6C05tf8mVXeK6P0JFwrIZeMuOXShkFEWotHYd9VywE4qYAG7zj6A9zL8f96hr/AEktH6hdirNRoM0R04DAiaYxvwiixwSeBhoURlc/DzHxokJE1UEU4Z7GthamY5CZadDlbCmYj2hHJCkIqHtUgvB7iKQkQRr0hFt6QhgStQxT1qTfAgfjMPCzr06K+jKhIBKuRoQDw4HWrFCc4L2gzpxqPB7jZpyipGi6FSM2UKVQ9YIAdOR1tUyeZZl2P6eGtvaA0OGw8LzZlE+YXXMV0ZrEJcmyt7Wp42PnpwqVqiilwkZNRUIyk3zJiVDjGKNkOSSAtJGRx6JzaRR+E2I86ztdsdm2r4ff3N38MXkZTlQqP2vo37v7wAyQo9yzOS8jG5Z26qqO61q52FHbNSidHqFjiLlDhHR4jp5VrR7OWaaRyfeX/mzf96D/ACx10Vn/ACv9mZNx+sj9DRcKx32X0U4saUMgois+khqCRYXQRhNMAYd5B/N3/s/5hUNde0lpfULMVZpfNMdOMwMYz880F7qOHnRJNhbkkM0eH7T5D9amjbtlV1sGLaOKijFmLX+6pb4C1SflsCjVyVYXaCMbKb+It51HKlgsKeTWpqFhpHklMOVFqTHPkphFi8aYRTfWkEeyjTWnGPlItTMfBHNTZEMaGtUxT1qccX9upLN0sGGIWboQQTf2WchsvY3VtfiKlxKMd40KijUwzBg/nUOz0iljIMTkPIDmIgLFuWt9beFXrFxqVG5L7ZKupzltcqRPEYiKWJgrA3Ui1wDpzsRe441txg4PGDmNzfnk55HijFKr8QD1h9pToy+YJqzeUI1qDhIu2dZ0qsZrtG6TDxYVwzEyOGDRoAVyrmBVpL8/u91cTZ6fVudzj9MXydtf/iFOEaaXL7Or4ZrgEcx8aPG2TTM3OUcr3o/5q3/dw/8AljrobL+W/szJueKyP0LDwrHfZfI4kaUzHQqYoWk8aryLEXwb8OabwCZd4B/N5Pw/Ag1HV+gkpfUKkJrLNA1RU8VkT6LenjS5A1OhbgW7geytCnFRRVbyyWDmaT2M3p+dSpjbMm+DYYvmkOY8gb6UMmySGEVY7ZqjrKApHMaVE5fJJt4yih2swU6Ei/ce2hrU1jKBpTecMqlNVMFkpIpZEepTCLRTCKJONILwTl4UhFSNpTMcjamHGZDWsYZNqTS8i8GDZ+JSPFTPIGCrDHmkZbRqqliAH5sS/Duq/Sg501t7yVqs4xeX8Hs+2UmLrg1bEFwRopCKWFuu7cPDsq1+WlD3TeGV/wAwqnthyKG9ezI8POY4jpkUsvHKxGo/PWtyyqyqwzMxb2nGlPC4b8C7FhhEpxMgFgSIUPB5B9a3NV4+NZOt6j6f8Cn35N78O6XK7qJyXtiYcPN84UxSNeTUxSMfrNxjJ7CdR31h2N47eWM+19/+Tptb0n1YKdKOHE6nu7MWgjJ0OQAg8iBYj3GjqNOo9piR+nns5rvc+XaTt2NC3oiH8q6Gx/lv8mVdfqn6HwjXQHtUH1FY8+y+iWIGlCEKu0xaQedQTJ49GvDGh8DFW2xeCX8DfCo6n0B0/qE+A6Vlmii52NrAXJ099T28csiqPgY4NiqFBkNzbW3DTlV6fCIKfZvw4VRYC3dQImZeXo2RpA3aCEjh51FOJPF8A5lDFO1Tr4EWNO+YEb4kbVwCcxf1qklkNz5J/MY/siltFvZ98xT7IpbRbmeNhE7BS2i3M8+YJ9kU2wf1GeNs5Dy95pbBvUZU2yE7/WmcA1VI/wAkJ3+tDsF6ppTjWoZhN6XAvAhbdkjTFu0pDB8qhdXCIiDMcgI6xbQdnGtS09erDFNfT/2Z166dNpzecg6Pbk0cZiicxx5maymzHNwuw46eFdHG0i8Sq8tIwXdTWY0+EX7EwQfNNMxEKe0x9p2P1FvxJqjqup07Okow+t9fsXdK02rf1UnygDvHtBp5bkBVUZUQcEQcAP1ricuUnKT5fZ7FbWdKypKlHjgtzrPhAiRWeADrgC7OTwFtdQCfKoVFxqNt8MypKVK43Z9r8DnuJj+lw6km5VmU95HP3itOjgwtQpKlVeOmIu/P/HTf+P8A0lrqNP8A0cHM3n6h3XcnGdNgsO/MxAH8S9VveDWZcw21GXKE90EGpRpVcmFfbK9YeNRVCWBbhTUa7HZLaQvE47UYeoNBNcMem/cI+HOgrK8mmjZFy8R8amovE0BUWYjYs+g7CLg1fk8orQ4YDxe9IicqEDjna5IF7XIHAd5pJhsLYDayzKWTgvEdnOlkLaJm1d5pXlKqQFAJEdmuQPrXCm3maT6GceQlsvENZekGV25W5Am/uqBvCYbQc+cVXyLB984pbhsHnziluHwROI19PzpbhYLFnpZGwTE9OmLBNZacFolnpCwZhVwpk3NOll4Fx0zm+2NjSSTzyw2lBc5lTWRCNLMnG2nEVvaZq9vGKoT9skZOq6ZcRaqqLcX0Zdl7NMrkHqIgzSORbIo43vz7BWnf6nTtqLqJ5b6X7mTZWNW7rqlFcmyfEfOZY4IhliUhI18TYyN2sdTXn1atOrJ1Z9nsVjp9LTLXKXKXIX3rx0WzkWGBFaRluSwvp9puZJ7Kz6UHXeW+DNt6dW/m6lVtR/YXMNtB5UvKEUHUBFygdjkX1PZ3D7wqxOmk8RHrUIU29rbDG5dkeZA17vmbSwD2AcA8/q61q2cnKBi6hLc02KW+/wDx83/j/wBJa6vTf0zm7z6zqXyPY7Nh3iPGNgwH3XH6g1X1SntkpBWFTMXEf2rLNF94Frbq8PGo6iJYM8wh0qEJmjEi6MO4/Cmk+GBHiQgYbgKy5dmrHo2wuRwNj2jiKaLw8jhbZ+IZ7pINFtZu0MP9q0E8xIdqTyVTbsQ5g9i1mDjXTMOBt5870S4ElkK7Nw4S4AAuNQLeV/Wn7CkYYYA3G1xxFDnAeAJvBtRIPpHOVFFr2J52HDtJFROm5cIGUlFZZ9s7bsc65o3DD3jxHKq9SnOHaBhKMllM2fPBUYbR4cXS5HwUvjdRSyNguXGUsiwXJjKWRYLkxdOpDFvzsU+4bBoU1omeWOaTY5yvageLFSEFlbOWUg62bUG4rOcotNHodiqVW0jGSzhDXi51MawYknPLEhlkUdZXDFo8wHtWBsa0bfTa1zab4f8AFvCZ5/X1WhY6nupx4AuFwcmFxUVwG64KMCMrqeBDeFZlVNJxlxL4O4d3RvrSUqb4aNvygbHMmJSXXo2WzcAQy8E7r348OPZVe3qKMGvJl6fdqFs6T7zwKW0sX9JHGn20J429oFVtyHP07KtQjiLk/gkcP4cpM37tzMm0pEHsEufAkjX8q0LRrajGv6adGM0C99j/AD+b/wAf+ktdVp36a+5yd39Y0/JhtHosUgJssimM+J1U+o99WNQpbqLfwU7SptqYO1mub6Zvdi9t9dKCoSwMuDOlQBM3ONDSa4BX1HPo9Ce4n41lz+pmpD6UaYzQBGtdoiMqGNszAKbfWOgB7BVui5SInjIcgfnVhDpoC7wbZkwqmRAsl7kodG0FhY8OVHGLBnURh2Dt/pMzTFQ7NoBoApGi68Tx9aUoiVRgH5UMQPm7JzYoB5OrH4U9GPvyBcP2HPtkYh0CshKsNNKv1KaqcNGbCbiNmC3kbhKP7Q/MVnVtP/pLlO7/AKgkm11bgwPu+NU5W9SKLKrRfR6+NJqHa88kmcm6CcnwpNDo3RMaAct6Q0hz7pjSGGOtYyyyU6eVA0PjJz/CzDGYxWZcqRreTuWK7G/i2nnWZSpPLiu5M7OtP/T9Pbb7K8ZiTK7OeLEn9PdYeVek21FUKUaa8I8cr1XUqSn8s2bPxoy9FMueE8vrIftIeR7qz9S0eNzmceJGhper1LOa54+DbisWYwI5m6WGTqxTdv8AVSdjdhNcDXs505NNYa/7O6hUpXdNVaHDXaF+HZmHw7tiJJs9iSqm2bN3gak3p3UqTioRQUq9asvTxgG7vzWxKSuLNOz5F+4AWLeFxYeFbNpRljMel2VdTrwhGFBdmPfKQNjZGHMR8QQf4a8QeFdVp6/hI5K6+tmrZEpXKymxWxB7weNakoqUXF+TKb2yyj9A7IxongjlH11B8DbrDyN65KtTcKjg/B0lGe+CYP28vVqCRYgDcCdKrsNhDlS74A6OYYraiozgdazsL8vaNBHTpzeSz+bSjgF4rbUh4HKO79eNXqdhTgueytK6k+mJ+8W2JG+u178cx0Pb40bpQisJAKcm85Ok7m70vNAGlU5lORz9pgoNx5EetUK0XFl+hNTWDVJsXpWMknSyBtQoYqLdmmo9aHfwT7EnyXJu6lrmBEA1zMSzXHexJ7KaUn0E0sZOdfKFj+klVVNxbN43OVT/AITVu3p4WWZ9zUy8C9giRfxq6n8lNh7D8NaIZlxhHhTOCfY6k10Zl2xlJUXZe2qVxap9FmlcNdjzsuNmjVlUsrAEMtjceWtY847HhmjCe5ZNykjirj+yahwEmXpMnNgPHSlyLJZ00X219RS5FkPXrVM0jj5LRub2sjG/ZZTrUcuiahDdUiv3ELZrGPBtIx6+KfLfmY4zdj5tVnQrX1bre+oln8ZX22EbeLM1duuDzlcE4n1p9ueRJtkNp43J1XGeJwM6e8MvYw5Gs6/0+ndUspe5eTS06+qW1ZSi+PgXv5N+lOY3iA6QyD60ZOhH3jwt21x8KE3U9JLk9Gnq9N2zqpYbK5cczYqOQWS0iKg5It8oHleus/Jxt7Xav/pxKuZVq++RZvXf53Jcgmyajh7C0WntOkkvAN1BqWfk1bMPVHhWquFkxp/U0dW+S/aeZHgJ1Trr+EmzD1t61harSxJVF57NXTauU4PsZ9srdT4VjSRrwAeAOlV/JKT25ijHhZnHFY2t4nQe81JTWZkU+DjofTy95rVUcdMrNmad9DTNjpC88AZrnXXQULSY50z5Ltl9Ph8Sq/xInR1BPESIQVPZfohbvWq1enlE1GeyRsm2jLhywW+nFX0y9xrOcdppxnvLditPjRmkOWHW9tC48eQqenTz2Vq9bbwcu3inE2KldfZzkKOxE6iAeS1oRWEUG2+TEi9Ud5v76LAgzCdBRIFn2Nl0t5UmPHIKkdTovAcTwUW7T+VRSDR0PcHF5sMRr1JGA48CFI95NYt7HEso0bd8DL87t9Yjx0qo8k+SxMd94H0ptzHLPnY+76Cm3CCNahnGbb9zhZQOJjZR4sLD41FUeItlmzaVaLYl7XlUOIxosKiJezq+0fNr11eh2no2yk+5cnJ65du5upc9GVLnuHvPhWyzKLIWHCheR0Y94B1R4UUXhYDp/ULceLfL0eY5L3y30v21B+VpeoppcmpKrNw254KMebWPYQfQ014t1JjWz9wQ28g6VivCyd/FFNYmlV9s5U2dJqFpusoVo+Hh/wBzZso9UV0XjBxtRYmxm3Y2n83xMcnK+Vvwtof18qr3lL1aeCS2qbJ5Ot4/VSfSuVmsHSU3kXsEarMsAzf7EhcGVvYuwFu0DU/lU1vHLyQ1DlrPoPAfCtDJXwUk3FIcyRwC5psCYz7obdmwa4r5suaaVIFTTMFytLd8vOwagkssWeDXhMNiMQl5JWldgbtIASDzUm2gvy4d1WVbwksgfmJx6LsPvNNho58PIemAjcJKFAaOQiyI1hYrr5WHG+kEqcYsOM3Ls58kP77raUsDoqBu+Xkpt6f70w4QmmyISfAd5NE+BuwSjtK+UEhR7bD3ge+o+QujamGBAuLW1C8lHae+nwJMc/k8xAVZlH2lbXsta4rJ1COC/bMc1l7l8hb4VnFsuR15oPfSUgcFv0f2F9BT7kNyaWNaLKJi3ixfRYZ3te2WwPC+YW99j5VLQt/XqKHgirVXSg5rtHP4mvqdSdfM8a7eENkFH4OMqTzJyfZOOXWx/d6PA2TQvGmY5m26vUFKm8EkeJIUYzrT55NGXR9tAXU+FRVVmLQqHEjXNJ0mvbHH/piuLVV0rpSXeT0axoq506UP2f8Ak37J9kV28ZKaUkeYXENtRxfgMItxwp2RI6du5tPpsIgOrJ9G3boND6WrmL6hsqtLo6Gzq76efJTEcrNfkTWY1zhGi5LBzXfPbZmZ7klBpHYcF018bi/gRV+jT2rJVlJtirFiMyDuuPTh+VSAmhT1aIbJZEulIYc/knwYfFysfqJHp25jJ+lBMdDFvdGuCjncC6ycvvPx7+3geZqak20RTXIA3zRIcBDGmrTt0jtpdtL38PZoGsvkOKEBrKpJ4AX9NaZkhl2XB1cx4tqfOmQjNtya5Vb2AuaGTEi3A5Vj1IQE8eZ/WnWBGgAnRV6o7dL97fpTjIN7mzOuKCizBgc4I0CgXv3WNreNUL2KceS3btpnRSsZ4qR4GsVcl/klHhozwZx++40uB+S75iv/AFG9D+tLgWWbCa0mZ4D32f8Amh73Qe+/5VoaYs10U794osT4RpXXs5BnkwpMbyXQyXA7RTBo82vrH600SVfUhOj4mkuzSfRbMLqb9lKfQEHiSK9lyXUd2nppXC38dtaR6hoDxbIN7LOh8a7Ky5oRf7HmmsR23tRL5DGGNWWZyGfcrH5JzHykH+NdR8WFZeo0t1PcvBo2FXZU2vop3s23laSOPiTZm7BzUVh06GHlmzOeRCxZJFm9at+MEIBjGVyOR6w+BoOgzfFJwFEgWblohh4+SWdY5MZI3BVgHmOm0HqKCSyLoJ76oZ4QXFi2t9NRrlXQ30tfX7XpPRRDJnP9t49pEgjb+hQp/iNv8IShqLEiSn0BNpeyEH1yB5DVvhbzqNkiLJGCi3ZTDi9tSTrA/vWopMdG7Z0Jazvy0Udnfbto48jMPxLpwsOz8z31IgSODxBilWQX0PLmOY/fdVevT3xZNSnhnRMMyuoZZGswBHn61z9SOyWDUhLKNkWHJ9mQeY/9UHYWTR80k+2np/vT7Rsmlq0mUADvsf5qP+4n51oaSs3CKGov+AxThOldd4Rynk8ka9IEhE9jekEma9pC8N6CJNDsSyetTZ5NNdGtx1KeXRBH6zJsvQH8RridUWLhnqH4df8AtUGtlHj4mussH/Aied66v99U+4ZwzVbZlR5LGxHRMpBswOYHsI4GqF3VSjhF+0pNvLB08xJJPqTWUlwagJxeIAvcilkJIATYwZ1t229R/wCqjcgsGxJwCPEfGnTGCBYijEOXyYYbP07E9UOotyJVb3PhmoHywZDtvDDdACNB3KMtl1JsefHzqxT4K7OVbTUCZ+4mhn9RPFe0CyveUtyQZR4njUTDRknxFyaFscEY5rmgmOho2XEMi5SCLCpodAyCNtNaIEzYhaGQSGjdTEO0ZVQCEbnxsdbfGsS+ppSNK2k8DJC0oP8AD9D+oFUMFk19M/2D6r+tOLBqY1pMzxf32b+bqP61fga0tIX8fJn6l+ixVjFdZ5OUZ49IYhSHNTyXiK9nuHbQ4wSwfOBNvdiaj8mr1E3MPo71K1wV1+pgxbP4H8RriNVa9dnp/wCHM/lV/cM7L5+JrqdNy7eLOB/ECSvqiChlCgnn2cakuK6guDOtqDqMDY6aTiWkt3KP1rFnJyeWbkIqKwgXJiRzci/DMLel+NA2Fgw4jDg6lr0I5DZezBNMsa37Wb7Kjn+VV681TWSSnByeD3GKUYqeKNb+6aOEt0UwZxw8Bl5ABerCawBydD+SuH+alyL9JITbtBNh7h7qFdgSG/aS3U3F+Ibqr9J1QM3Hh+nhViJCzj+2ZQsspPJm91RzeGTw6F0SEjx19daiyGVSAAXvahEC8U9+HCgkEkGNkSyZRZlUeGvqakgwWG4pnPBgfFdD5ipASM2JINpEseTA5k9eI8xS7Y6DW6GIt0gIN7qdBy1FZGorLTNC1fA54LGi/wBYeRrNRbYT+ed599ECTY1oFEA70wmRYIxxknRR/a0/OtHTJbZt/sUNQjugkLs2HyOyA3yMy37cpIv7q6mnU3RjI5ipTxKSMstSERAUhGmFQQfCxpmFF4YrYuDJIV9PCgfPBrRlmGS3NeKw45rW/Ooq9ZUo5YqVLdWRRh4ctxe/O/jXD3tZVKjken6DScLZL7kTjnEgij0LHVjyvxIrbtLyUbaMYnI6zZxd/OUv/eBjgjygC5NuZ4ntJp3OU1yU1FR4xghNH+7Uhxc2vhANSbKeIGoHfblUckGgI8JHsWIPC3E9gtzNRMLB07Z27QwUMOYfTSqXlPYb9VPAAgeNzWVeSbeC9apJZFbezZMjTjoUeQyj2UUscy6HQDssasWVb2NMjuaeZJoz7f2Li8NGr4iCSNGtZmGl7cDa+U9xtV1VEys4NHVdycBNh4EQgFAL2ABJ6tyAD36edSwIJDNLFfgLEDQ5BomZboPID07qsohZxLe/qzTC2W72sdD1iONQVOyeHQILgC9AGY2jkk9kEjw09aFodGnD7tyMesVUdxuaSpi3BzZ2EWNcoWx79b94vUqjgDJ70QBvYC/1l0PnanEetIfZaxB4G1r9xHI9/OkOlwbd1sRklexydW3jrWZqH0ouWh0DZ+IzccrehrIL4UsPsr6CiBF7+XH7F9D+tW95D6SNGyJ+nxWHzAfRyGTTmURiL377VLTuXTT47IKtspY5FnEyDOx7WY+pvWxQ1dqmltM+voilPduMszA1ejqqf/EqPQnniZUo76k/1OK7QD0Op4ki2NwONM9VpA/6HX8NGHbCLJYr7Q7uVNHVKL7J6Wl3EXiRniw9h3njWJe3criXfCNa3tFSXJQYGzE200+FZU4SZ12mXNKnDEpHkeFBdXbTKblu7sqa29SMseCvrErapSc0/cN+xdmrLD85mkEGFuFErAlpW5JDHxcmx17uBrVnVUejkduefI67E3Xwc8ZboMQovZWmfKzgfWCKeqPGxqtK5aJo0g8mHgwkbvHEqqo6xVRew43PE1VlNt5LEaYKm3ZwiP8AOYoIgzkNmCLxI0ZezytRb+BpwJvsVZ5EeTVI79X7TG1hfsqGccvIVNtcB6CIIAFVUHIKBRqOAnyTxMIkUqwBBFiCLg91jxp+hsIAy4ZkFkNlFxlIBseVv96mpV9rIqlqp8pgPam34oZhC6MC9itkXL0hLdYtfS5I1PYe+rsLuLKbtJp9irv1uwpePE5i8c4BuBkyyILMhAJ7L8e3sp4T9R5Ft2cC9DgEXgB3G16kwCy0hdQQPLS9IREOALU+BEHc86Q5SslhTCKmkFM3wOb91X6zsQG4DX/asnUJZwi9aofdmxRt9Sx7qzS4Eci/e9TT5Fghhdz3b6rHv0A9da0VRKTrm3A7tthpWkLpZYpCOuC18h1ItwoKkNvkNVNyxg5/iogGIzA2PEcD4UoNotYW1IyNH31aiyNwWSPRU7YtmTVg9izTMqxozZiADbTU8SToB30yjujnIEq0KfGRjTcPoC5xDo9lsiqxW8jXC9a4NwbaW51TuZbO+QoVt/QlzYSRGKsLMNCDSi4tJlmTeCsxNU0GRyz4K8SwQK0i50DjMvDqsCpN+RsTVqDKlxHKGj+U4sVtDCdCwfDYVREsdtEZ41cTEdhvlvpYrbnUdX9iCgvdydWXF3VSNQSBpyvwqtnJbaSZVBKGeSJjf6wGmqOPfqG9RTD9ALZlkwE0MjhWw4lj9sZlVSTCb30OXJxp8DvlktgbagkEMUcwkPR5jdutmA1Bvz1b0pmFhIMiVivUsS9zc8FS/E27BbTtp3yB7T044RkKTqRx0F+0gUmJRRixGILN1Rzux+FAPtS5CWwiuaUHLe6m54lcvee0mpKKj5K9eLXKA28MEWJjxmHjILR5J1y2sJCvWUW7bC/4zVyjJKRWkuMs5GDbThV37EJnnGuhpCwzFiJgdG6p7aFsLBhkxciaXBHbQZHwUfylc2JFM5D7WRkxg5Ghc1jsJQl8BbdqQliWDBDzHJh2i9Zt3JS6LlCEkP2ypI116UjuOnxvWey4osL/ADuP/qL/AHh+lMPtZmxO8GJkFmne3dZf8oFXnXkQK3gj3Y98mJcsSRAwv+I2qOTbHcUmhdmh8KkiyZoztD3VYjICSNGBwgMiiQFVGrXuNBrz7dKNPLIpy2xyhs2ZvjDEXdrLFfKoA64swTReYFr9ut6lprL2mZWpZe7JVvlvJhZ8oQ3WQZeuGjQ62zhgOtxJzfdBFDKjnOSanJoX9rSifKytnZXMRIB61vZOvHQgX52rKgnGbTNSEsxyDHUBmUHNlJBNrajjVtDJ5IYyDMlrXF9aJyYsJ9g87IVGzoCjcVKkgg27R8KFzYPpx8D1ubtHFJhv4M2LEjOtolA6LL9ok3Oa4IIHbSjDJDUkkz2feTaYkjb+TcUFUkSBYj10PMHXXTnUnpkbqLPAq7a2XjsZipJosJNBEQoczXQdX6zfaOvsqCe6lsCdVZKvmk2HZWiSd3U3z9DIiA9wIzHnxtUcqbySqqjZgN88XAsgkTFFiLxMqGyt2MjAqV1HK/hTxpsjnLyhOxeOxsshlbp2cknNlkBFzcgW4DuGlTKCA9SY07M3uxcQtIpzcestj42NQzjHJNTlKXGDBvPvDjMSAotGvahIZudib8KScI8hSpzlwfbtbTx2HVhCIzmBDlgS5HjepKdaKfRDUtZ47AkuIxTE3yjU/GpfzS8ESspvtkFw+IPFwP340LumSKyfyevst29pyfKgdyw1ZxJDZXaxPmaB1pMNWsD5NkjsFD6jDVFIvGCtwA8jS7H2/sEtmIRprVeokSroLJf9ioAlkszHv9BTD8jzvZsjCQKDFJlkJsIy2a44Ei+otV+pT+DMpVHnkHYBCuFxJ1GYRqPAtfT0qu8/BYcsvgzYeCKRVRY5Wk1zFGv52IsBRNteApOSeS47KiicFzOhRl0KKRfiLsNOykqzeeBOTaMG8cvSyk6jOpW5YsfZy8alozz2C4Nx5JbBw8MuAaKdBFJd8zAC4cEqH/fKlKrKNbgqqCWcnO4cSuGxKLM4lSJieqWdQ31bLwI0B07q0ZT3QyQSb8DTHtR2RpCl3c3jHCwICh2HLTMfSsnHuNGhF7SvCplAHqe08zUsctkvCGfYm7c+IsUjIU/XcZVt2jt8ql2MgnWjEfNj7kQxWaX6VhyI6gPhz86NU0VZV5eBnWBRYAAAcgLCjwQ5ZJRTjE7U4jylgRXMVUEtlAHEm1vWm4HWX0Im8W/ka3jwihn1HSleop7hxb4VDUrJcIt0reT5kc6liMjl5XLsxuWa5JNVG3Ls0IpRWEE8JgEYWYA0tuQJSJHBrHmygai3KrEVwQN5YpzYY5joONCydLgrMRHKmyhYIMD2GlhDnl+40hHwb92pCPgaQjThT4VBMNMIoagYaZZ++JpDnadn7rYSJi6QJnJJLMM7am/Fr2Fa8I8GB6kmjZKy9Kq2HMWt2i49wqNtbsBLO0o2njEgIsgzPoLBbnt04k/vShuJqIVNSl2wRtvaLRxlxCrIbZ429q5IUMLAg27Kpev/AMV2WadN55Zj3O2ZDOsvTRI5BBGZQbA37atW2GnkjrylB4TAXyi7EwDaCcQZUICQ5mYvfTMoNgLXHHnUs0oy3AwUpPGBLxu6scEcLPAgNtHubPbmVyju41W/MSk8FmNCOQzsLdqXFdYPDGl7ZnkAOn2VGvwHfR04N8sOpVUOEdF2DubhIbFis7jm5BXyS9vW9WoxSKNStOQ2Jblw7qMheT2nGPr0hH16Qj4tSYhY2/vhFCCsZEknYPZHezfkKhlVRPToSl30Iu1NuTYj+I9xyUaKPL9arym2X4UIw5QFEWt6DBLkg1PnI3RrwshFSRwRSIY2Y2NH0Coi7PxoGTIrJ8aHgLDI5vGmwOfBu8++kIlm7xSEfA9wpCwXwnu+FRSCRrVx2GocDrB7mHYaYcbsdvbi45XBmIAc6BUsAToBcdhFacXUk8IzalGMQt/8hzxCbO6sHC9IUAU9W2W4vY61HUp1NxGtuMGRd7LyAmQty6yMQL8bZRpUVehOSyFBpGjae2VddMQi21sodW05Xa1VaVGSnlokc1gF46VWCpDOcpUFwJwt25huF+NX7fMZN44I6jQtPsppJBHDMoY3JaTLkVRxubelWXOjhyceAYzq4+oP7a2EThkKvlZQSzPIpVuFjkzd3LhWZDfv3Y4LEJxX3EGPaZD5WCsovd10AI8fKtaFopw3kMrlqWMB2BuB/WqbbUsFtKLjnAQw8hH1iPM0+5oBxi/AQixkg4SOP7bfrS3sDZE1xbUnH9NL/wDo3603qMf0o/BJtuYkf00n940PqsdUY/AM2ltOeRcrySMvHKXJHmOdM6rYUaMV4ApJvTEuEWZz30w54ZT30hEemPbToZmiFyeGvdUqQD4HHYW5Dy2fE/Rp9j67eP2R7/CpIw+SpUr46GqTczBMADAmgtcXB87HU1JsRAq810zHJ8nmBP8ARsPB2pvTQX5mp8meT5M8EeAkXwkJ+NN6KCV3UMj/ACV4blLMP7h+K0zooL85PyUSfJRFyxEg8UU/C1N6I/51/Bmf5KD9XEjzhPxD0Lt8+Q1e/sVN8mEi69PFYaklWGlA7X9w1fL+kUsZhVjcoriQLpnW4Unna9UZR2PBeg90clWSh3hbT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0" y="836712"/>
            <a:ext cx="9143999" cy="5184576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Основные параметры бюджета муниципального образования Люберецкий муниципальный район Московской области на 2017 год и на плановый период </a:t>
            </a:r>
          </a:p>
          <a:p>
            <a:pPr algn="ctr"/>
            <a: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2018 и 2019 годов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707C3E-EA26-4ADE-B158-97DC83AF1FAF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pic>
        <p:nvPicPr>
          <p:cNvPr id="8" name="Picture 2" descr="Похожее изображен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88"/>
            <a:ext cx="1143008" cy="9438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900"/>
                            </p:stCondLst>
                            <p:childTnLst>
                              <p:par>
                                <p:cTn id="11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Прямоугольник 7"/>
          <p:cNvSpPr>
            <a:spLocks noChangeArrowheads="1"/>
          </p:cNvSpPr>
          <p:nvPr/>
        </p:nvSpPr>
        <p:spPr bwMode="auto">
          <a:xfrm>
            <a:off x="1403351" y="760415"/>
            <a:ext cx="977900" cy="415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0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Люберецкий район</a:t>
            </a:r>
          </a:p>
        </p:txBody>
      </p:sp>
      <p:sp>
        <p:nvSpPr>
          <p:cNvPr id="38916" name="AutoShape 2" descr="data:image/jpeg;base64,/9j/4AAQSkZJRgABAQAAAQABAAD/2wCEAAkGBxQSEhUUEhQUFBUUFRUVFhQVFBQVFhcUFBQXFxQUFxUYHCggGBwlHBQUITEhJSkrLi4uFx8zODMsNygtLisBCgoKDg0OGhAQGiwkHCQsLCwsLCwsLCwsLCwsLCwsLCwsLCwsLCwsLCwsLCwsLCwsLCwsLCwsLCwsLCwsLCwsLP/AABEIAOAA4QMBEQACEQEDEQH/xAAcAAACAwEBAQEAAAAAAAAAAAAFBgIDBAcBAAj/xABHEAACAQIDBAcDCgEKBgMAAAABAgMAEQQSIQUGMUETIlFhcYGRMqGxBxQjQlJicsHR8DMVJENjgpKisrPhNDVTc4PxFiWT/8QAGwEAAQUBAQAAAAAAAAAAAAAAAgABAwQFBgf/xAAzEQACAQMEAQMCBAUEAwAAAAAAAQIDBBEFEiExQRMiUTJxBhQzYSM0UoGRFSRCodHw8f/aAAwDAQACEQMRAD8AfLVRLJEinGyVtSim5cDviOTlMJvK57XY/wCI12tqpRox+xx1691Z/c07QHCrKWCs+w38nU1mmT8Dj3g/AVga1D3RkdBpM+JIezWEa76PY+FECXYTiv4qmh0DINzr1aJjIBJxPjVeRIy4UwJ7akIVt4l+nHeg/wAzVRuey/b9GZaqllHmJHUbwNOhvIL3a/h08gg0FpgTzL1h4GnFEg2hpEqZOhGIJSDPCnZTjnqimEz5xpTgnkdMEyTLenGRUaZjluUUwhjArVMYjakIpnNgT2A00pNcoKMdzUfk5tJh0DI6AhJUEgBNyCSQwv4g11OiXbrUG34eDmdatXbXLps+2iugrWp+cmU+MM0bkTZcXb7aMPSxHwrL1iOaG74NbS5+9o6UOFcydAyUXA04JbhR7P4qmh0Aw846tH4GADizGq8iXssU0IJYtIQsbzD6ZPwH3GqVz2XrZ8GOMVULR7OOqfA04PkDbrjqsOxj8TTyDfCD1MAROjDzp0PE9nHCnYaPiKEcqB1pBnwbsphYJDjSEz6SnBwVxCmwGWSi1IZFTjWkOSzUwhmXhWqYx4wpDPoxbUfLFIexGPupp/SWLdZqx+4h4NM2Dw7c0aSM+F84+Naf4fre+dP+5V/GVsoXEZ/JXjx1RXVxOJkY9izZMVC39YFP9rq/nVe/p7qMl/cvWMttVHWhwrjjqGTi4Gn8AF2GGg/FU0OgWHrdWj8DADGCz+NQSJInyGgGLxSELe9C/SR+DfEVTuS7bA+OqZbZZILqfCnBAe7R1kHY7f5jTyJJdDDamZGVyDUU6HieyLY07JEe/pQiKJBrpSCR6iXpCbwSQWpheD5xSEiqI60gi6UXtSGRQy0hz61IQ0qNK1DFPDSHQI3nbLhZz/VOPUWoZv2l3Tlm4ghN3b62EnTnG0co8L5W+NHpFXZfRX9SLn41tnO3jUXgjjx1a7yOZdHl0wFOxWzDipDDxBuKVVZi4PyS0JYkmdlhcMoI4EA+R1riJrEmjr004ouipvAxdh+A/F+dTR+kBh9eFGMAtpixB76hmiSJVEajCaNIpmB5F7eoaxH8Q+B/Kqt30i5adsGJVMuFx4HwphgDu9/El/GfjRS6D8DFQkRXKbFfH8qJBRLJFvrTskI5aEcgRrSEfBgKQ6PQb0hmfGmEjMDThl2bSkIrakIlkoRDMgrVMU8pDoA75X+ZzW1JAHlmW/uvUVZ4jk0NK/mYCjuU30/RnhLG8fmVuvvX31Vp1PTqQmu00dT+I6Hq2Ml8EtpDq/vlXpVNpr7nh9RY48g6DZTygsLKg9qRzlQduvPyqne6nQtU1KWZeEXrDT691LFOJ0rYEqth4yrZhkADWtfLpe3LhXJ+p6jcjqJUXR9ku0E4aPHBH0e7OnDhwP6OXIfGyt8GFTJYSAfeBlThRDAbay6VHNEkTFh2qENmxaZggLexdIz94/Cq10spFm24bBEdUS6XW0pxgFsMWmlH3j8RTy6D8DEKEiITL7PjRIdFzGwogyC0LCRXJxphyhxpThItg4UwLJkUwkZSKcNEgaYR9fWmETz0sCGVK1TFPGpxLGeQHvdPkwshIzXstr2vmNvPjw7qq3GXBI0tKjvuYvOEhS3c2PiBJFL0ZRVdWLv1AADqetaq3M1sgss6rUtRto0ZQlJPgMbwyQYdiSvTO/0iqerGqvcqWPFtK1J6vcOkqMFtaWH8nF6X+GleTdWo/bngXIek2gzqzkFELxooAQZT7ITvHA9tZNSe175PL+fJ2FSjS0+inSivhj/sRkyEIQVzXBHCzANf31bsZt0/d2cjfuUqjlIKQmryKPaAG7OP/wDsMbAebRyr5Iqt+VaDh/BjIgUv4rR0ePhUD7DBm1V6poJBxBGENQEuAglMNgD71j6Nfxj4GoLjomt+wHHWei+zQlOAwBs02xco8/cKIk8DGKAiITcvEfGiQSIOxog8F0R0oWOVz0kIpK0mFknHTDMsBphGYoaQRORNKcSIBqEcttTiGNa1DFPGpxIWN+NovBEhjsGMgAJANuqdRfnVzTrSF1U2VFwVru4nQpZg8MSJMU8pvI7OfvEn/wBV11KzpUYJRivucnXrVKj9zbDko+c4S39Lhhp2vB+ZU28q4/XbJ0avrRXtfZ3v4P1hRat6j+xPdcOMOSUcqDmikhytJGSNVK8bHv7eVcvX2OaTf9jqNR2zrYTxnvPCf2Ce6uL+kmj4ECNzoASzg5yQNBy0rSsuUYupUkoxkvt/gaojWgvJieTnMOP6HbxJ4O/Rt4SRKB/iy1t04brNZ8FGb218o7hFwFZn7suMw7RXQ00goi9hTrbvquThSOmABW9I+h8HWoa/0k1H6hfiNZqL7NCUQDAODW2MfwpyTwMgoSIrn4eY+NEh0Q50RMXRcKFjEJeNOhFb0hH0dCOWCmEQ50455OKYSIqKYIllpxhjStQxj5qT6Ysidv7GHOGjZwgaVrueC9XifX31raXJwk5L4KF8t8FFn2M3ViXDdJCekGUMJbjVterlvYKdOGoNXY6jVVbMuusFSWnxdP29gKCY4Zs3F0Oq/VsdGU9ulxartxRd5ScX9L6+5QpT/J1E8+9GjAdDDK6dJiAs4DRCLgyNwXQXzDUeVec3dCcJbWlmPGT1GNxK+toVo44XOQlsWDo8TquQmMDLxATMWjU/eABv21JY1cvBQvpqdDC8DfFWv5MWUcYZyfbxtthj/Xw/BK6C05tf8mVXeK6P0JFwrIZeMuOXShkFEWotHYd9VywE4qYAG7zj6A9zL8f96hr/AEktH6hdirNRoM0R04DAiaYxvwiixwSeBhoURlc/DzHxokJE1UEU4Z7GthamY5CZadDlbCmYj2hHJCkIqHtUgvB7iKQkQRr0hFt6QhgStQxT1qTfAgfjMPCzr06K+jKhIBKuRoQDw4HWrFCc4L2gzpxqPB7jZpyipGi6FSM2UKVQ9YIAdOR1tUyeZZl2P6eGtvaA0OGw8LzZlE+YXXMV0ZrEJcmyt7Wp42PnpwqVqiilwkZNRUIyk3zJiVDjGKNkOSSAtJGRx6JzaRR+E2I86ztdsdm2r4ff3N38MXkZTlQqP2vo37v7wAyQo9yzOS8jG5Z26qqO61q52FHbNSidHqFjiLlDhHR4jp5VrR7OWaaRyfeX/mzf96D/ACx10Vn/ACv9mZNx+sj9DRcKx32X0U4saUMgois+khqCRYXQRhNMAYd5B/N3/s/5hUNde0lpfULMVZpfNMdOMwMYz880F7qOHnRJNhbkkM0eH7T5D9amjbtlV1sGLaOKijFmLX+6pb4C1SflsCjVyVYXaCMbKb+It51HKlgsKeTWpqFhpHklMOVFqTHPkphFi8aYRTfWkEeyjTWnGPlItTMfBHNTZEMaGtUxT1qccX9upLN0sGGIWboQQTf2WchsvY3VtfiKlxKMd40KijUwzBg/nUOz0iljIMTkPIDmIgLFuWt9beFXrFxqVG5L7ZKupzltcqRPEYiKWJgrA3Ui1wDpzsRe441txg4PGDmNzfnk55HijFKr8QD1h9pToy+YJqzeUI1qDhIu2dZ0qsZrtG6TDxYVwzEyOGDRoAVyrmBVpL8/u91cTZ6fVudzj9MXydtf/iFOEaaXL7Or4ZrgEcx8aPG2TTM3OUcr3o/5q3/dw/8AljrobL+W/szJueKyP0LDwrHfZfI4kaUzHQqYoWk8aryLEXwb8OabwCZd4B/N5Pw/Ag1HV+gkpfUKkJrLNA1RU8VkT6LenjS5A1OhbgW7geytCnFRRVbyyWDmaT2M3p+dSpjbMm+DYYvmkOY8gb6UMmySGEVY7ZqjrKApHMaVE5fJJt4yih2swU6Ei/ce2hrU1jKBpTecMqlNVMFkpIpZEepTCLRTCKJONILwTl4UhFSNpTMcjamHGZDWsYZNqTS8i8GDZ+JSPFTPIGCrDHmkZbRqqliAH5sS/Duq/Sg501t7yVqs4xeX8Hs+2UmLrg1bEFwRopCKWFuu7cPDsq1+WlD3TeGV/wAwqnthyKG9ezI8POY4jpkUsvHKxGo/PWtyyqyqwzMxb2nGlPC4b8C7FhhEpxMgFgSIUPB5B9a3NV4+NZOt6j6f8Cn35N78O6XK7qJyXtiYcPN84UxSNeTUxSMfrNxjJ7CdR31h2N47eWM+19/+Tptb0n1YKdKOHE6nu7MWgjJ0OQAg8iBYj3GjqNOo9piR+nns5rvc+XaTt2NC3oiH8q6Gx/lv8mVdfqn6HwjXQHtUH1FY8+y+iWIGlCEKu0xaQedQTJ49GvDGh8DFW2xeCX8DfCo6n0B0/qE+A6Vlmii52NrAXJ099T28csiqPgY4NiqFBkNzbW3DTlV6fCIKfZvw4VRYC3dQImZeXo2RpA3aCEjh51FOJPF8A5lDFO1Tr4EWNO+YEb4kbVwCcxf1qklkNz5J/MY/siltFvZ98xT7IpbRbmeNhE7BS2i3M8+YJ9kU2wf1GeNs5Dy95pbBvUZU2yE7/WmcA1VI/wAkJ3+tDsF6ppTjWoZhN6XAvAhbdkjTFu0pDB8qhdXCIiDMcgI6xbQdnGtS09erDFNfT/2Z166dNpzecg6Pbk0cZiicxx5maymzHNwuw46eFdHG0i8Sq8tIwXdTWY0+EX7EwQfNNMxEKe0x9p2P1FvxJqjqup07Okow+t9fsXdK02rf1UnygDvHtBp5bkBVUZUQcEQcAP1ricuUnKT5fZ7FbWdKypKlHjgtzrPhAiRWeADrgC7OTwFtdQCfKoVFxqNt8MypKVK43Z9r8DnuJj+lw6km5VmU95HP3itOjgwtQpKlVeOmIu/P/HTf+P8A0lrqNP8A0cHM3n6h3XcnGdNgsO/MxAH8S9VveDWZcw21GXKE90EGpRpVcmFfbK9YeNRVCWBbhTUa7HZLaQvE47UYeoNBNcMem/cI+HOgrK8mmjZFy8R8amovE0BUWYjYs+g7CLg1fk8orQ4YDxe9IicqEDjna5IF7XIHAd5pJhsLYDayzKWTgvEdnOlkLaJm1d5pXlKqQFAJEdmuQPrXCm3maT6GceQlsvENZekGV25W5Am/uqBvCYbQc+cVXyLB984pbhsHnziluHwROI19PzpbhYLFnpZGwTE9OmLBNZacFolnpCwZhVwpk3NOll4Fx0zm+2NjSSTzyw2lBc5lTWRCNLMnG2nEVvaZq9vGKoT9skZOq6ZcRaqqLcX0Zdl7NMrkHqIgzSORbIo43vz7BWnf6nTtqLqJ5b6X7mTZWNW7rqlFcmyfEfOZY4IhliUhI18TYyN2sdTXn1atOrJ1Z9nsVjp9LTLXKXKXIX3rx0WzkWGBFaRluSwvp9puZJ7Kz6UHXeW+DNt6dW/m6lVtR/YXMNtB5UvKEUHUBFygdjkX1PZ3D7wqxOmk8RHrUIU29rbDG5dkeZA17vmbSwD2AcA8/q61q2cnKBi6hLc02KW+/wDx83/j/wBJa6vTf0zm7z6zqXyPY7Nh3iPGNgwH3XH6g1X1SntkpBWFTMXEf2rLNF94Frbq8PGo6iJYM8wh0qEJmjEi6MO4/Cmk+GBHiQgYbgKy5dmrHo2wuRwNj2jiKaLw8jhbZ+IZ7pINFtZu0MP9q0E8xIdqTyVTbsQ5g9i1mDjXTMOBt5870S4ElkK7Nw4S4AAuNQLeV/Wn7CkYYYA3G1xxFDnAeAJvBtRIPpHOVFFr2J52HDtJFROm5cIGUlFZZ9s7bsc65o3DD3jxHKq9SnOHaBhKMllM2fPBUYbR4cXS5HwUvjdRSyNguXGUsiwXJjKWRYLkxdOpDFvzsU+4bBoU1omeWOaTY5yvageLFSEFlbOWUg62bUG4rOcotNHodiqVW0jGSzhDXi51MawYknPLEhlkUdZXDFo8wHtWBsa0bfTa1zab4f8AFvCZ5/X1WhY6nupx4AuFwcmFxUVwG64KMCMrqeBDeFZlVNJxlxL4O4d3RvrSUqb4aNvygbHMmJSXXo2WzcAQy8E7r348OPZVe3qKMGvJl6fdqFs6T7zwKW0sX9JHGn20J429oFVtyHP07KtQjiLk/gkcP4cpM37tzMm0pEHsEufAkjX8q0LRrajGv6adGM0C99j/AD+b/wAf+ktdVp36a+5yd39Y0/JhtHosUgJssimM+J1U+o99WNQpbqLfwU7SptqYO1mub6Zvdi9t9dKCoSwMuDOlQBM3ONDSa4BX1HPo9Ce4n41lz+pmpD6UaYzQBGtdoiMqGNszAKbfWOgB7BVui5SInjIcgfnVhDpoC7wbZkwqmRAsl7kodG0FhY8OVHGLBnURh2Dt/pMzTFQ7NoBoApGi68Tx9aUoiVRgH5UMQPm7JzYoB5OrH4U9GPvyBcP2HPtkYh0CshKsNNKv1KaqcNGbCbiNmC3kbhKP7Q/MVnVtP/pLlO7/AKgkm11bgwPu+NU5W9SKLKrRfR6+NJqHa88kmcm6CcnwpNDo3RMaAct6Q0hz7pjSGGOtYyyyU6eVA0PjJz/CzDGYxWZcqRreTuWK7G/i2nnWZSpPLiu5M7OtP/T9Pbb7K8ZiTK7OeLEn9PdYeVek21FUKUaa8I8cr1XUqSn8s2bPxoy9FMueE8vrIftIeR7qz9S0eNzmceJGhper1LOa54+DbisWYwI5m6WGTqxTdv8AVSdjdhNcDXs505NNYa/7O6hUpXdNVaHDXaF+HZmHw7tiJJs9iSqm2bN3gak3p3UqTioRQUq9asvTxgG7vzWxKSuLNOz5F+4AWLeFxYeFbNpRljMel2VdTrwhGFBdmPfKQNjZGHMR8QQf4a8QeFdVp6/hI5K6+tmrZEpXKymxWxB7weNakoqUXF+TKb2yyj9A7IxongjlH11B8DbrDyN65KtTcKjg/B0lGe+CYP28vVqCRYgDcCdKrsNhDlS74A6OYYraiozgdazsL8vaNBHTpzeSz+bSjgF4rbUh4HKO79eNXqdhTgueytK6k+mJ+8W2JG+u178cx0Pb40bpQisJAKcm85Ok7m70vNAGlU5lORz9pgoNx5EetUK0XFl+hNTWDVJsXpWMknSyBtQoYqLdmmo9aHfwT7EnyXJu6lrmBEA1zMSzXHexJ7KaUn0E0sZOdfKFj+klVVNxbN43OVT/AITVu3p4WWZ9zUy8C9giRfxq6n8lNh7D8NaIZlxhHhTOCfY6k10Zl2xlJUXZe2qVxap9FmlcNdjzsuNmjVlUsrAEMtjceWtY847HhmjCe5ZNykjirj+yahwEmXpMnNgPHSlyLJZ00X219RS5FkPXrVM0jj5LRub2sjG/ZZTrUcuiahDdUiv3ELZrGPBtIx6+KfLfmY4zdj5tVnQrX1bre+oln8ZX22EbeLM1duuDzlcE4n1p9ueRJtkNp43J1XGeJwM6e8MvYw5Gs6/0+ndUspe5eTS06+qW1ZSi+PgXv5N+lOY3iA6QyD60ZOhH3jwt21x8KE3U9JLk9Gnq9N2zqpYbK5cczYqOQWS0iKg5It8oHleus/Jxt7Xav/pxKuZVq++RZvXf53Jcgmyajh7C0WntOkkvAN1BqWfk1bMPVHhWquFkxp/U0dW+S/aeZHgJ1Trr+EmzD1t61harSxJVF57NXTauU4PsZ9srdT4VjSRrwAeAOlV/JKT25ijHhZnHFY2t4nQe81JTWZkU+DjofTy95rVUcdMrNmad9DTNjpC88AZrnXXQULSY50z5Ltl9Ph8Sq/xInR1BPESIQVPZfohbvWq1enlE1GeyRsm2jLhywW+nFX0y9xrOcdppxnvLditPjRmkOWHW9tC48eQqenTz2Vq9bbwcu3inE2KldfZzkKOxE6iAeS1oRWEUG2+TEi9Ud5v76LAgzCdBRIFn2Nl0t5UmPHIKkdTovAcTwUW7T+VRSDR0PcHF5sMRr1JGA48CFI95NYt7HEso0bd8DL87t9Yjx0qo8k+SxMd94H0ptzHLPnY+76Cm3CCNahnGbb9zhZQOJjZR4sLD41FUeItlmzaVaLYl7XlUOIxosKiJezq+0fNr11eh2no2yk+5cnJ65du5upc9GVLnuHvPhWyzKLIWHCheR0Y94B1R4UUXhYDp/ULceLfL0eY5L3y30v21B+VpeoppcmpKrNw254KMebWPYQfQ014t1JjWz9wQ28g6VivCyd/FFNYmlV9s5U2dJqFpusoVo+Hh/wBzZso9UV0XjBxtRYmxm3Y2n83xMcnK+Vvwtof18qr3lL1aeCS2qbJ5Ot4/VSfSuVmsHSU3kXsEarMsAzf7EhcGVvYuwFu0DU/lU1vHLyQ1DlrPoPAfCtDJXwUk3FIcyRwC5psCYz7obdmwa4r5suaaVIFTTMFytLd8vOwagkssWeDXhMNiMQl5JWldgbtIASDzUm2gvy4d1WVbwksgfmJx6LsPvNNho58PIemAjcJKFAaOQiyI1hYrr5WHG+kEqcYsOM3Ls58kP77raUsDoqBu+Xkpt6f70w4QmmyISfAd5NE+BuwSjtK+UEhR7bD3ge+o+QujamGBAuLW1C8lHae+nwJMc/k8xAVZlH2lbXsta4rJ1COC/bMc1l7l8hb4VnFsuR15oPfSUgcFv0f2F9BT7kNyaWNaLKJi3ixfRYZ3te2WwPC+YW99j5VLQt/XqKHgirVXSg5rtHP4mvqdSdfM8a7eENkFH4OMqTzJyfZOOXWx/d6PA2TQvGmY5m26vUFKm8EkeJIUYzrT55NGXR9tAXU+FRVVmLQqHEjXNJ0mvbHH/piuLVV0rpSXeT0axoq506UP2f8Ak37J9kV28ZKaUkeYXENtRxfgMItxwp2RI6du5tPpsIgOrJ9G3boND6WrmL6hsqtLo6Gzq76efJTEcrNfkTWY1zhGi5LBzXfPbZmZ7klBpHYcF018bi/gRV+jT2rJVlJtirFiMyDuuPTh+VSAmhT1aIbJZEulIYc/knwYfFysfqJHp25jJ+lBMdDFvdGuCjncC6ycvvPx7+3geZqak20RTXIA3zRIcBDGmrTt0jtpdtL38PZoGsvkOKEBrKpJ4AX9NaZkhl2XB1cx4tqfOmQjNtya5Vb2AuaGTEi3A5Vj1IQE8eZ/WnWBGgAnRV6o7dL97fpTjIN7mzOuKCizBgc4I0CgXv3WNreNUL2KceS3btpnRSsZ4qR4GsVcl/klHhozwZx++40uB+S75iv/AFG9D+tLgWWbCa0mZ4D32f8Amh73Qe+/5VoaYs10U794osT4RpXXs5BnkwpMbyXQyXA7RTBo82vrH600SVfUhOj4mkuzSfRbMLqb9lKfQEHiSK9lyXUd2nppXC38dtaR6hoDxbIN7LOh8a7Ky5oRf7HmmsR23tRL5DGGNWWZyGfcrH5JzHykH+NdR8WFZeo0t1PcvBo2FXZU2vop3s23laSOPiTZm7BzUVh06GHlmzOeRCxZJFm9at+MEIBjGVyOR6w+BoOgzfFJwFEgWblohh4+SWdY5MZI3BVgHmOm0HqKCSyLoJ76oZ4QXFi2t9NRrlXQ30tfX7XpPRRDJnP9t49pEgjb+hQp/iNv8IShqLEiSn0BNpeyEH1yB5DVvhbzqNkiLJGCi3ZTDi9tSTrA/vWopMdG7Z0Jazvy0Udnfbto48jMPxLpwsOz8z31IgSODxBilWQX0PLmOY/fdVevT3xZNSnhnRMMyuoZZGswBHn61z9SOyWDUhLKNkWHJ9mQeY/9UHYWTR80k+2np/vT7Rsmlq0mUADvsf5qP+4n51oaSs3CKGov+AxThOldd4Rynk8ka9IEhE9jekEma9pC8N6CJNDsSyetTZ5NNdGtx1KeXRBH6zJsvQH8RridUWLhnqH4df8AtUGtlHj4mussH/Aied66v99U+4ZwzVbZlR5LGxHRMpBswOYHsI4GqF3VSjhF+0pNvLB08xJJPqTWUlwagJxeIAvcilkJIATYwZ1t229R/wCqjcgsGxJwCPEfGnTGCBYijEOXyYYbP07E9UOotyJVb3PhmoHywZDtvDDdACNB3KMtl1JsefHzqxT4K7OVbTUCZ+4mhn9RPFe0CyveUtyQZR4njUTDRknxFyaFscEY5rmgmOho2XEMi5SCLCpodAyCNtNaIEzYhaGQSGjdTEO0ZVQCEbnxsdbfGsS+ppSNK2k8DJC0oP8AD9D+oFUMFk19M/2D6r+tOLBqY1pMzxf32b+bqP61fga0tIX8fJn6l+ixVjFdZ5OUZ49IYhSHNTyXiK9nuHbQ4wSwfOBNvdiaj8mr1E3MPo71K1wV1+pgxbP4H8RriNVa9dnp/wCHM/lV/cM7L5+JrqdNy7eLOB/ECSvqiChlCgnn2cakuK6guDOtqDqMDY6aTiWkt3KP1rFnJyeWbkIqKwgXJiRzci/DMLel+NA2Fgw4jDg6lr0I5DZezBNMsa37Wb7Kjn+VV681TWSSnByeD3GKUYqeKNb+6aOEt0UwZxw8Bl5ABerCawBydD+SuH+alyL9JITbtBNh7h7qFdgSG/aS3U3F+Ibqr9J1QM3Hh+nhViJCzj+2ZQsspPJm91RzeGTw6F0SEjx19daiyGVSAAXvahEC8U9+HCgkEkGNkSyZRZlUeGvqakgwWG4pnPBgfFdD5ipASM2JINpEseTA5k9eI8xS7Y6DW6GIt0gIN7qdBy1FZGorLTNC1fA54LGi/wBYeRrNRbYT+ed599ECTY1oFEA70wmRYIxxknRR/a0/OtHTJbZt/sUNQjugkLs2HyOyA3yMy37cpIv7q6mnU3RjI5ipTxKSMstSERAUhGmFQQfCxpmFF4YrYuDJIV9PCgfPBrRlmGS3NeKw45rW/Ooq9ZUo5YqVLdWRRh4ctxe/O/jXD3tZVKjken6DScLZL7kTjnEgij0LHVjyvxIrbtLyUbaMYnI6zZxd/OUv/eBjgjygC5NuZ4ntJp3OU1yU1FR4xghNH+7Uhxc2vhANSbKeIGoHfblUckGgI8JHsWIPC3E9gtzNRMLB07Z27QwUMOYfTSqXlPYb9VPAAgeNzWVeSbeC9apJZFbezZMjTjoUeQyj2UUscy6HQDssasWVb2NMjuaeZJoz7f2Li8NGr4iCSNGtZmGl7cDa+U9xtV1VEys4NHVdycBNh4EQgFAL2ABJ6tyAD36edSwIJDNLFfgLEDQ5BomZboPID07qsohZxLe/qzTC2W72sdD1iONQVOyeHQILgC9AGY2jkk9kEjw09aFodGnD7tyMesVUdxuaSpi3BzZ2EWNcoWx79b94vUqjgDJ70QBvYC/1l0PnanEetIfZaxB4G1r9xHI9/OkOlwbd1sRklexydW3jrWZqH0ouWh0DZ+IzccrehrIL4UsPsr6CiBF7+XH7F9D+tW95D6SNGyJ+nxWHzAfRyGTTmURiL377VLTuXTT47IKtspY5FnEyDOx7WY+pvWxQ1dqmltM+voilPduMszA1ejqqf/EqPQnniZUo76k/1OK7QD0Op4ki2NwONM9VpA/6HX8NGHbCLJYr7Q7uVNHVKL7J6Wl3EXiRniw9h3njWJe3criXfCNa3tFSXJQYGzE200+FZU4SZ12mXNKnDEpHkeFBdXbTKblu7sqa29SMseCvrErapSc0/cN+xdmrLD85mkEGFuFErAlpW5JDHxcmx17uBrVnVUejkduefI67E3Xwc8ZboMQovZWmfKzgfWCKeqPGxqtK5aJo0g8mHgwkbvHEqqo6xVRew43PE1VlNt5LEaYKm3ZwiP8AOYoIgzkNmCLxI0ZezytRb+BpwJvsVZ5EeTVI79X7TG1hfsqGccvIVNtcB6CIIAFVUHIKBRqOAnyTxMIkUqwBBFiCLg91jxp+hsIAy4ZkFkNlFxlIBseVv96mpV9rIqlqp8pgPam34oZhC6MC9itkXL0hLdYtfS5I1PYe+rsLuLKbtJp9irv1uwpePE5i8c4BuBkyyILMhAJ7L8e3sp4T9R5Ft2cC9DgEXgB3G16kwCy0hdQQPLS9IREOALU+BEHc86Q5SslhTCKmkFM3wOb91X6zsQG4DX/asnUJZwi9aofdmxRt9Sx7qzS4Eci/e9TT5Fghhdz3b6rHv0A9da0VRKTrm3A7tthpWkLpZYpCOuC18h1ItwoKkNvkNVNyxg5/iogGIzA2PEcD4UoNotYW1IyNH31aiyNwWSPRU7YtmTVg9izTMqxozZiADbTU8SToB30yjujnIEq0KfGRjTcPoC5xDo9lsiqxW8jXC9a4NwbaW51TuZbO+QoVt/QlzYSRGKsLMNCDSi4tJlmTeCsxNU0GRyz4K8SwQK0i50DjMvDqsCpN+RsTVqDKlxHKGj+U4sVtDCdCwfDYVREsdtEZ41cTEdhvlvpYrbnUdX9iCgvdydWXF3VSNQSBpyvwqtnJbaSZVBKGeSJjf6wGmqOPfqG9RTD9ALZlkwE0MjhWw4lj9sZlVSTCb30OXJxp8DvlktgbagkEMUcwkPR5jdutmA1Bvz1b0pmFhIMiVivUsS9zc8FS/E27BbTtp3yB7T044RkKTqRx0F+0gUmJRRixGILN1Rzux+FAPtS5CWwiuaUHLe6m54lcvee0mpKKj5K9eLXKA28MEWJjxmHjILR5J1y2sJCvWUW7bC/4zVyjJKRWkuMs5GDbThV37EJnnGuhpCwzFiJgdG6p7aFsLBhkxciaXBHbQZHwUfylc2JFM5D7WRkxg5Ghc1jsJQl8BbdqQliWDBDzHJh2i9Zt3JS6LlCEkP2ypI116UjuOnxvWey4osL/ADuP/qL/AHh+lMPtZmxO8GJkFmne3dZf8oFXnXkQK3gj3Y98mJcsSRAwv+I2qOTbHcUmhdmh8KkiyZoztD3VYjICSNGBwgMiiQFVGrXuNBrz7dKNPLIpy2xyhs2ZvjDEXdrLFfKoA64swTReYFr9ut6lprL2mZWpZe7JVvlvJhZ8oQ3WQZeuGjQ62zhgOtxJzfdBFDKjnOSanJoX9rSifKytnZXMRIB61vZOvHQgX52rKgnGbTNSEsxyDHUBmUHNlJBNrajjVtDJ5IYyDMlrXF9aJyYsJ9g87IVGzoCjcVKkgg27R8KFzYPpx8D1ubtHFJhv4M2LEjOtolA6LL9ok3Oa4IIHbSjDJDUkkz2feTaYkjb+TcUFUkSBYj10PMHXXTnUnpkbqLPAq7a2XjsZipJosJNBEQoczXQdX6zfaOvsqCe6lsCdVZKvmk2HZWiSd3U3z9DIiA9wIzHnxtUcqbySqqjZgN88XAsgkTFFiLxMqGyt2MjAqV1HK/hTxpsjnLyhOxeOxsshlbp2cknNlkBFzcgW4DuGlTKCA9SY07M3uxcQtIpzcestj42NQzjHJNTlKXGDBvPvDjMSAotGvahIZudib8KScI8hSpzlwfbtbTx2HVhCIzmBDlgS5HjepKdaKfRDUtZ47AkuIxTE3yjU/GpfzS8ESspvtkFw+IPFwP340LumSKyfyevst29pyfKgdyw1ZxJDZXaxPmaB1pMNWsD5NkjsFD6jDVFIvGCtwA8jS7H2/sEtmIRprVeokSroLJf9ioAlkszHv9BTD8jzvZsjCQKDFJlkJsIy2a44Ei+otV+pT+DMpVHnkHYBCuFxJ1GYRqPAtfT0qu8/BYcsvgzYeCKRVRY5Wk1zFGv52IsBRNteApOSeS47KiicFzOhRl0KKRfiLsNOykqzeeBOTaMG8cvSyk6jOpW5YsfZy8alozz2C4Nx5JbBw8MuAaKdBFJd8zAC4cEqH/fKlKrKNbgqqCWcnO4cSuGxKLM4lSJieqWdQ31bLwI0B07q0ZT3QyQSb8DTHtR2RpCl3c3jHCwICh2HLTMfSsnHuNGhF7SvCplAHqe08zUsctkvCGfYm7c+IsUjIU/XcZVt2jt8ql2MgnWjEfNj7kQxWaX6VhyI6gPhz86NU0VZV5eBnWBRYAAAcgLCjwQ5ZJRTjE7U4jylgRXMVUEtlAHEm1vWm4HWX0Im8W/ka3jwihn1HSleop7hxb4VDUrJcIt0reT5kc6liMjl5XLsxuWa5JNVG3Ls0IpRWEE8JgEYWYA0tuQJSJHBrHmygai3KrEVwQN5YpzYY5joONCydLgrMRHKmyhYIMD2GlhDnl+40hHwb92pCPgaQjThT4VBMNMIoagYaZZ++JpDnadn7rYSJi6QJnJJLMM7am/Fr2Fa8I8GB6kmjZKy9Kq2HMWt2i49wqNtbsBLO0o2njEgIsgzPoLBbnt04k/vShuJqIVNSl2wRtvaLRxlxCrIbZ429q5IUMLAg27Kpev/AMV2WadN55Zj3O2ZDOsvTRI5BBGZQbA37atW2GnkjrylB4TAXyi7EwDaCcQZUICQ5mYvfTMoNgLXHHnUs0oy3AwUpPGBLxu6scEcLPAgNtHubPbmVyju41W/MSk8FmNCOQzsLdqXFdYPDGl7ZnkAOn2VGvwHfR04N8sOpVUOEdF2DubhIbFis7jm5BXyS9vW9WoxSKNStOQ2Jblw7qMheT2nGPr0hH16Qj4tSYhY2/vhFCCsZEknYPZHezfkKhlVRPToSl30Iu1NuTYj+I9xyUaKPL9arym2X4UIw5QFEWt6DBLkg1PnI3RrwshFSRwRSIY2Y2NH0Coi7PxoGTIrJ8aHgLDI5vGmwOfBu8++kIlm7xSEfA9wpCwXwnu+FRSCRrVx2GocDrB7mHYaYcbsdvbi45XBmIAc6BUsAToBcdhFacXUk8IzalGMQt/8hzxCbO6sHC9IUAU9W2W4vY61HUp1NxGtuMGRd7LyAmQty6yMQL8bZRpUVehOSyFBpGjae2VddMQi21sodW05Xa1VaVGSnlokc1gF46VWCpDOcpUFwJwt25huF+NX7fMZN44I6jQtPsppJBHDMoY3JaTLkVRxubelWXOjhyceAYzq4+oP7a2EThkKvlZQSzPIpVuFjkzd3LhWZDfv3Y4LEJxX3EGPaZD5WCsovd10AI8fKtaFopw3kMrlqWMB2BuB/WqbbUsFtKLjnAQw8hH1iPM0+5oBxi/AQixkg4SOP7bfrS3sDZE1xbUnH9NL/wDo3603qMf0o/BJtuYkf00n940PqsdUY/AM2ltOeRcrySMvHKXJHmOdM6rYUaMV4ApJvTEuEWZz30w54ZT30hEemPbToZmiFyeGvdUqQD4HHYW5Dy2fE/Rp9j67eP2R7/CpIw+SpUr46GqTczBMADAmgtcXB87HU1JsRAq810zHJ8nmBP8ARsPB2pvTQX5mp8meT5M8EeAkXwkJ+NN6KCV3UMj/ACV4blLMP7h+K0zooL85PyUSfJRFyxEg8UU/C1N6I/51/Bmf5KD9XEjzhPxD0Lt8+Q1e/sVN8mEi69PFYaklWGlA7X9w1fL+kUsZhVjcoriQLpnW4Unna9UZR2PBeg90clWSh3hbT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921" name="AutoShape 4" descr="data:image/jpeg;base64,/9j/4AAQSkZJRgABAQAAAQABAAD/2wCEAAkGBxQTEhQUEhQWFBUVFRcVFBQUGBcVFBcUFRUXFhgVFxQYHSggGBolHRcUITEhJSkrLi4uFx8zODMsNygtLiwBCgoKDg0OGBAQGCwcHCQsLCwsLCwsLCwsLCwsLCwsLCwsLCwsLCwsLCwsLCwsLCwsLCwsLCwtLCwsLCwtLCwsLP/AABEIAQMAwgMBIgACEQEDEQH/xAAbAAABBQEBAAAAAAAAAAAAAAAAAgMEBQYHAf/EAEQQAAIBAgQDBAcEBgkEAwAAAAECAAMRBBIhMQVBUQZhcYETIjJSkaGxQnKywRQjkqLR4SRDYnOCwtLw8RU0U5MHFjP/xAAYAQEBAQEBAAAAAAAAAAAAAAAAAQIDBP/EAB8RAQEAAgIDAAMAAAAAAAAAAAABAhEhMQMSQRNRYf/aAAwDAQACEQMRAD8A7jCEIBCEIBCJdwBcmwG5MzeO7W00rpT5Hc29W/IMx2Jvp5XmcspO1k200JFr40LSNQesNNL23IHlvK7/AOwD3P3v5Rc8Yaq7hMxQ7WLUYZLZftKT6/iL22nvFuNM6FaQtfcsbeWnL6zN8uOtxfWo3azj5saNCxY765b9RfpofG3S5jnZDtQKyqlS4ewsW3NxcXPO/I8/HfNtw6q62sCT7RB0YjZrkXU+HQDwkYfs3UKoWqBHX7QF9PdKiwI8555ln7bdNY606PEu4AJJAAFyToABzJmUqdqBhVZcQc2X2HuBfTQOTse/X47867Wdtq2JORLqt9FXpf2sp1Y97adAJ2vmnztiYOjUu2tN8ZToJ7DXTOedQi6+F7WHW/hNZOE4zgmIw5RvbVTmWqumVhqC43BvYcxpvedq4RjhXoU6q7VEDeBI1HkbjyjxZ22zLtc5NSxMhCNYjELTXM7BV0F2NhrpvOzmdhPAZ7AIQhAIQhAIQhAIQhAImq9gTa9gTYbm3IQqXsctr2Nr7X5X7py3Hdva+coLhgcrBEUAN0u5NjM5ZaamO0jjXampiGKULne2W242A6DX2zt3RnAYWlmy1bOzZjlPrU1vqdW9rpm25C2t6BsfUuSKBudyWA69Aep+Jkatjq/JKa+JJ+lp5rt09W+TH5FajnDKwGXXMRlN8p79NDz56zMYtnDNmqH1mbKoY6LfYja1rad8i4JKuQE3zMASVGUZSdgzH3det5XYlSmZ2ILKjDQltSSRqe4IPKZrN1tA/SKrYhhScAX2b1lAUAXA7+62pmjw/HK9L29R7ygVB8CMw+cymAuquxtuFU3tfQOxuetwPKX+Cq3UXPrADNpbWwO3nLeCLmn2jrMQVqBluM1gpt1uAAfLeWS8SZ9yzaHnkS9iNDYc7WuDp0mWqYdGNyLN7ynK3xEdpelT2WFQdG9V/wBoCx+EY3SWFdtHApA1BlV39R6ey1AMwB6EgNrKHszT9JiqNO1lLgkDUsFU1PWbmCBLvj3ElxVH9GrAUnLK6kj0dyhHMeq2lxoee0R2W4U9GvVrOAFSj+rNwQXyKg7/AHhr1i9tS6jV0ce5LA2canLoCFOoAPPQ8+h1lp2f7QUaNNktZFJbKPaQnUrk6E7W5nSZetjBQosVf0gAAVxbW+rG47iPhKfs3imqLUxFQD1D+rU6Fqh231yg6+QnS3XMc8ZtrcX2jdqno6gLHdgmmQls4Rcu5X1Neo7pB7WYjEVaAyP6WmtRqtx7YOW2VlA9kXbl9rUWEfwWRNAQxBuzixa5JYtfUMpN+8Xt3xjGcSpU2DU3s/2gozB/vIvPv0nLddtRoewuPZKQSpVWpTIBpsNchtrTvrdeh5beGzRgRcEEHYjUTjA4whc1MPSbO2hCsQp6saaE38f+ZM4LxWuKz+mugQJUQEWUDMQW532/4nfHOyOVjrkJWcP4urqCxAJ5j2T58vOWQM6y7ZewhCUEIQgEIQgE4322w/osZWQF1FS1VQoUhmYc7gkWIGxG07E7gAkkADcnQDznKf8A5YxlJ2p1KThmRWpuVJFlJBWx8ek5+TpvC8qAY8ZinRc99LFTsb/CeYtT6Mt1OVb82sWt8FMp8Nh2xBpinezKVckkZADcZiPh3275pOIYShlVa+Isi7IgAvpbXRiT/Ezz3W3S3hMxWLC0qeXQMgPgLTPcSVmRFQXLHM29gOh+XwljUxdMqlOij1FQEBnFtze2o1+EbNGq27BB0Xf4zO+WFbSwTCmquVpqAb6n7W40IFtx4AeMdw9WkFIRgQpuSNLZjp5cr90VxHAFEz01zsLFgwLkrsbC9+d/KU4Iw7I5XJfRlN7vTPter3b+Q6zXaL4VdjuOR5fGI4njlFElWFycujWJ19YA8ja88wlFPXGtwvIgKxNyHy2ttbbvlbj6LFqam4W1mewYa6tcHawG8knIa4kpyKjAkqpsGJJzVWGRC45gAG3hobWmhw3E6WGUYckAqFJuQoJvm0O+jXmf4SrVMSllznWplFixP9WvkLHWXXFux1WnQavWb0tXNnqKo9lSdlO5y9el+mu7+iPKvaaivsnMeQprfUnq1tz0Bnn/AFhr+uPRs2wsarDYDNYZVNyNNTqNpV4zGnD01sqqxH2VCkd+nO3P6SR2Tx6VHCVD6Oo5/VsbtSJvojKT6rG+jDwtreTUVL/RKtQXNU1h0GnnlvYeFjtJNKiqCxo5nsVu3rXAsRanpcetrp9dLx8DSZyGIpuvMEB9ug1Gtx5ctLysPhKw9m9Rf7SFD+1z+EbyThHwVBh6xawucqAFQBqACNARsfZB+kTWKmqwY2U0gGI3ALtqNJYV3CD9YyJy9Z0GvTeUQx9NqrsGSooULlDjUhmJW42Ook9q1o//ANNr0rPRYMmX1fRnKT99CSrDvGu+nTVdh62IrFnf1KaHKLZlzuNGGU8gdL9RaJ4Dwr0iqqG1Mas4N7km5Ck7nXymyoUVRQqiygWAHSdvHLZus5cXguEITswIQhAJT9qOPLhKOcjMzHLTW9rt39wlxKPjXZ4YqtTaq36umuiDcux1N+QsF799pnLeuO1mvrEPxPEYlSzgmylyCLqoAuctMaAD3j5yrq8DWpS0IDMu/LUdBOtHh1JaL01UIjIym3QqQSTudOs53gGui+FvhOFwuN5u3WWXpTcLpegw/wCj1FKG5zVKBBLXN7+sBa40sNhpeWHD+HIQbejrnXLm9WoAeWR9Gtrrcbz3FJcyvrC20zYtkXVPB0QcrjITsGBS57jex57ExVTgBPsVNOQZb/MESrw3GKqjK1qi81fXTx3llhMfSPsO2Hb3W9akfI6AeGWZ1E1SKnCSmhYaDMzWyqB5mZXtNw8NlDC5GVwNvVJINyOoB25qPPdYrGFFJrICND6RAXTQ3BZQMwtvsR3zIVKy18SRTa4qNmUncXPtf4RqB0AGl5Zj9ZqHwnhdcoCKZIUtTU3X1qYPqnU8tRJnFeF4ioi0qdEhnOVnOiqp3LNy0uNOs1RNrBRZV0UdwFhHVY981Mfq6ROC8FTA02NJGr13F2qWvtso6KOQ1J53nmGpVVdqtQXSrZKgb2+gYLb2QSRboSZbUWMnJVM16ppyrjHZDFVsQ7BAEU2R6jBQR1y6t8pXVOzORrVavkmnw3J+E7Rn7hFCpJ6f0YvB9q1RNKJq1lWzVW9XMFsoLE+sWsR4yBiuOYrEWvmVW2SmpJ6a93jedIVx0i79016I5y3Z1moDMjOc5JuhvlK3Hq26/SN9mMI61mJw9RUXKEzUyDf1szWIta2WdGapI9ZjJ+ONSr7hVamUtTGULutgCCdbkDrqbyZMrwKsRiAOTBgfIX/Kaqd5050QhCVBCEIBCEICKtMMpU7EEHwItOXcNTLdT9lmHwJnVJynCVMxqP7zu3xYzj5e46YfQwuYxVpyUo0iGE5uiA1CR6uFJloEkjD0xeTQhcLWomisQOm4+HKWNLhqek9LlUPYi4Fib23GxPfvLbD4dbRdSnLMU2irTGu0cpU44U1sI+adppkhFF5JprIwWPUnlEoJFeiiUaSEMqGAkWBFOsBKGnWRawkmsZErGArs6l8Rf3UY/EgfmZq5l+zB/XP9z/MJqJvHpnLsQhCaZEIQgEIQgRuJVSlGqy7rTdh4hSROZ4anlS3+9Z1UiYPtYiU66pTQC6ZmtoLkkCw2G3znLyT66YX4qwIho3XxQU63iVxaH7Q89PrOLoWTFUzC09tKi5wbaSWhvKzA3taWKbTSPKI1JkhTeN07DpPQwEIWacSacDXE8OIEodWPq0irXEdWqOsolZ9Im88Uz20qGqkgV2k6rKbiGMUaX1On/PSFTOAVsuIW/wBsFfzH0mxmd4X2dIZXqtqpzBF2uNRdufhNFN4sZCEITTIhCEAhCEAnNuN18+LxB90hB/hGX6gzpM5bjFtWrt79aofLO1py8vTeCFitTINajLBlvGzTnF1N4KmRtLEKbXjeHS0l0tjEgn8Nplh/L85ZLw++7t8v4Su4dVtLqlWm4ygvwhuTn5RpuFVPfPyl5Ta8dy6R6m2ZPDKnvn5fwiW4Y/vGaAnWeOI0bZt+FP75HnGxwlr61H/aP8Zo/Rz30UnqeylpYBhs7+bGSa9F1X1Sc3LXTzlilK0WovNSG1UKFR/bbyGgjGLwC2taXuW0rsTvLpNtTgquamjdVBPjbWPSu4BUvSA91mHzv9CJYzrHOiEISoIQhAIQhAJyzEtd2P8Aab6mdSM5TOXk+OmDzLHVpzy09DTk2cyT1dLxpq0batAn0KlpY0MTKOk0l0qkqLuliZZ0MQCJla2LVBmcgDqT/u8gN2spLoM7ctBYfMiXaNdQxtOrc0nDWte3K+2/gZIBnO+y/HVoZw4Yhsvs62K37x1mtwfGqVQ2V9fdOh8r7+UsRbF4ktGC8SGlVJBiqW8YUx9DpCPXldiBvLFzIFbnCrHs3U9tfusPmD9BLuZns/UtWt1Uj6H8jNNOmPTGXYhCE0yIQhAIQhARXqZVZjyBPwF5y22gnSeMG2Hrf3T/AITOb09py8jpg9G0bae3nhnJs008SPAXgacoKRi6+ICKWbYf7t4xkCxkHtHWuqL1ux8rAfUwlUuNxjVGLMfAcgOgkUNPCNQBzNvjN1gsGlMWVRoN7XJ7yYZY6m8fFWWfY5QWq3AIyruLjc9YjtHglpVAU0VwTYbAje3dqIF32Z46zEUqhvf2GO9/dP5GaUNOW06pUhl0IIIPeNROlUKmZVa3tAN8ReahEtXkim0hoY+hlU+5kSvtHiZGrtATwhv6QnifwsJsJjeFf9xT8T+EzZTpixkIQhNMiEIQCEIQIfGEvQqgbmm/4TOa0mnVWHWclB9Y225eHKcvJ8dMDl55PKZg05Ni8UrxETeUPZ7yj7SH1k+6R8/5y1zSDxugXp3G6a+Knf8AI+UJWZZ9Qehv8J0DB4kVEDKbhh8+njOfmSMHjHpG6MV6jkfEbQztf9jH9aoOdlPwJ/iJoeI8LSvlDFhlJtltzt1v0ExfBeJehqFyCQwIIGm5BuBtym14fxelU9lxf3W9U/A7ywJw3Zygu6lj/aJPyFgfhLhRARYM0pIkikYwYBoEh2kWsY4XjNRoDeFP66l/eJ+ITcTC4U/rqX94n4hN1OmLGQhCE0yIQhAIQhAicWr5KNVuiNbxtp87TltTQ+Q+k6P2qP8ARan+H8aznFQa3nHydumHT0RxogRQmGyCZ4DPWiIDhSeZIpDHBCKjG8BD607K3NT7J8OkpcTgKlP20IHXdf2hpNqskI8qac9QR5Ull2cwiVGdXF7LcWNra25GOcY4b6Egg3Rtr7gjkZES+zvGGRhTqElDoCfsHl5fSbLNOZib/g1bPRRjuRY+IOUn5TUInxLNPbxDSqLxt4HSJZoU3Qa1RD0dT+8Jv5zw+0v3h9Z0ObxYyEIQm2BCEIBCEIFD20q2w9vedV+rf5Zg+U2Xb0n0VLp6TXxym35zGnTScM+3XDp5eF4mFOZaKJibz0iIIgKFpluK13TEPlYrtsSPsiaYTPdpcOQ4fkwsfvD+VvhCUvh3GqudFZrqWANwL2JtvNehnN1aazhvaFCoFU5WHPUqe/TYyoZ7Ij9bU+7/AJhLTtU36lf7wfhaUvZnGJSZy5tcADQm+vdPOOcU9MwCiyLtfck7kwnxGVpueyw/oyeLfiMwtFSbAak6Ad5nSOH4f0dNE91QCe/n87xCJF4lo4BALNKjtGGk5lkSsLQqOzag94+s6JObVzpOkLsJvFjJ7CEJtgQhCAQhCBm+3g/o6d1VfwPMQ2s3Pbv/ALW/Sov5j85haRvOOfbrh0Ree25xxki1pXmGjbRBkn0E89FAimNYrDiohRtj8Qeok1qUZZYGRxnDXpnUXXkw1H8vOR1m4pNE4rBUijM1NdFJvax0B5iGdMjStJVCiWNlBY9ALn5Sx7KYNHFQuoa2UC/mT+U1uFpKosqhR0At9JU0hdneAZCKlT2vsruF7z1P0mnRBI1Ix0PNKeIEbJgXjbNCk1HkOsZIqGRahlDnD8Aa1QINt2PRQRfz1+c3kw3CcX6OqpO17N4HT5b+U3M3ixmIQhNMCEIQCEIQKztNhhUwtVT7uYeKesPpbznLqJI0nS+1tYLhagLZS9lHU3IuB5XnO3p3E4+Tt1w6Po1xPFOvhI9N7SQmomGzwqTxmjTGJzQhZaJLXiWaJJhHtoupTzoyk2zAi46EWiFj9OUJ4TgRRUqCTc3132A/KWlJpESP0zKJ9J48KsiIYsNKJDPG2MaLwvA8dpFN9/hJeS8RWp6SiuL6zovDauelTbqik+NtfnOevRN5tey9W9BRzUlT8bj5ERh2mfS2hCE6uQhCEAjGNxS00LtsPmeQEfmM7cYs+kSnewCZ/Mlh/l+ZkyuouM3VVx3HPWa5N7bAeyvh/GV1AaRaNF6AXnn+uxtqQjY0MWlSKJEBD6xuLZ43KC0AIWnoEIUsfSMARwGUPC8dR5HV44rQJ9N4uMUGkgGUJKGO0lgDFIekqPWe08Mc9GIkwqPWYCXPZPEa1FYgE5Sq36Xv57aSrK2BY+UhMMosJJeSzcdGhMpwLjxAy1SWXk25Hj1E1NOoGAKkEHYjadZduVmioQhKivxPGKSaXub2069LzB9qceK1XPbZQo56Ak/UmXvGuDsmYorOpNwFGYi/Ije3fMpiBrZtD0Oh+BnHK3qu2MncN4eryMW8YIjyG4sZmNC0CIm0UJUeWnlouFoQieiKtPbQPIq8IQPQZ6GibQtKH6dSPJiZEE8ywLmlrJSm0qKOKIFov9MMqLNnjeeVxxUDVNoVY1nFhrIGIe+0ZWtrdj5cpIWk7+zTdvuox+ghDVFbCXHBuKtSNjqh3HTvHfI9Lg2IbakR3sVX5E3+UsqHZmofbdV8LsfymtVNxpUxCkAhhYi415GErl7P0wBq/wAf5QmuWOFtEVaKsLMoYdGAI+BnkJUV2J7PYZhrRUfcun4CJjOJYNEZgosB3k/UwhM5RrGqGtWIO/0iKVdid+fdCExG62vAeDUaoJdSf8Tj6ES6HZbC/wDjP/sq/wCqEJ01HPdLXs1hR/VfFnP1aeN2Ywp/qvg9QfRoQjUN01U7K4W3/wCZ/wDZV/1yFV7P4cbIf26n+qEI1DdV+J4VSXZf3m/jKx8OoOg+ZhCZsalRa622kV3N94QkaWODoK24v5mXOH4ZSO6/vN/GEJZGbVthOA0Dun7z/wCqWFPgdBdqYP3iW/ETCE1pm2plHDInsIq/dUD6R2EJUEIQgEIQgf/Z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922" name="AutoShape 6" descr="data:image/jpeg;base64,/9j/4AAQSkZJRgABAQAAAQABAAD/2wCEAAkGBxQTEhQUEhQWFBUVFRcVFBQUGBcVFBcUFRUXFhgVFxQYHSggGBolHRcUITEhJSkrLi4uFx8zODMsNygtLiwBCgoKDg0OGBAQGCwcHCQsLCwsLCwsLCwsLCwsLCwsLCwsLCwsLCwsLCwsLCwsLCwsLCwsLCwtLCwsLCwtLCwsLP/AABEIAQMAwgMBIgACEQEDEQH/xAAbAAABBQEBAAAAAAAAAAAAAAAAAgMEBQYHAf/EAEQQAAIBAgQDBAcEBgkEAwAAAAECAAMRBBIhMQVBUQZhcYETIjJSkaGxQnKywRQjkqLR4SRDYnOCwtLw8RU0U5MHFjP/xAAYAQEBAQEBAAAAAAAAAAAAAAAAAQIDBP/EAB8RAQEAAgIDAAMAAAAAAAAAAAABAhEhMQMSQRNRYf/aAAwDAQACEQMRAD8A7jCEIBCEIBCJdwBcmwG5MzeO7W00rpT5Hc29W/IMx2Jvp5XmcspO1k200JFr40LSNQesNNL23IHlvK7/AOwD3P3v5Rc8Yaq7hMxQ7WLUYZLZftKT6/iL22nvFuNM6FaQtfcsbeWnL6zN8uOtxfWo3azj5saNCxY765b9RfpofG3S5jnZDtQKyqlS4ewsW3NxcXPO/I8/HfNtw6q62sCT7RB0YjZrkXU+HQDwkYfs3UKoWqBHX7QF9PdKiwI8555ln7bdNY606PEu4AJJAAFyToABzJmUqdqBhVZcQc2X2HuBfTQOTse/X47867Wdtq2JORLqt9FXpf2sp1Y97adAJ2vmnztiYOjUu2tN8ZToJ7DXTOedQi6+F7WHW/hNZOE4zgmIw5RvbVTmWqumVhqC43BvYcxpvedq4RjhXoU6q7VEDeBI1HkbjyjxZ22zLtc5NSxMhCNYjELTXM7BV0F2NhrpvOzmdhPAZ7AIQhAIQhAIQhAIQhAImq9gTa9gTYbm3IQqXsctr2Nr7X5X7py3Hdva+coLhgcrBEUAN0u5NjM5ZaamO0jjXampiGKULne2W242A6DX2zt3RnAYWlmy1bOzZjlPrU1vqdW9rpm25C2t6BsfUuSKBudyWA69Aep+Jkatjq/JKa+JJ+lp5rt09W+TH5FajnDKwGXXMRlN8p79NDz56zMYtnDNmqH1mbKoY6LfYja1rad8i4JKuQE3zMASVGUZSdgzH3det5XYlSmZ2ILKjDQltSSRqe4IPKZrN1tA/SKrYhhScAX2b1lAUAXA7+62pmjw/HK9L29R7ygVB8CMw+cymAuquxtuFU3tfQOxuetwPKX+Cq3UXPrADNpbWwO3nLeCLmn2jrMQVqBluM1gpt1uAAfLeWS8SZ9yzaHnkS9iNDYc7WuDp0mWqYdGNyLN7ynK3xEdpelT2WFQdG9V/wBoCx+EY3SWFdtHApA1BlV39R6ey1AMwB6EgNrKHszT9JiqNO1lLgkDUsFU1PWbmCBLvj3ElxVH9GrAUnLK6kj0dyhHMeq2lxoee0R2W4U9GvVrOAFSj+rNwQXyKg7/AHhr1i9tS6jV0ce5LA2canLoCFOoAPPQ8+h1lp2f7QUaNNktZFJbKPaQnUrk6E7W5nSZetjBQosVf0gAAVxbW+rG47iPhKfs3imqLUxFQD1D+rU6Fqh231yg6+QnS3XMc8ZtrcX2jdqno6gLHdgmmQls4Rcu5X1Neo7pB7WYjEVaAyP6WmtRqtx7YOW2VlA9kXbl9rUWEfwWRNAQxBuzixa5JYtfUMpN+8Xt3xjGcSpU2DU3s/2gozB/vIvPv0nLddtRoewuPZKQSpVWpTIBpsNchtrTvrdeh5beGzRgRcEEHYjUTjA4whc1MPSbO2hCsQp6saaE38f+ZM4LxWuKz+mugQJUQEWUDMQW532/4nfHOyOVjrkJWcP4urqCxAJ5j2T58vOWQM6y7ZewhCUEIQgEIQgE4322w/osZWQF1FS1VQoUhmYc7gkWIGxG07E7gAkkADcnQDznKf8A5YxlJ2p1KThmRWpuVJFlJBWx8ek5+TpvC8qAY8ZinRc99LFTsb/CeYtT6Mt1OVb82sWt8FMp8Nh2xBpinezKVckkZADcZiPh3275pOIYShlVa+Isi7IgAvpbXRiT/Ezz3W3S3hMxWLC0qeXQMgPgLTPcSVmRFQXLHM29gOh+XwljUxdMqlOij1FQEBnFtze2o1+EbNGq27BB0Xf4zO+WFbSwTCmquVpqAb6n7W40IFtx4AeMdw9WkFIRgQpuSNLZjp5cr90VxHAFEz01zsLFgwLkrsbC9+d/KU4Iw7I5XJfRlN7vTPter3b+Q6zXaL4VdjuOR5fGI4njlFElWFycujWJ19YA8ja88wlFPXGtwvIgKxNyHy2ttbbvlbj6LFqam4W1mewYa6tcHawG8knIa4kpyKjAkqpsGJJzVWGRC45gAG3hobWmhw3E6WGUYckAqFJuQoJvm0O+jXmf4SrVMSllznWplFixP9WvkLHWXXFux1WnQavWb0tXNnqKo9lSdlO5y9el+mu7+iPKvaaivsnMeQprfUnq1tz0Bnn/AFhr+uPRs2wsarDYDNYZVNyNNTqNpV4zGnD01sqqxH2VCkd+nO3P6SR2Tx6VHCVD6Oo5/VsbtSJvojKT6rG+jDwtreTUVL/RKtQXNU1h0GnnlvYeFjtJNKiqCxo5nsVu3rXAsRanpcetrp9dLx8DSZyGIpuvMEB9ug1Gtx5ctLysPhKw9m9Rf7SFD+1z+EbyThHwVBh6xawucqAFQBqACNARsfZB+kTWKmqwY2U0gGI3ALtqNJYV3CD9YyJy9Z0GvTeUQx9NqrsGSooULlDjUhmJW42Ook9q1o//ANNr0rPRYMmX1fRnKT99CSrDvGu+nTVdh62IrFnf1KaHKLZlzuNGGU8gdL9RaJ4Dwr0iqqG1Mas4N7km5Ck7nXymyoUVRQqiygWAHSdvHLZus5cXguEITswIQhAJT9qOPLhKOcjMzHLTW9rt39wlxKPjXZ4YqtTaq36umuiDcux1N+QsF799pnLeuO1mvrEPxPEYlSzgmylyCLqoAuctMaAD3j5yrq8DWpS0IDMu/LUdBOtHh1JaL01UIjIym3QqQSTudOs53gGui+FvhOFwuN5u3WWXpTcLpegw/wCj1FKG5zVKBBLXN7+sBa40sNhpeWHD+HIQbejrnXLm9WoAeWR9Gtrrcbz3FJcyvrC20zYtkXVPB0QcrjITsGBS57jex57ExVTgBPsVNOQZb/MESrw3GKqjK1qi81fXTx3llhMfSPsO2Hb3W9akfI6AeGWZ1E1SKnCSmhYaDMzWyqB5mZXtNw8NlDC5GVwNvVJINyOoB25qPPdYrGFFJrICND6RAXTQ3BZQMwtvsR3zIVKy18SRTa4qNmUncXPtf4RqB0AGl5Zj9ZqHwnhdcoCKZIUtTU3X1qYPqnU8tRJnFeF4ioi0qdEhnOVnOiqp3LNy0uNOs1RNrBRZV0UdwFhHVY981Mfq6ROC8FTA02NJGr13F2qWvtso6KOQ1J53nmGpVVdqtQXSrZKgb2+gYLb2QSRboSZbUWMnJVM16ppyrjHZDFVsQ7BAEU2R6jBQR1y6t8pXVOzORrVavkmnw3J+E7Rn7hFCpJ6f0YvB9q1RNKJq1lWzVW9XMFsoLE+sWsR4yBiuOYrEWvmVW2SmpJ6a93jedIVx0i79016I5y3Z1moDMjOc5JuhvlK3Hq26/SN9mMI61mJw9RUXKEzUyDf1szWIta2WdGapI9ZjJ+ONSr7hVamUtTGULutgCCdbkDrqbyZMrwKsRiAOTBgfIX/Kaqd5050QhCVBCEIBCEICKtMMpU7EEHwItOXcNTLdT9lmHwJnVJynCVMxqP7zu3xYzj5e46YfQwuYxVpyUo0iGE5uiA1CR6uFJloEkjD0xeTQhcLWomisQOm4+HKWNLhqek9LlUPYi4Fib23GxPfvLbD4dbRdSnLMU2irTGu0cpU44U1sI+adppkhFF5JprIwWPUnlEoJFeiiUaSEMqGAkWBFOsBKGnWRawkmsZErGArs6l8Rf3UY/EgfmZq5l+zB/XP9z/MJqJvHpnLsQhCaZEIQgEIQgRuJVSlGqy7rTdh4hSROZ4anlS3+9Z1UiYPtYiU66pTQC6ZmtoLkkCw2G3znLyT66YX4qwIho3XxQU63iVxaH7Q89PrOLoWTFUzC09tKi5wbaSWhvKzA3taWKbTSPKI1JkhTeN07DpPQwEIWacSacDXE8OIEodWPq0irXEdWqOsolZ9Im88Uz20qGqkgV2k6rKbiGMUaX1On/PSFTOAVsuIW/wBsFfzH0mxmd4X2dIZXqtqpzBF2uNRdufhNFN4sZCEITTIhCEAhCEAnNuN18+LxB90hB/hGX6gzpM5bjFtWrt79aofLO1py8vTeCFitTINajLBlvGzTnF1N4KmRtLEKbXjeHS0l0tjEgn8Nplh/L85ZLw++7t8v4Su4dVtLqlWm4ygvwhuTn5RpuFVPfPyl5Ta8dy6R6m2ZPDKnvn5fwiW4Y/vGaAnWeOI0bZt+FP75HnGxwlr61H/aP8Zo/Rz30UnqeylpYBhs7+bGSa9F1X1Sc3LXTzlilK0WovNSG1UKFR/bbyGgjGLwC2taXuW0rsTvLpNtTgquamjdVBPjbWPSu4BUvSA91mHzv9CJYzrHOiEISoIQhAIQhAJyzEtd2P8Aab6mdSM5TOXk+OmDzLHVpzy09DTk2cyT1dLxpq0batAn0KlpY0MTKOk0l0qkqLuliZZ0MQCJla2LVBmcgDqT/u8gN2spLoM7ctBYfMiXaNdQxtOrc0nDWte3K+2/gZIBnO+y/HVoZw4Yhsvs62K37x1mtwfGqVQ2V9fdOh8r7+UsRbF4ktGC8SGlVJBiqW8YUx9DpCPXldiBvLFzIFbnCrHs3U9tfusPmD9BLuZns/UtWt1Uj6H8jNNOmPTGXYhCE0yIQhAIQhARXqZVZjyBPwF5y22gnSeMG2Hrf3T/AITOb09py8jpg9G0bae3nhnJs008SPAXgacoKRi6+ICKWbYf7t4xkCxkHtHWuqL1ux8rAfUwlUuNxjVGLMfAcgOgkUNPCNQBzNvjN1gsGlMWVRoN7XJ7yYZY6m8fFWWfY5QWq3AIyruLjc9YjtHglpVAU0VwTYbAje3dqIF32Z46zEUqhvf2GO9/dP5GaUNOW06pUhl0IIIPeNROlUKmZVa3tAN8ReahEtXkim0hoY+hlU+5kSvtHiZGrtATwhv6QnifwsJsJjeFf9xT8T+EzZTpixkIQhNMiEIQCEIQIfGEvQqgbmm/4TOa0mnVWHWclB9Y225eHKcvJ8dMDl55PKZg05Ni8UrxETeUPZ7yj7SH1k+6R8/5y1zSDxugXp3G6a+Knf8AI+UJWZZ9Qehv8J0DB4kVEDKbhh8+njOfmSMHjHpG6MV6jkfEbQztf9jH9aoOdlPwJ/iJoeI8LSvlDFhlJtltzt1v0ExfBeJehqFyCQwIIGm5BuBtym14fxelU9lxf3W9U/A7ywJw3Zygu6lj/aJPyFgfhLhRARYM0pIkikYwYBoEh2kWsY4XjNRoDeFP66l/eJ+ITcTC4U/rqX94n4hN1OmLGQhCE0yIQhAIQhAicWr5KNVuiNbxtp87TltTQ+Q+k6P2qP8ARan+H8aznFQa3nHydumHT0RxogRQmGyCZ4DPWiIDhSeZIpDHBCKjG8BD607K3NT7J8OkpcTgKlP20IHXdf2hpNqskI8qac9QR5Ull2cwiVGdXF7LcWNra25GOcY4b6Egg3Rtr7gjkZES+zvGGRhTqElDoCfsHl5fSbLNOZib/g1bPRRjuRY+IOUn5TUInxLNPbxDSqLxt4HSJZoU3Qa1RD0dT+8Jv5zw+0v3h9Z0ObxYyEIQm2BCEIBCEIFD20q2w9vedV+rf5Zg+U2Xb0n0VLp6TXxym35zGnTScM+3XDp5eF4mFOZaKJibz0iIIgKFpluK13TEPlYrtsSPsiaYTPdpcOQ4fkwsfvD+VvhCUvh3GqudFZrqWANwL2JtvNehnN1aazhvaFCoFU5WHPUqe/TYyoZ7Ij9bU+7/AJhLTtU36lf7wfhaUvZnGJSZy5tcADQm+vdPOOcU9MwCiyLtfck7kwnxGVpueyw/oyeLfiMwtFSbAak6Ad5nSOH4f0dNE91QCe/n87xCJF4lo4BALNKjtGGk5lkSsLQqOzag94+s6JObVzpOkLsJvFjJ7CEJtgQhCAQhCBm+3g/o6d1VfwPMQ2s3Pbv/ALW/Sov5j85haRvOOfbrh0Ree25xxki1pXmGjbRBkn0E89FAimNYrDiohRtj8Qeok1qUZZYGRxnDXpnUXXkw1H8vOR1m4pNE4rBUijM1NdFJvax0B5iGdMjStJVCiWNlBY9ALn5Sx7KYNHFQuoa2UC/mT+U1uFpKosqhR0At9JU0hdneAZCKlT2vsruF7z1P0mnRBI1Ix0PNKeIEbJgXjbNCk1HkOsZIqGRahlDnD8Aa1QINt2PRQRfz1+c3kw3CcX6OqpO17N4HT5b+U3M3ixmIQhNMCEIQCEIQKztNhhUwtVT7uYeKesPpbznLqJI0nS+1tYLhagLZS9lHU3IuB5XnO3p3E4+Tt1w6Po1xPFOvhI9N7SQmomGzwqTxmjTGJzQhZaJLXiWaJJhHtoupTzoyk2zAi46EWiFj9OUJ4TgRRUqCTc3132A/KWlJpESP0zKJ9J48KsiIYsNKJDPG2MaLwvA8dpFN9/hJeS8RWp6SiuL6zovDauelTbqik+NtfnOevRN5tey9W9BRzUlT8bj5ERh2mfS2hCE6uQhCEAjGNxS00LtsPmeQEfmM7cYs+kSnewCZ/Mlh/l+ZkyuouM3VVx3HPWa5N7bAeyvh/GV1AaRaNF6AXnn+uxtqQjY0MWlSKJEBD6xuLZ43KC0AIWnoEIUsfSMARwGUPC8dR5HV44rQJ9N4uMUGkgGUJKGO0lgDFIekqPWe08Mc9GIkwqPWYCXPZPEa1FYgE5Sq36Xv57aSrK2BY+UhMMosJJeSzcdGhMpwLjxAy1SWXk25Hj1E1NOoGAKkEHYjadZduVmioQhKivxPGKSaXub2069LzB9qceK1XPbZQo56Ak/UmXvGuDsmYorOpNwFGYi/Ije3fMpiBrZtD0Oh+BnHK3qu2MncN4eryMW8YIjyG4sZmNC0CIm0UJUeWnlouFoQieiKtPbQPIq8IQPQZ6GibQtKH6dSPJiZEE8ywLmlrJSm0qKOKIFov9MMqLNnjeeVxxUDVNoVY1nFhrIGIe+0ZWtrdj5cpIWk7+zTdvuox+ghDVFbCXHBuKtSNjqh3HTvHfI9Lg2IbakR3sVX5E3+UsqHZmofbdV8LsfymtVNxpUxCkAhhYi415GErl7P0wBq/wAf5QmuWOFtEVaKsLMoYdGAI+BnkJUV2J7PYZhrRUfcun4CJjOJYNEZgosB3k/UwhM5RrGqGtWIO/0iKVdid+fdCExG62vAeDUaoJdSf8Tj6ES6HZbC/wDjP/sq/wCqEJ01HPdLXs1hR/VfFnP1aeN2Ywp/qvg9QfRoQjUN01U7K4W3/wCZ/wDZV/1yFV7P4cbIf26n+qEI1DdV+J4VSXZf3m/jKx8OoOg+ZhCZsalRa622kV3N94QkaWODoK24v5mXOH4ZSO6/vN/GEJZGbVthOA0Dun7z/wCqWFPgdBdqYP3iW/ETCE1pm2plHDInsIq/dUD6R2EJUEIQgEIQgf/Z"/>
          <p:cNvSpPr>
            <a:spLocks noChangeAspect="1" noChangeArrowheads="1"/>
          </p:cNvSpPr>
          <p:nvPr/>
        </p:nvSpPr>
        <p:spPr bwMode="auto">
          <a:xfrm>
            <a:off x="460375" y="1603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923" name="AutoShape 8" descr="data:image/jpeg;base64,/9j/4AAQSkZJRgABAQAAAQABAAD/2wCEAAkGBxQTEhQUEhQWFBUVFRcVFBQUGBcVFBcUFRUXFhgVFxQYHSggGBolHRcUITEhJSkrLi4uFx8zODMsNygtLiwBCgoKDg0OGBAQGCwcHCQsLCwsLCwsLCwsLCwsLCwsLCwsLCwsLCwsLCwsLCwsLCwsLCwsLCwtLCwsLCwtLCwsLP/AABEIAQMAwgMBIgACEQEDEQH/xAAbAAABBQEBAAAAAAAAAAAAAAAAAgMEBQYHAf/EAEQQAAIBAgQDBAcEBgkEAwAAAAECAAMRBBIhMQVBUQZhcYETIjJSkaGxQnKywRQjkqLR4SRDYnOCwtLw8RU0U5MHFjP/xAAYAQEBAQEBAAAAAAAAAAAAAAAAAQIDBP/EAB8RAQEAAgIDAAMAAAAAAAAAAAABAhEhMQMSQRNRYf/aAAwDAQACEQMRAD8A7jCEIBCEIBCJdwBcmwG5MzeO7W00rpT5Hc29W/IMx2Jvp5XmcspO1k200JFr40LSNQesNNL23IHlvK7/AOwD3P3v5Rc8Yaq7hMxQ7WLUYZLZftKT6/iL22nvFuNM6FaQtfcsbeWnL6zN8uOtxfWo3azj5saNCxY765b9RfpofG3S5jnZDtQKyqlS4ewsW3NxcXPO/I8/HfNtw6q62sCT7RB0YjZrkXU+HQDwkYfs3UKoWqBHX7QF9PdKiwI8555ln7bdNY606PEu4AJJAAFyToABzJmUqdqBhVZcQc2X2HuBfTQOTse/X47867Wdtq2JORLqt9FXpf2sp1Y97adAJ2vmnztiYOjUu2tN8ZToJ7DXTOedQi6+F7WHW/hNZOE4zgmIw5RvbVTmWqumVhqC43BvYcxpvedq4RjhXoU6q7VEDeBI1HkbjyjxZ22zLtc5NSxMhCNYjELTXM7BV0F2NhrpvOzmdhPAZ7AIQhAIQhAIQhAIQhAImq9gTa9gTYbm3IQqXsctr2Nr7X5X7py3Hdva+coLhgcrBEUAN0u5NjM5ZaamO0jjXampiGKULne2W242A6DX2zt3RnAYWlmy1bOzZjlPrU1vqdW9rpm25C2t6BsfUuSKBudyWA69Aep+Jkatjq/JKa+JJ+lp5rt09W+TH5FajnDKwGXXMRlN8p79NDz56zMYtnDNmqH1mbKoY6LfYja1rad8i4JKuQE3zMASVGUZSdgzH3det5XYlSmZ2ILKjDQltSSRqe4IPKZrN1tA/SKrYhhScAX2b1lAUAXA7+62pmjw/HK9L29R7ygVB8CMw+cymAuquxtuFU3tfQOxuetwPKX+Cq3UXPrADNpbWwO3nLeCLmn2jrMQVqBluM1gpt1uAAfLeWS8SZ9yzaHnkS9iNDYc7WuDp0mWqYdGNyLN7ynK3xEdpelT2WFQdG9V/wBoCx+EY3SWFdtHApA1BlV39R6ey1AMwB6EgNrKHszT9JiqNO1lLgkDUsFU1PWbmCBLvj3ElxVH9GrAUnLK6kj0dyhHMeq2lxoee0R2W4U9GvVrOAFSj+rNwQXyKg7/AHhr1i9tS6jV0ce5LA2canLoCFOoAPPQ8+h1lp2f7QUaNNktZFJbKPaQnUrk6E7W5nSZetjBQosVf0gAAVxbW+rG47iPhKfs3imqLUxFQD1D+rU6Fqh231yg6+QnS3XMc8ZtrcX2jdqno6gLHdgmmQls4Rcu5X1Neo7pB7WYjEVaAyP6WmtRqtx7YOW2VlA9kXbl9rUWEfwWRNAQxBuzixa5JYtfUMpN+8Xt3xjGcSpU2DU3s/2gozB/vIvPv0nLddtRoewuPZKQSpVWpTIBpsNchtrTvrdeh5beGzRgRcEEHYjUTjA4whc1MPSbO2hCsQp6saaE38f+ZM4LxWuKz+mugQJUQEWUDMQW532/4nfHOyOVjrkJWcP4urqCxAJ5j2T58vOWQM6y7ZewhCUEIQgEIQgE4322w/osZWQF1FS1VQoUhmYc7gkWIGxG07E7gAkkADcnQDznKf8A5YxlJ2p1KThmRWpuVJFlJBWx8ek5+TpvC8qAY8ZinRc99LFTsb/CeYtT6Mt1OVb82sWt8FMp8Nh2xBpinezKVckkZADcZiPh3275pOIYShlVa+Isi7IgAvpbXRiT/Ezz3W3S3hMxWLC0qeXQMgPgLTPcSVmRFQXLHM29gOh+XwljUxdMqlOij1FQEBnFtze2o1+EbNGq27BB0Xf4zO+WFbSwTCmquVpqAb6n7W40IFtx4AeMdw9WkFIRgQpuSNLZjp5cr90VxHAFEz01zsLFgwLkrsbC9+d/KU4Iw7I5XJfRlN7vTPter3b+Q6zXaL4VdjuOR5fGI4njlFElWFycujWJ19YA8ja88wlFPXGtwvIgKxNyHy2ttbbvlbj6LFqam4W1mewYa6tcHawG8knIa4kpyKjAkqpsGJJzVWGRC45gAG3hobWmhw3E6WGUYckAqFJuQoJvm0O+jXmf4SrVMSllznWplFixP9WvkLHWXXFux1WnQavWb0tXNnqKo9lSdlO5y9el+mu7+iPKvaaivsnMeQprfUnq1tz0Bnn/AFhr+uPRs2wsarDYDNYZVNyNNTqNpV4zGnD01sqqxH2VCkd+nO3P6SR2Tx6VHCVD6Oo5/VsbtSJvojKT6rG+jDwtreTUVL/RKtQXNU1h0GnnlvYeFjtJNKiqCxo5nsVu3rXAsRanpcetrp9dLx8DSZyGIpuvMEB9ug1Gtx5ctLysPhKw9m9Rf7SFD+1z+EbyThHwVBh6xawucqAFQBqACNARsfZB+kTWKmqwY2U0gGI3ALtqNJYV3CD9YyJy9Z0GvTeUQx9NqrsGSooULlDjUhmJW42Ook9q1o//ANNr0rPRYMmX1fRnKT99CSrDvGu+nTVdh62IrFnf1KaHKLZlzuNGGU8gdL9RaJ4Dwr0iqqG1Mas4N7km5Ck7nXymyoUVRQqiygWAHSdvHLZus5cXguEITswIQhAJT9qOPLhKOcjMzHLTW9rt39wlxKPjXZ4YqtTaq36umuiDcux1N+QsF799pnLeuO1mvrEPxPEYlSzgmylyCLqoAuctMaAD3j5yrq8DWpS0IDMu/LUdBOtHh1JaL01UIjIym3QqQSTudOs53gGui+FvhOFwuN5u3WWXpTcLpegw/wCj1FKG5zVKBBLXN7+sBa40sNhpeWHD+HIQbejrnXLm9WoAeWR9Gtrrcbz3FJcyvrC20zYtkXVPB0QcrjITsGBS57jex57ExVTgBPsVNOQZb/MESrw3GKqjK1qi81fXTx3llhMfSPsO2Hb3W9akfI6AeGWZ1E1SKnCSmhYaDMzWyqB5mZXtNw8NlDC5GVwNvVJINyOoB25qPPdYrGFFJrICND6RAXTQ3BZQMwtvsR3zIVKy18SRTa4qNmUncXPtf4RqB0AGl5Zj9ZqHwnhdcoCKZIUtTU3X1qYPqnU8tRJnFeF4ioi0qdEhnOVnOiqp3LNy0uNOs1RNrBRZV0UdwFhHVY981Mfq6ROC8FTA02NJGr13F2qWvtso6KOQ1J53nmGpVVdqtQXSrZKgb2+gYLb2QSRboSZbUWMnJVM16ppyrjHZDFVsQ7BAEU2R6jBQR1y6t8pXVOzORrVavkmnw3J+E7Rn7hFCpJ6f0YvB9q1RNKJq1lWzVW9XMFsoLE+sWsR4yBiuOYrEWvmVW2SmpJ6a93jedIVx0i79016I5y3Z1moDMjOc5JuhvlK3Hq26/SN9mMI61mJw9RUXKEzUyDf1szWIta2WdGapI9ZjJ+ONSr7hVamUtTGULutgCCdbkDrqbyZMrwKsRiAOTBgfIX/Kaqd5050QhCVBCEIBCEICKtMMpU7EEHwItOXcNTLdT9lmHwJnVJynCVMxqP7zu3xYzj5e46YfQwuYxVpyUo0iGE5uiA1CR6uFJloEkjD0xeTQhcLWomisQOm4+HKWNLhqek9LlUPYi4Fib23GxPfvLbD4dbRdSnLMU2irTGu0cpU44U1sI+adppkhFF5JprIwWPUnlEoJFeiiUaSEMqGAkWBFOsBKGnWRawkmsZErGArs6l8Rf3UY/EgfmZq5l+zB/XP9z/MJqJvHpnLsQhCaZEIQgEIQgRuJVSlGqy7rTdh4hSROZ4anlS3+9Z1UiYPtYiU66pTQC6ZmtoLkkCw2G3znLyT66YX4qwIho3XxQU63iVxaH7Q89PrOLoWTFUzC09tKi5wbaSWhvKzA3taWKbTSPKI1JkhTeN07DpPQwEIWacSacDXE8OIEodWPq0irXEdWqOsolZ9Im88Uz20qGqkgV2k6rKbiGMUaX1On/PSFTOAVsuIW/wBsFfzH0mxmd4X2dIZXqtqpzBF2uNRdufhNFN4sZCEITTIhCEAhCEAnNuN18+LxB90hB/hGX6gzpM5bjFtWrt79aofLO1py8vTeCFitTINajLBlvGzTnF1N4KmRtLEKbXjeHS0l0tjEgn8Nplh/L85ZLw++7t8v4Su4dVtLqlWm4ygvwhuTn5RpuFVPfPyl5Ta8dy6R6m2ZPDKnvn5fwiW4Y/vGaAnWeOI0bZt+FP75HnGxwlr61H/aP8Zo/Rz30UnqeylpYBhs7+bGSa9F1X1Sc3LXTzlilK0WovNSG1UKFR/bbyGgjGLwC2taXuW0rsTvLpNtTgquamjdVBPjbWPSu4BUvSA91mHzv9CJYzrHOiEISoIQhAIQhAJyzEtd2P8Aab6mdSM5TOXk+OmDzLHVpzy09DTk2cyT1dLxpq0batAn0KlpY0MTKOk0l0qkqLuliZZ0MQCJla2LVBmcgDqT/u8gN2spLoM7ctBYfMiXaNdQxtOrc0nDWte3K+2/gZIBnO+y/HVoZw4Yhsvs62K37x1mtwfGqVQ2V9fdOh8r7+UsRbF4ktGC8SGlVJBiqW8YUx9DpCPXldiBvLFzIFbnCrHs3U9tfusPmD9BLuZns/UtWt1Uj6H8jNNOmPTGXYhCE0yIQhAIQhARXqZVZjyBPwF5y22gnSeMG2Hrf3T/AITOb09py8jpg9G0bae3nhnJs008SPAXgacoKRi6+ICKWbYf7t4xkCxkHtHWuqL1ux8rAfUwlUuNxjVGLMfAcgOgkUNPCNQBzNvjN1gsGlMWVRoN7XJ7yYZY6m8fFWWfY5QWq3AIyruLjc9YjtHglpVAU0VwTYbAje3dqIF32Z46zEUqhvf2GO9/dP5GaUNOW06pUhl0IIIPeNROlUKmZVa3tAN8ReahEtXkim0hoY+hlU+5kSvtHiZGrtATwhv6QnifwsJsJjeFf9xT8T+EzZTpixkIQhNMiEIQCEIQIfGEvQqgbmm/4TOa0mnVWHWclB9Y225eHKcvJ8dMDl55PKZg05Ni8UrxETeUPZ7yj7SH1k+6R8/5y1zSDxugXp3G6a+Knf8AI+UJWZZ9Qehv8J0DB4kVEDKbhh8+njOfmSMHjHpG6MV6jkfEbQztf9jH9aoOdlPwJ/iJoeI8LSvlDFhlJtltzt1v0ExfBeJehqFyCQwIIGm5BuBtym14fxelU9lxf3W9U/A7ywJw3Zygu6lj/aJPyFgfhLhRARYM0pIkikYwYBoEh2kWsY4XjNRoDeFP66l/eJ+ITcTC4U/rqX94n4hN1OmLGQhCE0yIQhAIQhAicWr5KNVuiNbxtp87TltTQ+Q+k6P2qP8ARan+H8aznFQa3nHydumHT0RxogRQmGyCZ4DPWiIDhSeZIpDHBCKjG8BD607K3NT7J8OkpcTgKlP20IHXdf2hpNqskI8qac9QR5Ull2cwiVGdXF7LcWNra25GOcY4b6Egg3Rtr7gjkZES+zvGGRhTqElDoCfsHl5fSbLNOZib/g1bPRRjuRY+IOUn5TUInxLNPbxDSqLxt4HSJZoU3Qa1RD0dT+8Jv5zw+0v3h9Z0ObxYyEIQm2BCEIBCEIFD20q2w9vedV+rf5Zg+U2Xb0n0VLp6TXxym35zGnTScM+3XDp5eF4mFOZaKJibz0iIIgKFpluK13TEPlYrtsSPsiaYTPdpcOQ4fkwsfvD+VvhCUvh3GqudFZrqWANwL2JtvNehnN1aazhvaFCoFU5WHPUqe/TYyoZ7Ij9bU+7/AJhLTtU36lf7wfhaUvZnGJSZy5tcADQm+vdPOOcU9MwCiyLtfck7kwnxGVpueyw/oyeLfiMwtFSbAak6Ad5nSOH4f0dNE91QCe/n87xCJF4lo4BALNKjtGGk5lkSsLQqOzag94+s6JObVzpOkLsJvFjJ7CEJtgQhCAQhCBm+3g/o6d1VfwPMQ2s3Pbv/ALW/Sov5j85haRvOOfbrh0Ree25xxki1pXmGjbRBkn0E89FAimNYrDiohRtj8Qeok1qUZZYGRxnDXpnUXXkw1H8vOR1m4pNE4rBUijM1NdFJvax0B5iGdMjStJVCiWNlBY9ALn5Sx7KYNHFQuoa2UC/mT+U1uFpKosqhR0At9JU0hdneAZCKlT2vsruF7z1P0mnRBI1Ix0PNKeIEbJgXjbNCk1HkOsZIqGRahlDnD8Aa1QINt2PRQRfz1+c3kw3CcX6OqpO17N4HT5b+U3M3ixmIQhNMCEIQCEIQKztNhhUwtVT7uYeKesPpbznLqJI0nS+1tYLhagLZS9lHU3IuB5XnO3p3E4+Tt1w6Po1xPFOvhI9N7SQmomGzwqTxmjTGJzQhZaJLXiWaJJhHtoupTzoyk2zAi46EWiFj9OUJ4TgRRUqCTc3132A/KWlJpESP0zKJ9J48KsiIYsNKJDPG2MaLwvA8dpFN9/hJeS8RWp6SiuL6zovDauelTbqik+NtfnOevRN5tey9W9BRzUlT8bj5ERh2mfS2hCE6uQhCEAjGNxS00LtsPmeQEfmM7cYs+kSnewCZ/Mlh/l+ZkyuouM3VVx3HPWa5N7bAeyvh/GV1AaRaNF6AXnn+uxtqQjY0MWlSKJEBD6xuLZ43KC0AIWnoEIUsfSMARwGUPC8dR5HV44rQJ9N4uMUGkgGUJKGO0lgDFIekqPWe08Mc9GIkwqPWYCXPZPEa1FYgE5Sq36Xv57aSrK2BY+UhMMosJJeSzcdGhMpwLjxAy1SWXk25Hj1E1NOoGAKkEHYjadZduVmioQhKivxPGKSaXub2069LzB9qceK1XPbZQo56Ak/UmXvGuDsmYorOpNwFGYi/Ije3fMpiBrZtD0Oh+BnHK3qu2MncN4eryMW8YIjyG4sZmNC0CIm0UJUeWnlouFoQieiKtPbQPIq8IQPQZ6GibQtKH6dSPJiZEE8ywLmlrJSm0qKOKIFov9MMqLNnjeeVxxUDVNoVY1nFhrIGIe+0ZWtrdj5cpIWk7+zTdvuox+ghDVFbCXHBuKtSNjqh3HTvHfI9Lg2IbakR3sVX5E3+UsqHZmofbdV8LsfymtVNxpUxCkAhhYi415GErl7P0wBq/wAf5QmuWOFtEVaKsLMoYdGAI+BnkJUV2J7PYZhrRUfcun4CJjOJYNEZgosB3k/UwhM5RrGqGtWIO/0iKVdid+fdCExG62vAeDUaoJdSf8Tj6ES6HZbC/wDjP/sq/wCqEJ01HPdLXs1hR/VfFnP1aeN2Ywp/qvg9QfRoQjUN01U7K4W3/wCZ/wDZV/1yFV7P4cbIf26n+qEI1DdV+J4VSXZf3m/jKx8OoOg+ZhCZsalRa622kV3N94QkaWODoK24v5mXOH4ZSO6/vN/GEJZGbVthOA0Dun7z/wCqWFPgdBdqYP3iW/ETCE1pm2plHDInsIq/dUD6R2EJUEIQgEIQgf/Z"/>
          <p:cNvSpPr>
            <a:spLocks noChangeAspect="1" noChangeArrowheads="1"/>
          </p:cNvSpPr>
          <p:nvPr/>
        </p:nvSpPr>
        <p:spPr bwMode="auto">
          <a:xfrm>
            <a:off x="612775" y="3127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251520" y="0"/>
            <a:ext cx="7715272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99060" algn="ctr">
              <a:lnSpc>
                <a:spcPct val="100000"/>
              </a:lnSpc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Сведения об изменении доходов </a:t>
            </a:r>
          </a:p>
          <a:p>
            <a:pPr marL="99060" algn="ctr">
              <a:lnSpc>
                <a:spcPct val="100000"/>
              </a:lnSpc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бюджета района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3" name="object 9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808559955"/>
              </p:ext>
            </p:extLst>
          </p:nvPr>
        </p:nvGraphicFramePr>
        <p:xfrm>
          <a:off x="1" y="1052736"/>
          <a:ext cx="9144000" cy="5637229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4716015"/>
                <a:gridCol w="720080"/>
                <a:gridCol w="850416"/>
                <a:gridCol w="877776"/>
                <a:gridCol w="1008112"/>
                <a:gridCol w="971601"/>
              </a:tblGrid>
              <a:tr h="1584176">
                <a:tc>
                  <a:txBody>
                    <a:bodyPr/>
                    <a:lstStyle/>
                    <a:p>
                      <a:pPr algn="l">
                        <a:lnSpc>
                          <a:spcPts val="915"/>
                        </a:lnSpc>
                      </a:pPr>
                      <a:r>
                        <a:rPr lang="ru-RU" sz="1100" b="1" spc="-5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lang="ru-RU" sz="11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2017 год уточнения бюджета №2 (</a:t>
                      </a:r>
                      <a:r>
                        <a:rPr lang="ru-RU" sz="11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РСД №57/8 от 21.06.2017)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2017 год уточнения бюджета №3 (</a:t>
                      </a:r>
                      <a:r>
                        <a:rPr lang="ru-RU" sz="11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РСД №116/11 от 13.09.2017)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Отклонения уточнения №3 от уточнения №2</a:t>
                      </a:r>
                      <a:r>
                        <a:rPr lang="ru-RU" sz="11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бюджета 2017 год</a:t>
                      </a: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2018 </a:t>
                      </a:r>
                      <a:r>
                        <a:rPr lang="ru-RU" sz="1100" b="1" spc="-5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года </a:t>
                      </a: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первоначальный принятый бюджет (РСД № 167/26 от 08.12.2016 )</a:t>
                      </a: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2019 </a:t>
                      </a:r>
                      <a:r>
                        <a:rPr lang="ru-RU" sz="1100" b="1" spc="-5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года </a:t>
                      </a: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первоначальный принятый бюджет (РСД № 167/26 от 08.12.2016 )</a:t>
                      </a: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</a:tr>
              <a:tr h="152566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ts val="112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u="none" strike="noStrike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Налоговые и неналоговые доходы</a:t>
                      </a:r>
                      <a:endParaRPr lang="ru-RU" sz="1100" b="1" u="none" strike="noStrike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0000"/>
                        </a:lnSpc>
                      </a:pPr>
                      <a:r>
                        <a:rPr lang="ru-RU" sz="1100" b="1" u="none" strike="noStrike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2 158,0</a:t>
                      </a:r>
                      <a:endParaRPr lang="ru-RU" sz="1100" b="1" u="none" strike="noStrike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0000"/>
                        </a:lnSpc>
                      </a:pPr>
                      <a:r>
                        <a:rPr lang="ru-RU" sz="1100" b="1" u="none" strike="noStrike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2164,2</a:t>
                      </a:r>
                      <a:endParaRPr lang="ru-RU" sz="1100" b="1" u="none" strike="noStrike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ts val="1115"/>
                        </a:lnSpc>
                      </a:pPr>
                      <a:r>
                        <a:rPr lang="ru-RU" sz="1100" b="1" u="none" strike="noStrike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6,2</a:t>
                      </a:r>
                      <a:endParaRPr lang="ru-RU" sz="1100" b="1" u="none" strike="noStrike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ts val="1115"/>
                        </a:lnSpc>
                      </a:pPr>
                      <a:r>
                        <a:rPr lang="ru-RU" sz="1100" b="1" u="none" strike="noStrike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2 274</a:t>
                      </a:r>
                      <a:endParaRPr lang="ru-RU" sz="1100" b="1" u="none" strike="noStrike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ts val="1115"/>
                        </a:lnSpc>
                      </a:pPr>
                      <a:r>
                        <a:rPr lang="ru-RU" sz="1100" b="1" u="none" strike="noStrike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2 426</a:t>
                      </a:r>
                      <a:endParaRPr lang="ru-RU" sz="1100" b="1" u="none" strike="noStrike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85710">
                <a:tc>
                  <a:txBody>
                    <a:bodyPr/>
                    <a:lstStyle/>
                    <a:p>
                      <a:pPr marL="0" lvl="0" algn="l" defTabSz="914400" rtl="0" eaLnBrk="1" fontAlgn="ctr" latinLnBrk="0" hangingPunct="1">
                        <a:lnSpc>
                          <a:spcPts val="1050"/>
                        </a:lnSpc>
                      </a:pPr>
                      <a:r>
                        <a:rPr lang="ru-RU" sz="1100" u="none" strike="noStrike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Налоги на прибыль, доходы</a:t>
                      </a:r>
                      <a:endParaRPr lang="ru-RU" sz="1100" u="none" strike="noStrike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ts val="1105"/>
                        </a:lnSpc>
                      </a:pPr>
                      <a:r>
                        <a:rPr lang="ru-RU" sz="1100" u="none" strike="noStrike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979,3</a:t>
                      </a:r>
                      <a:endParaRPr lang="ru-RU" sz="1100" u="none" strike="noStrike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ts val="1105"/>
                        </a:lnSpc>
                      </a:pPr>
                      <a:r>
                        <a:rPr lang="ru-RU" sz="1100" u="none" strike="noStrike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979,3</a:t>
                      </a:r>
                      <a:endParaRPr lang="ru-RU" sz="1100" u="none" strike="noStrike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ts val="1105"/>
                        </a:lnSpc>
                      </a:pPr>
                      <a:r>
                        <a:rPr lang="ru-RU" sz="1100" u="none" strike="noStrike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</a:t>
                      </a:r>
                      <a:endParaRPr lang="ru-RU" sz="1100" u="none" strike="noStrike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ts val="1105"/>
                        </a:lnSpc>
                      </a:pPr>
                      <a:r>
                        <a:rPr lang="ru-RU" sz="1100" u="none" strike="noStrike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1 044</a:t>
                      </a:r>
                      <a:endParaRPr lang="ru-RU" sz="1100" u="none" strike="noStrike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ts val="1105"/>
                        </a:lnSpc>
                      </a:pPr>
                      <a:r>
                        <a:rPr lang="ru-RU" sz="1100" u="none" strike="noStrike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1 141</a:t>
                      </a:r>
                      <a:endParaRPr lang="ru-RU" sz="1100" u="none" strike="noStrike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marL="0" lvl="0" algn="l" defTabSz="914400" rtl="0" eaLnBrk="1" fontAlgn="ctr" latinLnBrk="0" hangingPunct="1">
                        <a:lnSpc>
                          <a:spcPts val="1050"/>
                        </a:lnSpc>
                      </a:pPr>
                      <a:r>
                        <a:rPr lang="ru-RU" sz="1100" u="none" strike="noStrike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Налоги на совокупный доход</a:t>
                      </a:r>
                      <a:endParaRPr lang="ru-RU" sz="1100" u="none" strike="noStrike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ts val="1105"/>
                        </a:lnSpc>
                      </a:pPr>
                      <a:r>
                        <a:rPr lang="ru-RU" sz="1100" u="none" strike="noStrike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701,2</a:t>
                      </a:r>
                      <a:endParaRPr lang="ru-RU" sz="1100" u="none" strike="noStrike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ts val="1105"/>
                        </a:lnSpc>
                      </a:pPr>
                      <a:r>
                        <a:rPr lang="ru-RU" sz="1100" u="none" strike="noStrike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701,2</a:t>
                      </a:r>
                      <a:endParaRPr lang="ru-RU" sz="1100" u="none" strike="noStrike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ts val="1105"/>
                        </a:lnSpc>
                      </a:pPr>
                      <a:r>
                        <a:rPr lang="ru-RU" sz="1100" u="none" strike="noStrike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</a:t>
                      </a:r>
                      <a:endParaRPr lang="ru-RU" sz="1100" u="none" strike="noStrike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ts val="1105"/>
                        </a:lnSpc>
                      </a:pPr>
                      <a:r>
                        <a:rPr lang="ru-RU" sz="1100" u="none" strike="noStrike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728</a:t>
                      </a:r>
                      <a:endParaRPr lang="ru-RU" sz="1100" u="none" strike="noStrike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ts val="1105"/>
                        </a:lnSpc>
                      </a:pPr>
                      <a:r>
                        <a:rPr lang="ru-RU" sz="1100" u="none" strike="noStrike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768</a:t>
                      </a:r>
                      <a:endParaRPr lang="ru-RU" sz="1100" u="none" strike="noStrike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marL="0" lvl="0" algn="l" defTabSz="914400" rtl="0" eaLnBrk="1" fontAlgn="ctr" latinLnBrk="0" hangingPunct="1">
                        <a:lnSpc>
                          <a:spcPts val="1050"/>
                        </a:lnSpc>
                      </a:pPr>
                      <a:r>
                        <a:rPr lang="ru-RU" sz="1100" u="none" strike="noStrike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Государственная пошлина</a:t>
                      </a:r>
                      <a:endParaRPr lang="ru-RU" sz="1100" u="none" strike="noStrike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ts val="1105"/>
                        </a:lnSpc>
                      </a:pPr>
                      <a:r>
                        <a:rPr lang="ru-RU" sz="1100" u="none" strike="noStrike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55,2</a:t>
                      </a:r>
                      <a:endParaRPr lang="ru-RU" sz="1100" u="none" strike="noStrike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ts val="1105"/>
                        </a:lnSpc>
                      </a:pPr>
                      <a:r>
                        <a:rPr lang="ru-RU" sz="1100" u="none" strike="noStrike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55,2</a:t>
                      </a:r>
                      <a:endParaRPr lang="ru-RU" sz="1100" u="none" strike="noStrike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ts val="1105"/>
                        </a:lnSpc>
                      </a:pPr>
                      <a:r>
                        <a:rPr lang="ru-RU" sz="1100" u="none" strike="noStrike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</a:t>
                      </a:r>
                      <a:endParaRPr lang="ru-RU" sz="1100" u="none" strike="noStrike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ts val="1105"/>
                        </a:lnSpc>
                      </a:pPr>
                      <a:r>
                        <a:rPr lang="ru-RU" sz="1100" u="none" strike="noStrike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62</a:t>
                      </a:r>
                      <a:endParaRPr lang="ru-RU" sz="1100" u="none" strike="noStrike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ts val="1105"/>
                        </a:lnSpc>
                      </a:pPr>
                      <a:r>
                        <a:rPr lang="ru-RU" sz="1100" u="none" strike="noStrike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64</a:t>
                      </a:r>
                      <a:endParaRPr lang="ru-RU" sz="1100" u="none" strike="noStrike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lvl="0" algn="l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Доходы от использования имущества, находящегося в государственной и муниципальной собственности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ts val="1105"/>
                        </a:lnSpc>
                      </a:pPr>
                      <a:r>
                        <a:rPr lang="ru-RU" sz="1100" u="none" strike="noStrike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313,0</a:t>
                      </a:r>
                      <a:endParaRPr lang="ru-RU" sz="1100" u="none" strike="noStrike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ts val="1105"/>
                        </a:lnSpc>
                      </a:pPr>
                      <a:r>
                        <a:rPr lang="ru-RU" sz="1100" u="none" strike="noStrike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313,0</a:t>
                      </a:r>
                      <a:endParaRPr lang="ru-RU" sz="1100" u="none" strike="noStrike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ts val="110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u="none" strike="noStrike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</a:t>
                      </a:r>
                      <a:endParaRPr lang="ru-RU" sz="1100" u="none" strike="noStrike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ts val="1105"/>
                        </a:lnSpc>
                      </a:pPr>
                      <a:r>
                        <a:rPr lang="ru-RU" sz="1100" u="none" strike="noStrike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348</a:t>
                      </a:r>
                      <a:endParaRPr lang="ru-RU" sz="1100" u="none" strike="noStrike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ts val="1105"/>
                        </a:lnSpc>
                      </a:pPr>
                      <a:r>
                        <a:rPr lang="ru-RU" sz="1100" u="none" strike="noStrike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358</a:t>
                      </a:r>
                      <a:endParaRPr lang="ru-RU" sz="1100" u="none" strike="noStrike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10304">
                <a:tc>
                  <a:txBody>
                    <a:bodyPr/>
                    <a:lstStyle/>
                    <a:p>
                      <a:pPr marL="0" lvl="0" algn="l" defTabSz="914400" rtl="0" eaLnBrk="1" fontAlgn="ctr" latinLnBrk="0" hangingPunct="1">
                        <a:lnSpc>
                          <a:spcPts val="1050"/>
                        </a:lnSpc>
                      </a:pPr>
                      <a:r>
                        <a:rPr lang="ru-RU" sz="1100" u="none" strike="noStrike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Платежи при пользовании природными ресурсами</a:t>
                      </a:r>
                      <a:endParaRPr lang="ru-RU" sz="1100" u="none" strike="noStrike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ts val="1105"/>
                        </a:lnSpc>
                      </a:pPr>
                      <a:r>
                        <a:rPr lang="ru-RU" sz="1100" u="none" strike="noStrike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30,9</a:t>
                      </a:r>
                      <a:endParaRPr lang="ru-RU" sz="1100" u="none" strike="noStrike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ts val="1105"/>
                        </a:lnSpc>
                      </a:pPr>
                      <a:r>
                        <a:rPr lang="ru-RU" sz="1100" u="none" strike="noStrike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30,9</a:t>
                      </a:r>
                      <a:endParaRPr lang="ru-RU" sz="1100" u="none" strike="noStrike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ts val="1105"/>
                        </a:lnSpc>
                      </a:pPr>
                      <a:r>
                        <a:rPr lang="ru-RU" sz="1100" u="none" strike="noStrike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</a:t>
                      </a:r>
                      <a:endParaRPr lang="ru-RU" sz="1100" u="none" strike="noStrike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ts val="1105"/>
                        </a:lnSpc>
                      </a:pPr>
                      <a:r>
                        <a:rPr lang="ru-RU" sz="1100" u="none" strike="noStrike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32</a:t>
                      </a:r>
                      <a:endParaRPr lang="ru-RU" sz="1100" u="none" strike="noStrike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ts val="1105"/>
                        </a:lnSpc>
                      </a:pPr>
                      <a:r>
                        <a:rPr lang="ru-RU" sz="1100" u="none" strike="noStrike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34</a:t>
                      </a:r>
                      <a:endParaRPr lang="ru-RU" sz="1100" u="none" strike="noStrike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marL="0" lvl="0" algn="l" defTabSz="914400" rtl="0" eaLnBrk="1" fontAlgn="ctr" latinLnBrk="0" hangingPunct="1">
                        <a:lnSpc>
                          <a:spcPts val="1050"/>
                        </a:lnSpc>
                      </a:pPr>
                      <a:r>
                        <a:rPr lang="ru-RU" sz="1100" u="none" strike="noStrike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Доходы от оказания платных услуг (работ)  и компенсации  затрат государства</a:t>
                      </a:r>
                      <a:endParaRPr lang="ru-RU" sz="1100" u="none" strike="noStrike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ts val="1105"/>
                        </a:lnSpc>
                      </a:pPr>
                      <a:r>
                        <a:rPr lang="ru-RU" sz="1100" u="none" strike="noStrike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11,8</a:t>
                      </a:r>
                      <a:endParaRPr lang="ru-RU" sz="1100" u="none" strike="noStrike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ts val="1105"/>
                        </a:lnSpc>
                      </a:pPr>
                      <a:r>
                        <a:rPr lang="ru-RU" sz="1100" u="none" strike="noStrike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18,0</a:t>
                      </a:r>
                      <a:endParaRPr lang="ru-RU" sz="1100" u="none" strike="noStrike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ts val="1105"/>
                        </a:lnSpc>
                      </a:pPr>
                      <a:r>
                        <a:rPr lang="ru-RU" sz="1100" u="none" strike="noStrike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6,2</a:t>
                      </a:r>
                      <a:endParaRPr lang="ru-RU" sz="1100" u="none" strike="noStrike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ts val="1105"/>
                        </a:lnSpc>
                      </a:pPr>
                      <a:r>
                        <a:rPr lang="ru-RU" sz="1100" u="none" strike="noStrike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12</a:t>
                      </a:r>
                      <a:endParaRPr lang="ru-RU" sz="1100" u="none" strike="noStrike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ts val="1105"/>
                        </a:lnSpc>
                      </a:pPr>
                      <a:r>
                        <a:rPr lang="ru-RU" sz="1100" u="none" strike="noStrike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12</a:t>
                      </a:r>
                      <a:endParaRPr lang="ru-RU" sz="1100" u="none" strike="noStrike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89731">
                <a:tc>
                  <a:txBody>
                    <a:bodyPr/>
                    <a:lstStyle/>
                    <a:p>
                      <a:pPr marL="0" lvl="0" algn="l" defTabSz="914400" rtl="0" eaLnBrk="1" fontAlgn="ctr" latinLnBrk="0" hangingPunct="1">
                        <a:lnSpc>
                          <a:spcPts val="1050"/>
                        </a:lnSpc>
                      </a:pPr>
                      <a:r>
                        <a:rPr lang="ru-RU" sz="1100" u="none" strike="noStrike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Доходы от продажи материальных и нематериальных активов</a:t>
                      </a:r>
                      <a:endParaRPr lang="ru-RU" sz="1100" u="none" strike="noStrike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ts val="1105"/>
                        </a:lnSpc>
                      </a:pPr>
                      <a:r>
                        <a:rPr lang="ru-RU" sz="1100" u="none" strike="noStrike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53,4</a:t>
                      </a:r>
                      <a:endParaRPr lang="ru-RU" sz="1100" u="none" strike="noStrike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ts val="1105"/>
                        </a:lnSpc>
                      </a:pPr>
                      <a:r>
                        <a:rPr lang="ru-RU" sz="1100" u="none" strike="noStrike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53,4</a:t>
                      </a:r>
                      <a:endParaRPr lang="ru-RU" sz="1100" u="none" strike="noStrike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ts val="1105"/>
                        </a:lnSpc>
                      </a:pPr>
                      <a:r>
                        <a:rPr lang="ru-RU" sz="1100" u="none" strike="noStrike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</a:t>
                      </a:r>
                      <a:endParaRPr lang="ru-RU" sz="1100" u="none" strike="noStrike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ts val="1105"/>
                        </a:lnSpc>
                      </a:pPr>
                      <a:r>
                        <a:rPr lang="ru-RU" sz="1100" u="none" strike="noStrike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35</a:t>
                      </a:r>
                      <a:endParaRPr lang="ru-RU" sz="1100" u="none" strike="noStrike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ts val="1105"/>
                        </a:lnSpc>
                      </a:pPr>
                      <a:r>
                        <a:rPr lang="ru-RU" sz="1100" u="none" strike="noStrike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35</a:t>
                      </a:r>
                      <a:endParaRPr lang="ru-RU" sz="1100" u="none" strike="noStrike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90852">
                <a:tc>
                  <a:txBody>
                    <a:bodyPr/>
                    <a:lstStyle/>
                    <a:p>
                      <a:pPr marL="0" lvl="0" algn="l" defTabSz="914400" rtl="0" eaLnBrk="1" fontAlgn="ctr" latinLnBrk="0" hangingPunct="1">
                        <a:lnSpc>
                          <a:spcPts val="1050"/>
                        </a:lnSpc>
                      </a:pPr>
                      <a:r>
                        <a:rPr lang="ru-RU" sz="1100" u="none" strike="noStrike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Штрафы, санкции, возмещение ущерба</a:t>
                      </a:r>
                      <a:endParaRPr lang="ru-RU" sz="1100" u="none" strike="noStrike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ts val="1105"/>
                        </a:lnSpc>
                      </a:pPr>
                      <a:r>
                        <a:rPr lang="ru-RU" sz="1100" u="none" strike="noStrike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12,5</a:t>
                      </a:r>
                      <a:endParaRPr lang="ru-RU" sz="1100" u="none" strike="noStrike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ts val="1105"/>
                        </a:lnSpc>
                      </a:pPr>
                      <a:r>
                        <a:rPr lang="ru-RU" sz="1100" u="none" strike="noStrike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12,5</a:t>
                      </a:r>
                      <a:endParaRPr lang="ru-RU" sz="1100" u="none" strike="noStrike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ts val="1105"/>
                        </a:lnSpc>
                      </a:pPr>
                      <a:r>
                        <a:rPr lang="ru-RU" sz="1100" u="none" strike="noStrike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</a:t>
                      </a:r>
                      <a:endParaRPr lang="ru-RU" sz="1100" u="none" strike="noStrike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ts val="1105"/>
                        </a:lnSpc>
                      </a:pPr>
                      <a:r>
                        <a:rPr lang="ru-RU" sz="1100" u="none" strike="noStrike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13</a:t>
                      </a:r>
                      <a:endParaRPr lang="ru-RU" sz="1100" u="none" strike="noStrike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ts val="1105"/>
                        </a:lnSpc>
                      </a:pPr>
                      <a:r>
                        <a:rPr lang="ru-RU" sz="1100" u="none" strike="noStrike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14</a:t>
                      </a:r>
                      <a:endParaRPr lang="ru-RU" sz="1100" u="none" strike="noStrike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12740">
                <a:tc>
                  <a:txBody>
                    <a:bodyPr/>
                    <a:lstStyle/>
                    <a:p>
                      <a:pPr marL="0" lvl="0" algn="l" defTabSz="914400" rtl="0" eaLnBrk="1" fontAlgn="ctr" latinLnBrk="0" hangingPunct="1">
                        <a:lnSpc>
                          <a:spcPts val="1050"/>
                        </a:lnSpc>
                      </a:pPr>
                      <a:r>
                        <a:rPr lang="ru-RU" sz="1100" b="0" u="none" strike="noStrike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Прочие неналоговые доходы </a:t>
                      </a:r>
                      <a:endParaRPr lang="ru-RU" sz="1100" b="0" u="none" strike="noStrike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ts val="1105"/>
                        </a:lnSpc>
                      </a:pPr>
                      <a:r>
                        <a:rPr lang="ru-RU" sz="1100" b="0" u="none" strike="noStrike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0,7</a:t>
                      </a:r>
                      <a:endParaRPr lang="ru-RU" sz="1100" b="0" u="none" strike="noStrike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ts val="1105"/>
                        </a:lnSpc>
                      </a:pPr>
                      <a:r>
                        <a:rPr lang="ru-RU" sz="1100" b="0" u="none" strike="noStrike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0,7</a:t>
                      </a:r>
                      <a:endParaRPr lang="ru-RU" sz="1100" b="0" u="none" strike="noStrike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ts val="1105"/>
                        </a:lnSpc>
                      </a:pPr>
                      <a:r>
                        <a:rPr lang="ru-RU" sz="1100" b="0" u="none" strike="noStrike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</a:t>
                      </a:r>
                      <a:endParaRPr lang="ru-RU" sz="1100" b="0" u="none" strike="noStrike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ts val="1105"/>
                        </a:lnSpc>
                      </a:pPr>
                      <a:r>
                        <a:rPr lang="ru-RU" sz="1100" b="0" u="none" strike="noStrike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</a:t>
                      </a:r>
                      <a:endParaRPr lang="ru-RU" sz="1100" b="0" u="none" strike="noStrike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ts val="1105"/>
                        </a:lnSpc>
                      </a:pPr>
                      <a:r>
                        <a:rPr lang="ru-RU" sz="1100" b="0" u="none" strike="noStrike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</a:t>
                      </a:r>
                      <a:endParaRPr lang="ru-RU" sz="1100" b="0" u="none" strike="noStrike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12740">
                <a:tc>
                  <a:txBody>
                    <a:bodyPr/>
                    <a:lstStyle/>
                    <a:p>
                      <a:pPr marL="0" lvl="0" algn="l" defTabSz="914400" rtl="0" eaLnBrk="1" fontAlgn="ctr" latinLnBrk="0" hangingPunct="1">
                        <a:lnSpc>
                          <a:spcPts val="1050"/>
                        </a:lnSpc>
                      </a:pPr>
                      <a:r>
                        <a:rPr lang="ru-RU" sz="1100" b="1" u="none" strike="noStrike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Безвозмездные поступления, в том числе: </a:t>
                      </a:r>
                      <a:endParaRPr lang="ru-RU" sz="1100" b="1" u="none" strike="noStrike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ts val="1105"/>
                        </a:lnSpc>
                      </a:pPr>
                      <a:r>
                        <a:rPr lang="ru-RU" sz="1100" b="1" u="none" strike="noStrike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4 540,0</a:t>
                      </a:r>
                      <a:endParaRPr lang="ru-RU" sz="1100" b="1" u="none" strike="noStrike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ts val="1105"/>
                        </a:lnSpc>
                      </a:pPr>
                      <a:r>
                        <a:rPr lang="ru-RU" sz="1100" b="1" u="none" strike="noStrike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4725,2</a:t>
                      </a:r>
                      <a:endParaRPr lang="ru-RU" sz="1100" b="1" u="none" strike="noStrike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ts val="1105"/>
                        </a:lnSpc>
                      </a:pPr>
                      <a:r>
                        <a:rPr lang="ru-RU" sz="1100" b="1" u="none" strike="noStrike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185,2</a:t>
                      </a:r>
                      <a:endParaRPr lang="ru-RU" sz="1100" b="1" u="none" strike="noStrike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ts val="1105"/>
                        </a:lnSpc>
                      </a:pPr>
                      <a:r>
                        <a:rPr lang="ru-RU" sz="1100" b="1" u="none" strike="noStrike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3 974</a:t>
                      </a:r>
                      <a:endParaRPr lang="ru-RU" sz="1100" b="1" u="none" strike="noStrike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ts val="1105"/>
                        </a:lnSpc>
                      </a:pPr>
                      <a:r>
                        <a:rPr lang="ru-RU" sz="1100" b="1" u="none" strike="noStrike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3 806</a:t>
                      </a:r>
                      <a:endParaRPr lang="ru-RU" sz="1100" b="1" u="none" strike="noStrike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30103">
                <a:tc>
                  <a:txBody>
                    <a:bodyPr/>
                    <a:lstStyle/>
                    <a:p>
                      <a:pPr marL="0" lvl="0" algn="l" defTabSz="914400" rtl="0" eaLnBrk="1" fontAlgn="ctr" latinLnBrk="0" hangingPunct="1">
                        <a:lnSpc>
                          <a:spcPts val="1125"/>
                        </a:lnSpc>
                      </a:pPr>
                      <a:r>
                        <a:rPr lang="ru-RU" sz="1100" u="none" strike="noStrike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Дотации бюджетам  бюджетной системы РФ</a:t>
                      </a:r>
                      <a:endParaRPr lang="ru-RU" sz="1100" u="none" strike="noStrike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0000"/>
                        </a:lnSpc>
                      </a:pPr>
                      <a:r>
                        <a:rPr lang="ru-RU" sz="1100" u="none" strike="noStrike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363,8</a:t>
                      </a:r>
                      <a:endParaRPr lang="ru-RU" sz="1100" u="none" strike="noStrike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0000"/>
                        </a:lnSpc>
                      </a:pPr>
                      <a:r>
                        <a:rPr lang="ru-RU" sz="1100" u="none" strike="noStrike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363,8</a:t>
                      </a:r>
                      <a:endParaRPr lang="ru-RU" sz="1100" u="none" strike="noStrike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ts val="1115"/>
                        </a:lnSpc>
                      </a:pPr>
                      <a:r>
                        <a:rPr lang="ru-RU" sz="1100" u="none" strike="noStrike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</a:t>
                      </a:r>
                      <a:endParaRPr lang="ru-RU" sz="1100" u="none" strike="noStrike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ts val="1115"/>
                        </a:lnSpc>
                      </a:pPr>
                      <a:r>
                        <a:rPr lang="ru-RU" sz="1100" u="none" strike="noStrike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232</a:t>
                      </a:r>
                      <a:endParaRPr lang="ru-RU" sz="1100" u="none" strike="noStrike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ts val="1115"/>
                        </a:lnSpc>
                      </a:pPr>
                      <a:r>
                        <a:rPr lang="ru-RU" sz="1100" u="none" strike="noStrike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59</a:t>
                      </a:r>
                      <a:endParaRPr lang="ru-RU" sz="1100" u="none" strike="noStrike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59576">
                <a:tc>
                  <a:txBody>
                    <a:bodyPr/>
                    <a:lstStyle/>
                    <a:p>
                      <a:pPr marL="0" lvl="0" algn="l" defTabSz="914400" rtl="0" eaLnBrk="1" fontAlgn="ctr" latinLnBrk="0" hangingPunct="1">
                        <a:lnSpc>
                          <a:spcPts val="1050"/>
                        </a:lnSpc>
                      </a:pPr>
                      <a:r>
                        <a:rPr lang="ru-RU" sz="1100" u="none" strike="noStrike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Субсидии бюджетам бюджетной системы РФ</a:t>
                      </a:r>
                      <a:endParaRPr lang="ru-RU" sz="1100" u="none" strike="noStrike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ts val="1105"/>
                        </a:lnSpc>
                      </a:pPr>
                      <a:r>
                        <a:rPr lang="ru-RU" sz="1100" u="none" strike="noStrike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284,5</a:t>
                      </a:r>
                      <a:endParaRPr lang="ru-RU" sz="1100" u="none" strike="noStrike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ts val="1105"/>
                        </a:lnSpc>
                      </a:pPr>
                      <a:r>
                        <a:rPr lang="ru-RU" sz="1100" u="none" strike="noStrike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353,8</a:t>
                      </a:r>
                      <a:endParaRPr lang="ru-RU" sz="1100" u="none" strike="noStrike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ts val="1105"/>
                        </a:lnSpc>
                      </a:pPr>
                      <a:r>
                        <a:rPr lang="ru-RU" sz="1100" u="none" strike="noStrike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69,3</a:t>
                      </a:r>
                      <a:endParaRPr lang="ru-RU" sz="1100" u="none" strike="noStrike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ts val="1105"/>
                        </a:lnSpc>
                      </a:pPr>
                      <a:r>
                        <a:rPr lang="ru-RU" sz="1100" u="none" strike="noStrike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27</a:t>
                      </a:r>
                      <a:endParaRPr lang="ru-RU" sz="1100" u="none" strike="noStrike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ts val="1105"/>
                        </a:lnSpc>
                      </a:pPr>
                      <a:r>
                        <a:rPr lang="ru-RU" sz="1100" u="none" strike="noStrike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27</a:t>
                      </a:r>
                      <a:endParaRPr lang="ru-RU" sz="1100" u="none" strike="noStrike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12844">
                <a:tc>
                  <a:txBody>
                    <a:bodyPr/>
                    <a:lstStyle/>
                    <a:p>
                      <a:pPr marL="0" lvl="0" algn="r" defTabSz="914400" rtl="0" eaLnBrk="1" fontAlgn="ctr" latinLnBrk="0" hangingPunct="1">
                        <a:lnSpc>
                          <a:spcPts val="1125"/>
                        </a:lnSpc>
                      </a:pPr>
                      <a:r>
                        <a:rPr lang="ru-RU" sz="1100" u="none" strike="noStrike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Субвенции бюджетам бюджетной системы РФ</a:t>
                      </a:r>
                      <a:endParaRPr lang="ru-RU" sz="1100" u="none" strike="noStrike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0000"/>
                        </a:lnSpc>
                      </a:pPr>
                      <a:r>
                        <a:rPr lang="ru-RU" sz="1100" u="none" strike="noStrike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3547,2</a:t>
                      </a:r>
                      <a:endParaRPr lang="ru-RU" sz="1100" u="none" strike="noStrike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0000"/>
                        </a:lnSpc>
                      </a:pPr>
                      <a:r>
                        <a:rPr lang="ru-RU" sz="1100" u="none" strike="noStrike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3637,8</a:t>
                      </a:r>
                      <a:endParaRPr lang="ru-RU" sz="1100" u="none" strike="noStrike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ts val="1115"/>
                        </a:lnSpc>
                      </a:pPr>
                      <a:r>
                        <a:rPr lang="ru-RU" sz="1100" u="none" strike="noStrike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90,6</a:t>
                      </a:r>
                      <a:endParaRPr lang="ru-RU" sz="1100" u="none" strike="noStrike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ts val="1115"/>
                        </a:lnSpc>
                      </a:pPr>
                      <a:r>
                        <a:rPr lang="ru-RU" sz="1100" u="none" strike="noStrike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3 482</a:t>
                      </a:r>
                      <a:endParaRPr lang="ru-RU" sz="1100" u="none" strike="noStrike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ts val="1115"/>
                        </a:lnSpc>
                      </a:pPr>
                      <a:r>
                        <a:rPr lang="ru-RU" sz="1100" u="none" strike="noStrike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3 487</a:t>
                      </a:r>
                      <a:endParaRPr lang="ru-RU" sz="1100" u="none" strike="noStrike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72008">
                <a:tc>
                  <a:txBody>
                    <a:bodyPr/>
                    <a:lstStyle/>
                    <a:p>
                      <a:pPr marL="0" lvl="0" algn="r" defTabSz="914400" rtl="0" eaLnBrk="1" fontAlgn="ctr" latinLnBrk="0" hangingPunct="1">
                        <a:lnSpc>
                          <a:spcPts val="1060"/>
                        </a:lnSpc>
                      </a:pPr>
                      <a:r>
                        <a:rPr lang="ru-RU" sz="1100" u="none" strike="noStrike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Иные межбюджетные трансферты</a:t>
                      </a:r>
                      <a:endParaRPr lang="ru-RU" sz="1100" u="none" strike="noStrike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u="none" strike="noStrike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351,3</a:t>
                      </a:r>
                      <a:endParaRPr lang="ru-RU" sz="1100" u="none" strike="noStrike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u="none" strike="noStrike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376,6</a:t>
                      </a:r>
                      <a:endParaRPr lang="ru-RU" sz="1100" u="none" strike="noStrike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u="none" strike="noStrike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25,3</a:t>
                      </a:r>
                      <a:endParaRPr lang="ru-RU" sz="1100" u="none" strike="noStrike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u="none" strike="noStrike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233</a:t>
                      </a:r>
                      <a:endParaRPr lang="ru-RU" sz="1100" u="none" strike="noStrike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u="none" strike="noStrike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233</a:t>
                      </a:r>
                      <a:endParaRPr lang="ru-RU" sz="1100" u="none" strike="noStrike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marL="61594" lvl="0" algn="r">
                        <a:lnSpc>
                          <a:spcPts val="1055"/>
                        </a:lnSpc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Возврат остатков субсидий, субвенций и ИМТ, имеющих целевое назначение, прошлых лет</a:t>
                      </a:r>
                      <a:endParaRPr sz="11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-6,8</a:t>
                      </a:r>
                      <a:endParaRPr sz="11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-6,8</a:t>
                      </a:r>
                      <a:endParaRPr sz="11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sz="11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sz="11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sz="11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marL="61594" lvl="0" algn="r">
                        <a:lnSpc>
                          <a:spcPts val="1055"/>
                        </a:lnSpc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ВСЕГО ДОХОДОВ</a:t>
                      </a:r>
                      <a:endParaRPr sz="11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6 698,0</a:t>
                      </a:r>
                      <a:endParaRPr sz="11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6889,4</a:t>
                      </a:r>
                      <a:endParaRPr sz="11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191,4</a:t>
                      </a:r>
                      <a:endParaRPr sz="11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6 248</a:t>
                      </a:r>
                      <a:endParaRPr sz="11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6 232</a:t>
                      </a:r>
                      <a:endParaRPr sz="11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14" name="Прямоугольник 13"/>
          <p:cNvSpPr/>
          <p:nvPr/>
        </p:nvSpPr>
        <p:spPr>
          <a:xfrm>
            <a:off x="6588224" y="836712"/>
            <a:ext cx="1500199" cy="1428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млн.рублей</a:t>
            </a:r>
            <a:endParaRPr lang="ru-RU" sz="15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7010400" y="6525344"/>
            <a:ext cx="2133600" cy="332656"/>
          </a:xfrm>
        </p:spPr>
        <p:txBody>
          <a:bodyPr/>
          <a:lstStyle/>
          <a:p>
            <a:pPr>
              <a:defRPr/>
            </a:pPr>
            <a:fld id="{60707C3E-EA26-4ADE-B158-97DC83AF1FAF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pic>
        <p:nvPicPr>
          <p:cNvPr id="15" name="Picture 2" descr="Похожее изображен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878438" cy="78581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Прямоугольник 7"/>
          <p:cNvSpPr>
            <a:spLocks noChangeArrowheads="1"/>
          </p:cNvSpPr>
          <p:nvPr/>
        </p:nvSpPr>
        <p:spPr bwMode="auto">
          <a:xfrm>
            <a:off x="1403351" y="760415"/>
            <a:ext cx="977900" cy="415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0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Люберецкий район</a:t>
            </a:r>
          </a:p>
        </p:txBody>
      </p:sp>
      <p:sp>
        <p:nvSpPr>
          <p:cNvPr id="38916" name="AutoShape 2" descr="data:image/jpeg;base64,/9j/4AAQSkZJRgABAQAAAQABAAD/2wCEAAkGBxQSEhUUEhQUFBUUFRUVFhQVFBQVFhcUFBQXFxQUFxUYHCggGBwlHBQUITEhJSkrLi4uFx8zODMsNygtLisBCgoKDg0OGhAQGiwkHCQsLCwsLCwsLCwsLCwsLCwsLCwsLCwsLCwsLCwsLCwsLCwsLCwsLCwsLCwsLCwsLCwsLP/AABEIAOAA4QMBEQACEQEDEQH/xAAcAAACAwEBAQEAAAAAAAAAAAAFBgIDBAcBAAj/xABHEAACAQIDBAcDCgEKBgMAAAABAgMAEQQSIQUGMUETIlFhcYGRMqGxBxQjQlJicsHR8DMVJENjgpKisrPhNDVTc4PxFiWT/8QAGwEAAQUBAQAAAAAAAAAAAAAAAgABAwQFBgf/xAAzEQACAQMEAQMCBAUEAwAAAAAAAQIDBBEFEiExQRMiUTJxBhQzYSM0UoGRFSRCodHw8f/aAAwDAQACEQMRAD8AfLVRLJEinGyVtSim5cDviOTlMJvK57XY/wCI12tqpRox+xx1691Z/c07QHCrKWCs+w38nU1mmT8Dj3g/AVga1D3RkdBpM+JIezWEa76PY+FECXYTiv4qmh0DINzr1aJjIBJxPjVeRIy4UwJ7akIVt4l+nHeg/wAzVRuey/b9GZaqllHmJHUbwNOhvIL3a/h08gg0FpgTzL1h4GnFEg2hpEqZOhGIJSDPCnZTjnqimEz5xpTgnkdMEyTLenGRUaZjluUUwhjArVMYjakIpnNgT2A00pNcoKMdzUfk5tJh0DI6AhJUEgBNyCSQwv4g11OiXbrUG34eDmdatXbXLps+2iugrWp+cmU+MM0bkTZcXb7aMPSxHwrL1iOaG74NbS5+9o6UOFcydAyUXA04JbhR7P4qmh0Aw846tH4GADizGq8iXssU0IJYtIQsbzD6ZPwH3GqVz2XrZ8GOMVULR7OOqfA04PkDbrjqsOxj8TTyDfCD1MAROjDzp0PE9nHCnYaPiKEcqB1pBnwbsphYJDjSEz6SnBwVxCmwGWSi1IZFTjWkOSzUwhmXhWqYx4wpDPoxbUfLFIexGPupp/SWLdZqx+4h4NM2Dw7c0aSM+F84+Naf4fre+dP+5V/GVsoXEZ/JXjx1RXVxOJkY9izZMVC39YFP9rq/nVe/p7qMl/cvWMttVHWhwrjjqGTi4Gn8AF2GGg/FU0OgWHrdWj8DADGCz+NQSJInyGgGLxSELe9C/SR+DfEVTuS7bA+OqZbZZILqfCnBAe7R1kHY7f5jTyJJdDDamZGVyDUU6HieyLY07JEe/pQiKJBrpSCR6iXpCbwSQWpheD5xSEiqI60gi6UXtSGRQy0hz61IQ0qNK1DFPDSHQI3nbLhZz/VOPUWoZv2l3Tlm4ghN3b62EnTnG0co8L5W+NHpFXZfRX9SLn41tnO3jUXgjjx1a7yOZdHl0wFOxWzDipDDxBuKVVZi4PyS0JYkmdlhcMoI4EA+R1riJrEmjr004ouipvAxdh+A/F+dTR+kBh9eFGMAtpixB76hmiSJVEajCaNIpmB5F7eoaxH8Q+B/Kqt30i5adsGJVMuFx4HwphgDu9/El/GfjRS6D8DFQkRXKbFfH8qJBRLJFvrTskI5aEcgRrSEfBgKQ6PQb0hmfGmEjMDThl2bSkIrakIlkoRDMgrVMU8pDoA75X+ZzW1JAHlmW/uvUVZ4jk0NK/mYCjuU30/RnhLG8fmVuvvX31Vp1PTqQmu00dT+I6Hq2Ml8EtpDq/vlXpVNpr7nh9RY48g6DZTygsLKg9qRzlQduvPyqne6nQtU1KWZeEXrDT691LFOJ0rYEqth4yrZhkADWtfLpe3LhXJ+p6jcjqJUXR9ku0E4aPHBH0e7OnDhwP6OXIfGyt8GFTJYSAfeBlThRDAbay6VHNEkTFh2qENmxaZggLexdIz94/Cq10spFm24bBEdUS6XW0pxgFsMWmlH3j8RTy6D8DEKEiITL7PjRIdFzGwogyC0LCRXJxphyhxpThItg4UwLJkUwkZSKcNEgaYR9fWmETz0sCGVK1TFPGpxLGeQHvdPkwshIzXstr2vmNvPjw7qq3GXBI0tKjvuYvOEhS3c2PiBJFL0ZRVdWLv1AADqetaq3M1sgss6rUtRto0ZQlJPgMbwyQYdiSvTO/0iqerGqvcqWPFtK1J6vcOkqMFtaWH8nF6X+GleTdWo/bngXIek2gzqzkFELxooAQZT7ITvHA9tZNSe175PL+fJ2FSjS0+inSivhj/sRkyEIQVzXBHCzANf31bsZt0/d2cjfuUqjlIKQmryKPaAG7OP/wDsMbAebRyr5Iqt+VaDh/BjIgUv4rR0ePhUD7DBm1V6poJBxBGENQEuAglMNgD71j6Nfxj4GoLjomt+wHHWei+zQlOAwBs02xco8/cKIk8DGKAiITcvEfGiQSIOxog8F0R0oWOVz0kIpK0mFknHTDMsBphGYoaQRORNKcSIBqEcttTiGNa1DFPGpxIWN+NovBEhjsGMgAJANuqdRfnVzTrSF1U2VFwVru4nQpZg8MSJMU8pvI7OfvEn/wBV11KzpUYJRivucnXrVKj9zbDko+c4S39Lhhp2vB+ZU28q4/XbJ0avrRXtfZ3v4P1hRat6j+xPdcOMOSUcqDmikhytJGSNVK8bHv7eVcvX2OaTf9jqNR2zrYTxnvPCf2Ce6uL+kmj4ECNzoASzg5yQNBy0rSsuUYupUkoxkvt/gaojWgvJieTnMOP6HbxJ4O/Rt4SRKB/iy1t04brNZ8FGb218o7hFwFZn7suMw7RXQ00goi9hTrbvquThSOmABW9I+h8HWoa/0k1H6hfiNZqL7NCUQDAODW2MfwpyTwMgoSIrn4eY+NEh0Q50RMXRcKFjEJeNOhFb0hH0dCOWCmEQ50455OKYSIqKYIllpxhjStQxj5qT6Ysidv7GHOGjZwgaVrueC9XifX31raXJwk5L4KF8t8FFn2M3ViXDdJCekGUMJbjVterlvYKdOGoNXY6jVVbMuusFSWnxdP29gKCY4Zs3F0Oq/VsdGU9ulxartxRd5ScX9L6+5QpT/J1E8+9GjAdDDK6dJiAs4DRCLgyNwXQXzDUeVec3dCcJbWlmPGT1GNxK+toVo44XOQlsWDo8TquQmMDLxATMWjU/eABv21JY1cvBQvpqdDC8DfFWv5MWUcYZyfbxtthj/Xw/BK6C05tf8mVXeK6P0JFwrIZeMuOXShkFEWotHYd9VywE4qYAG7zj6A9zL8f96hr/AEktH6hdirNRoM0R04DAiaYxvwiixwSeBhoURlc/DzHxokJE1UEU4Z7GthamY5CZadDlbCmYj2hHJCkIqHtUgvB7iKQkQRr0hFt6QhgStQxT1qTfAgfjMPCzr06K+jKhIBKuRoQDw4HWrFCc4L2gzpxqPB7jZpyipGi6FSM2UKVQ9YIAdOR1tUyeZZl2P6eGtvaA0OGw8LzZlE+YXXMV0ZrEJcmyt7Wp42PnpwqVqiilwkZNRUIyk3zJiVDjGKNkOSSAtJGRx6JzaRR+E2I86ztdsdm2r4ff3N38MXkZTlQqP2vo37v7wAyQo9yzOS8jG5Z26qqO61q52FHbNSidHqFjiLlDhHR4jp5VrR7OWaaRyfeX/mzf96D/ACx10Vn/ACv9mZNx+sj9DRcKx32X0U4saUMgois+khqCRYXQRhNMAYd5B/N3/s/5hUNde0lpfULMVZpfNMdOMwMYz880F7qOHnRJNhbkkM0eH7T5D9amjbtlV1sGLaOKijFmLX+6pb4C1SflsCjVyVYXaCMbKb+It51HKlgsKeTWpqFhpHklMOVFqTHPkphFi8aYRTfWkEeyjTWnGPlItTMfBHNTZEMaGtUxT1qccX9upLN0sGGIWboQQTf2WchsvY3VtfiKlxKMd40KijUwzBg/nUOz0iljIMTkPIDmIgLFuWt9beFXrFxqVG5L7ZKupzltcqRPEYiKWJgrA3Ui1wDpzsRe441txg4PGDmNzfnk55HijFKr8QD1h9pToy+YJqzeUI1qDhIu2dZ0qsZrtG6TDxYVwzEyOGDRoAVyrmBVpL8/u91cTZ6fVudzj9MXydtf/iFOEaaXL7Or4ZrgEcx8aPG2TTM3OUcr3o/5q3/dw/8AljrobL+W/szJueKyP0LDwrHfZfI4kaUzHQqYoWk8aryLEXwb8OabwCZd4B/N5Pw/Ag1HV+gkpfUKkJrLNA1RU8VkT6LenjS5A1OhbgW7geytCnFRRVbyyWDmaT2M3p+dSpjbMm+DYYvmkOY8gb6UMmySGEVY7ZqjrKApHMaVE5fJJt4yih2swU6Ei/ce2hrU1jKBpTecMqlNVMFkpIpZEepTCLRTCKJONILwTl4UhFSNpTMcjamHGZDWsYZNqTS8i8GDZ+JSPFTPIGCrDHmkZbRqqliAH5sS/Duq/Sg501t7yVqs4xeX8Hs+2UmLrg1bEFwRopCKWFuu7cPDsq1+WlD3TeGV/wAwqnthyKG9ezI8POY4jpkUsvHKxGo/PWtyyqyqwzMxb2nGlPC4b8C7FhhEpxMgFgSIUPB5B9a3NV4+NZOt6j6f8Cn35N78O6XK7qJyXtiYcPN84UxSNeTUxSMfrNxjJ7CdR31h2N47eWM+19/+Tptb0n1YKdKOHE6nu7MWgjJ0OQAg8iBYj3GjqNOo9piR+nns5rvc+XaTt2NC3oiH8q6Gx/lv8mVdfqn6HwjXQHtUH1FY8+y+iWIGlCEKu0xaQedQTJ49GvDGh8DFW2xeCX8DfCo6n0B0/qE+A6Vlmii52NrAXJ099T28csiqPgY4NiqFBkNzbW3DTlV6fCIKfZvw4VRYC3dQImZeXo2RpA3aCEjh51FOJPF8A5lDFO1Tr4EWNO+YEb4kbVwCcxf1qklkNz5J/MY/siltFvZ98xT7IpbRbmeNhE7BS2i3M8+YJ9kU2wf1GeNs5Dy95pbBvUZU2yE7/WmcA1VI/wAkJ3+tDsF6ppTjWoZhN6XAvAhbdkjTFu0pDB8qhdXCIiDMcgI6xbQdnGtS09erDFNfT/2Z166dNpzecg6Pbk0cZiicxx5maymzHNwuw46eFdHG0i8Sq8tIwXdTWY0+EX7EwQfNNMxEKe0x9p2P1FvxJqjqup07Okow+t9fsXdK02rf1UnygDvHtBp5bkBVUZUQcEQcAP1ricuUnKT5fZ7FbWdKypKlHjgtzrPhAiRWeADrgC7OTwFtdQCfKoVFxqNt8MypKVK43Z9r8DnuJj+lw6km5VmU95HP3itOjgwtQpKlVeOmIu/P/HTf+P8A0lrqNP8A0cHM3n6h3XcnGdNgsO/MxAH8S9VveDWZcw21GXKE90EGpRpVcmFfbK9YeNRVCWBbhTUa7HZLaQvE47UYeoNBNcMem/cI+HOgrK8mmjZFy8R8amovE0BUWYjYs+g7CLg1fk8orQ4YDxe9IicqEDjna5IF7XIHAd5pJhsLYDayzKWTgvEdnOlkLaJm1d5pXlKqQFAJEdmuQPrXCm3maT6GceQlsvENZekGV25W5Am/uqBvCYbQc+cVXyLB984pbhsHnziluHwROI19PzpbhYLFnpZGwTE9OmLBNZacFolnpCwZhVwpk3NOll4Fx0zm+2NjSSTzyw2lBc5lTWRCNLMnG2nEVvaZq9vGKoT9skZOq6ZcRaqqLcX0Zdl7NMrkHqIgzSORbIo43vz7BWnf6nTtqLqJ5b6X7mTZWNW7rqlFcmyfEfOZY4IhliUhI18TYyN2sdTXn1atOrJ1Z9nsVjp9LTLXKXKXIX3rx0WzkWGBFaRluSwvp9puZJ7Kz6UHXeW+DNt6dW/m6lVtR/YXMNtB5UvKEUHUBFygdjkX1PZ3D7wqxOmk8RHrUIU29rbDG5dkeZA17vmbSwD2AcA8/q61q2cnKBi6hLc02KW+/wDx83/j/wBJa6vTf0zm7z6zqXyPY7Nh3iPGNgwH3XH6g1X1SntkpBWFTMXEf2rLNF94Frbq8PGo6iJYM8wh0qEJmjEi6MO4/Cmk+GBHiQgYbgKy5dmrHo2wuRwNj2jiKaLw8jhbZ+IZ7pINFtZu0MP9q0E8xIdqTyVTbsQ5g9i1mDjXTMOBt5870S4ElkK7Nw4S4AAuNQLeV/Wn7CkYYYA3G1xxFDnAeAJvBtRIPpHOVFFr2J52HDtJFROm5cIGUlFZZ9s7bsc65o3DD3jxHKq9SnOHaBhKMllM2fPBUYbR4cXS5HwUvjdRSyNguXGUsiwXJjKWRYLkxdOpDFvzsU+4bBoU1omeWOaTY5yvageLFSEFlbOWUg62bUG4rOcotNHodiqVW0jGSzhDXi51MawYknPLEhlkUdZXDFo8wHtWBsa0bfTa1zab4f8AFvCZ5/X1WhY6nupx4AuFwcmFxUVwG64KMCMrqeBDeFZlVNJxlxL4O4d3RvrSUqb4aNvygbHMmJSXXo2WzcAQy8E7r348OPZVe3qKMGvJl6fdqFs6T7zwKW0sX9JHGn20J429oFVtyHP07KtQjiLk/gkcP4cpM37tzMm0pEHsEufAkjX8q0LRrajGv6adGM0C99j/AD+b/wAf+ktdVp36a+5yd39Y0/JhtHosUgJssimM+J1U+o99WNQpbqLfwU7SptqYO1mub6Zvdi9t9dKCoSwMuDOlQBM3ONDSa4BX1HPo9Ce4n41lz+pmpD6UaYzQBGtdoiMqGNszAKbfWOgB7BVui5SInjIcgfnVhDpoC7wbZkwqmRAsl7kodG0FhY8OVHGLBnURh2Dt/pMzTFQ7NoBoApGi68Tx9aUoiVRgH5UMQPm7JzYoB5OrH4U9GPvyBcP2HPtkYh0CshKsNNKv1KaqcNGbCbiNmC3kbhKP7Q/MVnVtP/pLlO7/AKgkm11bgwPu+NU5W9SKLKrRfR6+NJqHa88kmcm6CcnwpNDo3RMaAct6Q0hz7pjSGGOtYyyyU6eVA0PjJz/CzDGYxWZcqRreTuWK7G/i2nnWZSpPLiu5M7OtP/T9Pbb7K8ZiTK7OeLEn9PdYeVek21FUKUaa8I8cr1XUqSn8s2bPxoy9FMueE8vrIftIeR7qz9S0eNzmceJGhper1LOa54+DbisWYwI5m6WGTqxTdv8AVSdjdhNcDXs505NNYa/7O6hUpXdNVaHDXaF+HZmHw7tiJJs9iSqm2bN3gak3p3UqTioRQUq9asvTxgG7vzWxKSuLNOz5F+4AWLeFxYeFbNpRljMel2VdTrwhGFBdmPfKQNjZGHMR8QQf4a8QeFdVp6/hI5K6+tmrZEpXKymxWxB7weNakoqUXF+TKb2yyj9A7IxongjlH11B8DbrDyN65KtTcKjg/B0lGe+CYP28vVqCRYgDcCdKrsNhDlS74A6OYYraiozgdazsL8vaNBHTpzeSz+bSjgF4rbUh4HKO79eNXqdhTgueytK6k+mJ+8W2JG+u178cx0Pb40bpQisJAKcm85Ok7m70vNAGlU5lORz9pgoNx5EetUK0XFl+hNTWDVJsXpWMknSyBtQoYqLdmmo9aHfwT7EnyXJu6lrmBEA1zMSzXHexJ7KaUn0E0sZOdfKFj+klVVNxbN43OVT/AITVu3p4WWZ9zUy8C9giRfxq6n8lNh7D8NaIZlxhHhTOCfY6k10Zl2xlJUXZe2qVxap9FmlcNdjzsuNmjVlUsrAEMtjceWtY847HhmjCe5ZNykjirj+yahwEmXpMnNgPHSlyLJZ00X219RS5FkPXrVM0jj5LRub2sjG/ZZTrUcuiahDdUiv3ELZrGPBtIx6+KfLfmY4zdj5tVnQrX1bre+oln8ZX22EbeLM1duuDzlcE4n1p9ueRJtkNp43J1XGeJwM6e8MvYw5Gs6/0+ndUspe5eTS06+qW1ZSi+PgXv5N+lOY3iA6QyD60ZOhH3jwt21x8KE3U9JLk9Gnq9N2zqpYbK5cczYqOQWS0iKg5It8oHleus/Jxt7Xav/pxKuZVq++RZvXf53Jcgmyajh7C0WntOkkvAN1BqWfk1bMPVHhWquFkxp/U0dW+S/aeZHgJ1Trr+EmzD1t61harSxJVF57NXTauU4PsZ9srdT4VjSRrwAeAOlV/JKT25ijHhZnHFY2t4nQe81JTWZkU+DjofTy95rVUcdMrNmad9DTNjpC88AZrnXXQULSY50z5Ltl9Ph8Sq/xInR1BPESIQVPZfohbvWq1enlE1GeyRsm2jLhywW+nFX0y9xrOcdppxnvLditPjRmkOWHW9tC48eQqenTz2Vq9bbwcu3inE2KldfZzkKOxE6iAeS1oRWEUG2+TEi9Ud5v76LAgzCdBRIFn2Nl0t5UmPHIKkdTovAcTwUW7T+VRSDR0PcHF5sMRr1JGA48CFI95NYt7HEso0bd8DL87t9Yjx0qo8k+SxMd94H0ptzHLPnY+76Cm3CCNahnGbb9zhZQOJjZR4sLD41FUeItlmzaVaLYl7XlUOIxosKiJezq+0fNr11eh2no2yk+5cnJ65du5upc9GVLnuHvPhWyzKLIWHCheR0Y94B1R4UUXhYDp/ULceLfL0eY5L3y30v21B+VpeoppcmpKrNw254KMebWPYQfQ014t1JjWz9wQ28g6VivCyd/FFNYmlV9s5U2dJqFpusoVo+Hh/wBzZso9UV0XjBxtRYmxm3Y2n83xMcnK+Vvwtof18qr3lL1aeCS2qbJ5Ot4/VSfSuVmsHSU3kXsEarMsAzf7EhcGVvYuwFu0DU/lU1vHLyQ1DlrPoPAfCtDJXwUk3FIcyRwC5psCYz7obdmwa4r5suaaVIFTTMFytLd8vOwagkssWeDXhMNiMQl5JWldgbtIASDzUm2gvy4d1WVbwksgfmJx6LsPvNNho58PIemAjcJKFAaOQiyI1hYrr5WHG+kEqcYsOM3Ls58kP77raUsDoqBu+Xkpt6f70w4QmmyISfAd5NE+BuwSjtK+UEhR7bD3ge+o+QujamGBAuLW1C8lHae+nwJMc/k8xAVZlH2lbXsta4rJ1COC/bMc1l7l8hb4VnFsuR15oPfSUgcFv0f2F9BT7kNyaWNaLKJi3ixfRYZ3te2WwPC+YW99j5VLQt/XqKHgirVXSg5rtHP4mvqdSdfM8a7eENkFH4OMqTzJyfZOOXWx/d6PA2TQvGmY5m26vUFKm8EkeJIUYzrT55NGXR9tAXU+FRVVmLQqHEjXNJ0mvbHH/piuLVV0rpSXeT0axoq506UP2f8Ak37J9kV28ZKaUkeYXENtRxfgMItxwp2RI6du5tPpsIgOrJ9G3boND6WrmL6hsqtLo6Gzq76efJTEcrNfkTWY1zhGi5LBzXfPbZmZ7klBpHYcF018bi/gRV+jT2rJVlJtirFiMyDuuPTh+VSAmhT1aIbJZEulIYc/knwYfFysfqJHp25jJ+lBMdDFvdGuCjncC6ycvvPx7+3geZqak20RTXIA3zRIcBDGmrTt0jtpdtL38PZoGsvkOKEBrKpJ4AX9NaZkhl2XB1cx4tqfOmQjNtya5Vb2AuaGTEi3A5Vj1IQE8eZ/WnWBGgAnRV6o7dL97fpTjIN7mzOuKCizBgc4I0CgXv3WNreNUL2KceS3btpnRSsZ4qR4GsVcl/klHhozwZx++40uB+S75iv/AFG9D+tLgWWbCa0mZ4D32f8Amh73Qe+/5VoaYs10U794osT4RpXXs5BnkwpMbyXQyXA7RTBo82vrH600SVfUhOj4mkuzSfRbMLqb9lKfQEHiSK9lyXUd2nppXC38dtaR6hoDxbIN7LOh8a7Ky5oRf7HmmsR23tRL5DGGNWWZyGfcrH5JzHykH+NdR8WFZeo0t1PcvBo2FXZU2vop3s23laSOPiTZm7BzUVh06GHlmzOeRCxZJFm9at+MEIBjGVyOR6w+BoOgzfFJwFEgWblohh4+SWdY5MZI3BVgHmOm0HqKCSyLoJ76oZ4QXFi2t9NRrlXQ30tfX7XpPRRDJnP9t49pEgjb+hQp/iNv8IShqLEiSn0BNpeyEH1yB5DVvhbzqNkiLJGCi3ZTDi9tSTrA/vWopMdG7Z0Jazvy0Udnfbto48jMPxLpwsOz8z31IgSODxBilWQX0PLmOY/fdVevT3xZNSnhnRMMyuoZZGswBHn61z9SOyWDUhLKNkWHJ9mQeY/9UHYWTR80k+2np/vT7Rsmlq0mUADvsf5qP+4n51oaSs3CKGov+AxThOldd4Rynk8ka9IEhE9jekEma9pC8N6CJNDsSyetTZ5NNdGtx1KeXRBH6zJsvQH8RridUWLhnqH4df8AtUGtlHj4mussH/Aied66v99U+4ZwzVbZlR5LGxHRMpBswOYHsI4GqF3VSjhF+0pNvLB08xJJPqTWUlwagJxeIAvcilkJIATYwZ1t229R/wCqjcgsGxJwCPEfGnTGCBYijEOXyYYbP07E9UOotyJVb3PhmoHywZDtvDDdACNB3KMtl1JsefHzqxT4K7OVbTUCZ+4mhn9RPFe0CyveUtyQZR4njUTDRknxFyaFscEY5rmgmOho2XEMi5SCLCpodAyCNtNaIEzYhaGQSGjdTEO0ZVQCEbnxsdbfGsS+ppSNK2k8DJC0oP8AD9D+oFUMFk19M/2D6r+tOLBqY1pMzxf32b+bqP61fga0tIX8fJn6l+ixVjFdZ5OUZ49IYhSHNTyXiK9nuHbQ4wSwfOBNvdiaj8mr1E3MPo71K1wV1+pgxbP4H8RriNVa9dnp/wCHM/lV/cM7L5+JrqdNy7eLOB/ECSvqiChlCgnn2cakuK6guDOtqDqMDY6aTiWkt3KP1rFnJyeWbkIqKwgXJiRzci/DMLel+NA2Fgw4jDg6lr0I5DZezBNMsa37Wb7Kjn+VV681TWSSnByeD3GKUYqeKNb+6aOEt0UwZxw8Bl5ABerCawBydD+SuH+alyL9JITbtBNh7h7qFdgSG/aS3U3F+Ibqr9J1QM3Hh+nhViJCzj+2ZQsspPJm91RzeGTw6F0SEjx19daiyGVSAAXvahEC8U9+HCgkEkGNkSyZRZlUeGvqakgwWG4pnPBgfFdD5ipASM2JINpEseTA5k9eI8xS7Y6DW6GIt0gIN7qdBy1FZGorLTNC1fA54LGi/wBYeRrNRbYT+ed599ECTY1oFEA70wmRYIxxknRR/a0/OtHTJbZt/sUNQjugkLs2HyOyA3yMy37cpIv7q6mnU3RjI5ipTxKSMstSERAUhGmFQQfCxpmFF4YrYuDJIV9PCgfPBrRlmGS3NeKw45rW/Ooq9ZUo5YqVLdWRRh4ctxe/O/jXD3tZVKjken6DScLZL7kTjnEgij0LHVjyvxIrbtLyUbaMYnI6zZxd/OUv/eBjgjygC5NuZ4ntJp3OU1yU1FR4xghNH+7Uhxc2vhANSbKeIGoHfblUckGgI8JHsWIPC3E9gtzNRMLB07Z27QwUMOYfTSqXlPYb9VPAAgeNzWVeSbeC9apJZFbezZMjTjoUeQyj2UUscy6HQDssasWVb2NMjuaeZJoz7f2Li8NGr4iCSNGtZmGl7cDa+U9xtV1VEys4NHVdycBNh4EQgFAL2ABJ6tyAD36edSwIJDNLFfgLEDQ5BomZboPID07qsohZxLe/qzTC2W72sdD1iONQVOyeHQILgC9AGY2jkk9kEjw09aFodGnD7tyMesVUdxuaSpi3BzZ2EWNcoWx79b94vUqjgDJ70QBvYC/1l0PnanEetIfZaxB4G1r9xHI9/OkOlwbd1sRklexydW3jrWZqH0ouWh0DZ+IzccrehrIL4UsPsr6CiBF7+XH7F9D+tW95D6SNGyJ+nxWHzAfRyGTTmURiL377VLTuXTT47IKtspY5FnEyDOx7WY+pvWxQ1dqmltM+voilPduMszA1ejqqf/EqPQnniZUo76k/1OK7QD0Op4ki2NwONM9VpA/6HX8NGHbCLJYr7Q7uVNHVKL7J6Wl3EXiRniw9h3njWJe3criXfCNa3tFSXJQYGzE200+FZU4SZ12mXNKnDEpHkeFBdXbTKblu7sqa29SMseCvrErapSc0/cN+xdmrLD85mkEGFuFErAlpW5JDHxcmx17uBrVnVUejkduefI67E3Xwc8ZboMQovZWmfKzgfWCKeqPGxqtK5aJo0g8mHgwkbvHEqqo6xVRew43PE1VlNt5LEaYKm3ZwiP8AOYoIgzkNmCLxI0ZezytRb+BpwJvsVZ5EeTVI79X7TG1hfsqGccvIVNtcB6CIIAFVUHIKBRqOAnyTxMIkUqwBBFiCLg91jxp+hsIAy4ZkFkNlFxlIBseVv96mpV9rIqlqp8pgPam34oZhC6MC9itkXL0hLdYtfS5I1PYe+rsLuLKbtJp9irv1uwpePE5i8c4BuBkyyILMhAJ7L8e3sp4T9R5Ft2cC9DgEXgB3G16kwCy0hdQQPLS9IREOALU+BEHc86Q5SslhTCKmkFM3wOb91X6zsQG4DX/asnUJZwi9aofdmxRt9Sx7qzS4Eci/e9TT5Fghhdz3b6rHv0A9da0VRKTrm3A7tthpWkLpZYpCOuC18h1ItwoKkNvkNVNyxg5/iogGIzA2PEcD4UoNotYW1IyNH31aiyNwWSPRU7YtmTVg9izTMqxozZiADbTU8SToB30yjujnIEq0KfGRjTcPoC5xDo9lsiqxW8jXC9a4NwbaW51TuZbO+QoVt/QlzYSRGKsLMNCDSi4tJlmTeCsxNU0GRyz4K8SwQK0i50DjMvDqsCpN+RsTVqDKlxHKGj+U4sVtDCdCwfDYVREsdtEZ41cTEdhvlvpYrbnUdX9iCgvdydWXF3VSNQSBpyvwqtnJbaSZVBKGeSJjf6wGmqOPfqG9RTD9ALZlkwE0MjhWw4lj9sZlVSTCb30OXJxp8DvlktgbagkEMUcwkPR5jdutmA1Bvz1b0pmFhIMiVivUsS9zc8FS/E27BbTtp3yB7T044RkKTqRx0F+0gUmJRRixGILN1Rzux+FAPtS5CWwiuaUHLe6m54lcvee0mpKKj5K9eLXKA28MEWJjxmHjILR5J1y2sJCvWUW7bC/4zVyjJKRWkuMs5GDbThV37EJnnGuhpCwzFiJgdG6p7aFsLBhkxciaXBHbQZHwUfylc2JFM5D7WRkxg5Ghc1jsJQl8BbdqQliWDBDzHJh2i9Zt3JS6LlCEkP2ypI116UjuOnxvWey4osL/ADuP/qL/AHh+lMPtZmxO8GJkFmne3dZf8oFXnXkQK3gj3Y98mJcsSRAwv+I2qOTbHcUmhdmh8KkiyZoztD3VYjICSNGBwgMiiQFVGrXuNBrz7dKNPLIpy2xyhs2ZvjDEXdrLFfKoA64swTReYFr9ut6lprL2mZWpZe7JVvlvJhZ8oQ3WQZeuGjQ62zhgOtxJzfdBFDKjnOSanJoX9rSifKytnZXMRIB61vZOvHQgX52rKgnGbTNSEsxyDHUBmUHNlJBNrajjVtDJ5IYyDMlrXF9aJyYsJ9g87IVGzoCjcVKkgg27R8KFzYPpx8D1ubtHFJhv4M2LEjOtolA6LL9ok3Oa4IIHbSjDJDUkkz2feTaYkjb+TcUFUkSBYj10PMHXXTnUnpkbqLPAq7a2XjsZipJosJNBEQoczXQdX6zfaOvsqCe6lsCdVZKvmk2HZWiSd3U3z9DIiA9wIzHnxtUcqbySqqjZgN88XAsgkTFFiLxMqGyt2MjAqV1HK/hTxpsjnLyhOxeOxsshlbp2cknNlkBFzcgW4DuGlTKCA9SY07M3uxcQtIpzcestj42NQzjHJNTlKXGDBvPvDjMSAotGvahIZudib8KScI8hSpzlwfbtbTx2HVhCIzmBDlgS5HjepKdaKfRDUtZ47AkuIxTE3yjU/GpfzS8ESspvtkFw+IPFwP340LumSKyfyevst29pyfKgdyw1ZxJDZXaxPmaB1pMNWsD5NkjsFD6jDVFIvGCtwA8jS7H2/sEtmIRprVeokSroLJf9ioAlkszHv9BTD8jzvZsjCQKDFJlkJsIy2a44Ei+otV+pT+DMpVHnkHYBCuFxJ1GYRqPAtfT0qu8/BYcsvgzYeCKRVRY5Wk1zFGv52IsBRNteApOSeS47KiicFzOhRl0KKRfiLsNOykqzeeBOTaMG8cvSyk6jOpW5YsfZy8alozz2C4Nx5JbBw8MuAaKdBFJd8zAC4cEqH/fKlKrKNbgqqCWcnO4cSuGxKLM4lSJieqWdQ31bLwI0B07q0ZT3QyQSb8DTHtR2RpCl3c3jHCwICh2HLTMfSsnHuNGhF7SvCplAHqe08zUsctkvCGfYm7c+IsUjIU/XcZVt2jt8ql2MgnWjEfNj7kQxWaX6VhyI6gPhz86NU0VZV5eBnWBRYAAAcgLCjwQ5ZJRTjE7U4jylgRXMVUEtlAHEm1vWm4HWX0Im8W/ka3jwihn1HSleop7hxb4VDUrJcIt0reT5kc6liMjl5XLsxuWa5JNVG3Ls0IpRWEE8JgEYWYA0tuQJSJHBrHmygai3KrEVwQN5YpzYY5joONCydLgrMRHKmyhYIMD2GlhDnl+40hHwb92pCPgaQjThT4VBMNMIoagYaZZ++JpDnadn7rYSJi6QJnJJLMM7am/Fr2Fa8I8GB6kmjZKy9Kq2HMWt2i49wqNtbsBLO0o2njEgIsgzPoLBbnt04k/vShuJqIVNSl2wRtvaLRxlxCrIbZ429q5IUMLAg27Kpev/AMV2WadN55Zj3O2ZDOsvTRI5BBGZQbA37atW2GnkjrylB4TAXyi7EwDaCcQZUICQ5mYvfTMoNgLXHHnUs0oy3AwUpPGBLxu6scEcLPAgNtHubPbmVyju41W/MSk8FmNCOQzsLdqXFdYPDGl7ZnkAOn2VGvwHfR04N8sOpVUOEdF2DubhIbFis7jm5BXyS9vW9WoxSKNStOQ2Jblw7qMheT2nGPr0hH16Qj4tSYhY2/vhFCCsZEknYPZHezfkKhlVRPToSl30Iu1NuTYj+I9xyUaKPL9arym2X4UIw5QFEWt6DBLkg1PnI3RrwshFSRwRSIY2Y2NH0Coi7PxoGTIrJ8aHgLDI5vGmwOfBu8++kIlm7xSEfA9wpCwXwnu+FRSCRrVx2GocDrB7mHYaYcbsdvbi45XBmIAc6BUsAToBcdhFacXUk8IzalGMQt/8hzxCbO6sHC9IUAU9W2W4vY61HUp1NxGtuMGRd7LyAmQty6yMQL8bZRpUVehOSyFBpGjae2VddMQi21sodW05Xa1VaVGSnlokc1gF46VWCpDOcpUFwJwt25huF+NX7fMZN44I6jQtPsppJBHDMoY3JaTLkVRxubelWXOjhyceAYzq4+oP7a2EThkKvlZQSzPIpVuFjkzd3LhWZDfv3Y4LEJxX3EGPaZD5WCsovd10AI8fKtaFopw3kMrlqWMB2BuB/WqbbUsFtKLjnAQw8hH1iPM0+5oBxi/AQixkg4SOP7bfrS3sDZE1xbUnH9NL/wDo3603qMf0o/BJtuYkf00n940PqsdUY/AM2ltOeRcrySMvHKXJHmOdM6rYUaMV4ApJvTEuEWZz30w54ZT30hEemPbToZmiFyeGvdUqQD4HHYW5Dy2fE/Rp9j67eP2R7/CpIw+SpUr46GqTczBMADAmgtcXB87HU1JsRAq810zHJ8nmBP8ARsPB2pvTQX5mp8meT5M8EeAkXwkJ+NN6KCV3UMj/ACV4blLMP7h+K0zooL85PyUSfJRFyxEg8UU/C1N6I/51/Bmf5KD9XEjzhPxD0Lt8+Q1e/sVN8mEi69PFYaklWGlA7X9w1fL+kUsZhVjcoriQLpnW4Unna9UZR2PBeg90clWSh3hbT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921" name="AutoShape 4" descr="data:image/jpeg;base64,/9j/4AAQSkZJRgABAQAAAQABAAD/2wCEAAkGBxQTEhQUEhQWFBUVFRcVFBQUGBcVFBcUFRUXFhgVFxQYHSggGBolHRcUITEhJSkrLi4uFx8zODMsNygtLiwBCgoKDg0OGBAQGCwcHCQsLCwsLCwsLCwsLCwsLCwsLCwsLCwsLCwsLCwsLCwsLCwsLCwsLCwtLCwsLCwtLCwsLP/AABEIAQMAwgMBIgACEQEDEQH/xAAbAAABBQEBAAAAAAAAAAAAAAAAAgMEBQYHAf/EAEQQAAIBAgQDBAcEBgkEAwAAAAECAAMRBBIhMQVBUQZhcYETIjJSkaGxQnKywRQjkqLR4SRDYnOCwtLw8RU0U5MHFjP/xAAYAQEBAQEBAAAAAAAAAAAAAAAAAQIDBP/EAB8RAQEAAgIDAAMAAAAAAAAAAAABAhEhMQMSQRNRYf/aAAwDAQACEQMRAD8A7jCEIBCEIBCJdwBcmwG5MzeO7W00rpT5Hc29W/IMx2Jvp5XmcspO1k200JFr40LSNQesNNL23IHlvK7/AOwD3P3v5Rc8Yaq7hMxQ7WLUYZLZftKT6/iL22nvFuNM6FaQtfcsbeWnL6zN8uOtxfWo3azj5saNCxY765b9RfpofG3S5jnZDtQKyqlS4ewsW3NxcXPO/I8/HfNtw6q62sCT7RB0YjZrkXU+HQDwkYfs3UKoWqBHX7QF9PdKiwI8555ln7bdNY606PEu4AJJAAFyToABzJmUqdqBhVZcQc2X2HuBfTQOTse/X47867Wdtq2JORLqt9FXpf2sp1Y97adAJ2vmnztiYOjUu2tN8ZToJ7DXTOedQi6+F7WHW/hNZOE4zgmIw5RvbVTmWqumVhqC43BvYcxpvedq4RjhXoU6q7VEDeBI1HkbjyjxZ22zLtc5NSxMhCNYjELTXM7BV0F2NhrpvOzmdhPAZ7AIQhAIQhAIQhAIQhAImq9gTa9gTYbm3IQqXsctr2Nr7X5X7py3Hdva+coLhgcrBEUAN0u5NjM5ZaamO0jjXampiGKULne2W242A6DX2zt3RnAYWlmy1bOzZjlPrU1vqdW9rpm25C2t6BsfUuSKBudyWA69Aep+Jkatjq/JKa+JJ+lp5rt09W+TH5FajnDKwGXXMRlN8p79NDz56zMYtnDNmqH1mbKoY6LfYja1rad8i4JKuQE3zMASVGUZSdgzH3det5XYlSmZ2ILKjDQltSSRqe4IPKZrN1tA/SKrYhhScAX2b1lAUAXA7+62pmjw/HK9L29R7ygVB8CMw+cymAuquxtuFU3tfQOxuetwPKX+Cq3UXPrADNpbWwO3nLeCLmn2jrMQVqBluM1gpt1uAAfLeWS8SZ9yzaHnkS9iNDYc7WuDp0mWqYdGNyLN7ynK3xEdpelT2WFQdG9V/wBoCx+EY3SWFdtHApA1BlV39R6ey1AMwB6EgNrKHszT9JiqNO1lLgkDUsFU1PWbmCBLvj3ElxVH9GrAUnLK6kj0dyhHMeq2lxoee0R2W4U9GvVrOAFSj+rNwQXyKg7/AHhr1i9tS6jV0ce5LA2canLoCFOoAPPQ8+h1lp2f7QUaNNktZFJbKPaQnUrk6E7W5nSZetjBQosVf0gAAVxbW+rG47iPhKfs3imqLUxFQD1D+rU6Fqh231yg6+QnS3XMc8ZtrcX2jdqno6gLHdgmmQls4Rcu5X1Neo7pB7WYjEVaAyP6WmtRqtx7YOW2VlA9kXbl9rUWEfwWRNAQxBuzixa5JYtfUMpN+8Xt3xjGcSpU2DU3s/2gozB/vIvPv0nLddtRoewuPZKQSpVWpTIBpsNchtrTvrdeh5beGzRgRcEEHYjUTjA4whc1MPSbO2hCsQp6saaE38f+ZM4LxWuKz+mugQJUQEWUDMQW532/4nfHOyOVjrkJWcP4urqCxAJ5j2T58vOWQM6y7ZewhCUEIQgEIQgE4322w/osZWQF1FS1VQoUhmYc7gkWIGxG07E7gAkkADcnQDznKf8A5YxlJ2p1KThmRWpuVJFlJBWx8ek5+TpvC8qAY8ZinRc99LFTsb/CeYtT6Mt1OVb82sWt8FMp8Nh2xBpinezKVckkZADcZiPh3275pOIYShlVa+Isi7IgAvpbXRiT/Ezz3W3S3hMxWLC0qeXQMgPgLTPcSVmRFQXLHM29gOh+XwljUxdMqlOij1FQEBnFtze2o1+EbNGq27BB0Xf4zO+WFbSwTCmquVpqAb6n7W40IFtx4AeMdw9WkFIRgQpuSNLZjp5cr90VxHAFEz01zsLFgwLkrsbC9+d/KU4Iw7I5XJfRlN7vTPter3b+Q6zXaL4VdjuOR5fGI4njlFElWFycujWJ19YA8ja88wlFPXGtwvIgKxNyHy2ttbbvlbj6LFqam4W1mewYa6tcHawG8knIa4kpyKjAkqpsGJJzVWGRC45gAG3hobWmhw3E6WGUYckAqFJuQoJvm0O+jXmf4SrVMSllznWplFixP9WvkLHWXXFux1WnQavWb0tXNnqKo9lSdlO5y9el+mu7+iPKvaaivsnMeQprfUnq1tz0Bnn/AFhr+uPRs2wsarDYDNYZVNyNNTqNpV4zGnD01sqqxH2VCkd+nO3P6SR2Tx6VHCVD6Oo5/VsbtSJvojKT6rG+jDwtreTUVL/RKtQXNU1h0GnnlvYeFjtJNKiqCxo5nsVu3rXAsRanpcetrp9dLx8DSZyGIpuvMEB9ug1Gtx5ctLysPhKw9m9Rf7SFD+1z+EbyThHwVBh6xawucqAFQBqACNARsfZB+kTWKmqwY2U0gGI3ALtqNJYV3CD9YyJy9Z0GvTeUQx9NqrsGSooULlDjUhmJW42Ook9q1o//ANNr0rPRYMmX1fRnKT99CSrDvGu+nTVdh62IrFnf1KaHKLZlzuNGGU8gdL9RaJ4Dwr0iqqG1Mas4N7km5Ck7nXymyoUVRQqiygWAHSdvHLZus5cXguEITswIQhAJT9qOPLhKOcjMzHLTW9rt39wlxKPjXZ4YqtTaq36umuiDcux1N+QsF799pnLeuO1mvrEPxPEYlSzgmylyCLqoAuctMaAD3j5yrq8DWpS0IDMu/LUdBOtHh1JaL01UIjIym3QqQSTudOs53gGui+FvhOFwuN5u3WWXpTcLpegw/wCj1FKG5zVKBBLXN7+sBa40sNhpeWHD+HIQbejrnXLm9WoAeWR9Gtrrcbz3FJcyvrC20zYtkXVPB0QcrjITsGBS57jex57ExVTgBPsVNOQZb/MESrw3GKqjK1qi81fXTx3llhMfSPsO2Hb3W9akfI6AeGWZ1E1SKnCSmhYaDMzWyqB5mZXtNw8NlDC5GVwNvVJINyOoB25qPPdYrGFFJrICND6RAXTQ3BZQMwtvsR3zIVKy18SRTa4qNmUncXPtf4RqB0AGl5Zj9ZqHwnhdcoCKZIUtTU3X1qYPqnU8tRJnFeF4ioi0qdEhnOVnOiqp3LNy0uNOs1RNrBRZV0UdwFhHVY981Mfq6ROC8FTA02NJGr13F2qWvtso6KOQ1J53nmGpVVdqtQXSrZKgb2+gYLb2QSRboSZbUWMnJVM16ppyrjHZDFVsQ7BAEU2R6jBQR1y6t8pXVOzORrVavkmnw3J+E7Rn7hFCpJ6f0YvB9q1RNKJq1lWzVW9XMFsoLE+sWsR4yBiuOYrEWvmVW2SmpJ6a93jedIVx0i79016I5y3Z1moDMjOc5JuhvlK3Hq26/SN9mMI61mJw9RUXKEzUyDf1szWIta2WdGapI9ZjJ+ONSr7hVamUtTGULutgCCdbkDrqbyZMrwKsRiAOTBgfIX/Kaqd5050QhCVBCEIBCEICKtMMpU7EEHwItOXcNTLdT9lmHwJnVJynCVMxqP7zu3xYzj5e46YfQwuYxVpyUo0iGE5uiA1CR6uFJloEkjD0xeTQhcLWomisQOm4+HKWNLhqek9LlUPYi4Fib23GxPfvLbD4dbRdSnLMU2irTGu0cpU44U1sI+adppkhFF5JprIwWPUnlEoJFeiiUaSEMqGAkWBFOsBKGnWRawkmsZErGArs6l8Rf3UY/EgfmZq5l+zB/XP9z/MJqJvHpnLsQhCaZEIQgEIQgRuJVSlGqy7rTdh4hSROZ4anlS3+9Z1UiYPtYiU66pTQC6ZmtoLkkCw2G3znLyT66YX4qwIho3XxQU63iVxaH7Q89PrOLoWTFUzC09tKi5wbaSWhvKzA3taWKbTSPKI1JkhTeN07DpPQwEIWacSacDXE8OIEodWPq0irXEdWqOsolZ9Im88Uz20qGqkgV2k6rKbiGMUaX1On/PSFTOAVsuIW/wBsFfzH0mxmd4X2dIZXqtqpzBF2uNRdufhNFN4sZCEITTIhCEAhCEAnNuN18+LxB90hB/hGX6gzpM5bjFtWrt79aofLO1py8vTeCFitTINajLBlvGzTnF1N4KmRtLEKbXjeHS0l0tjEgn8Nplh/L85ZLw++7t8v4Su4dVtLqlWm4ygvwhuTn5RpuFVPfPyl5Ta8dy6R6m2ZPDKnvn5fwiW4Y/vGaAnWeOI0bZt+FP75HnGxwlr61H/aP8Zo/Rz30UnqeylpYBhs7+bGSa9F1X1Sc3LXTzlilK0WovNSG1UKFR/bbyGgjGLwC2taXuW0rsTvLpNtTgquamjdVBPjbWPSu4BUvSA91mHzv9CJYzrHOiEISoIQhAIQhAJyzEtd2P8Aab6mdSM5TOXk+OmDzLHVpzy09DTk2cyT1dLxpq0batAn0KlpY0MTKOk0l0qkqLuliZZ0MQCJla2LVBmcgDqT/u8gN2spLoM7ctBYfMiXaNdQxtOrc0nDWte3K+2/gZIBnO+y/HVoZw4Yhsvs62K37x1mtwfGqVQ2V9fdOh8r7+UsRbF4ktGC8SGlVJBiqW8YUx9DpCPXldiBvLFzIFbnCrHs3U9tfusPmD9BLuZns/UtWt1Uj6H8jNNOmPTGXYhCE0yIQhAIQhARXqZVZjyBPwF5y22gnSeMG2Hrf3T/AITOb09py8jpg9G0bae3nhnJs008SPAXgacoKRi6+ICKWbYf7t4xkCxkHtHWuqL1ux8rAfUwlUuNxjVGLMfAcgOgkUNPCNQBzNvjN1gsGlMWVRoN7XJ7yYZY6m8fFWWfY5QWq3AIyruLjc9YjtHglpVAU0VwTYbAje3dqIF32Z46zEUqhvf2GO9/dP5GaUNOW06pUhl0IIIPeNROlUKmZVa3tAN8ReahEtXkim0hoY+hlU+5kSvtHiZGrtATwhv6QnifwsJsJjeFf9xT8T+EzZTpixkIQhNMiEIQCEIQIfGEvQqgbmm/4TOa0mnVWHWclB9Y225eHKcvJ8dMDl55PKZg05Ni8UrxETeUPZ7yj7SH1k+6R8/5y1zSDxugXp3G6a+Knf8AI+UJWZZ9Qehv8J0DB4kVEDKbhh8+njOfmSMHjHpG6MV6jkfEbQztf9jH9aoOdlPwJ/iJoeI8LSvlDFhlJtltzt1v0ExfBeJehqFyCQwIIGm5BuBtym14fxelU9lxf3W9U/A7ywJw3Zygu6lj/aJPyFgfhLhRARYM0pIkikYwYBoEh2kWsY4XjNRoDeFP66l/eJ+ITcTC4U/rqX94n4hN1OmLGQhCE0yIQhAIQhAicWr5KNVuiNbxtp87TltTQ+Q+k6P2qP8ARan+H8aznFQa3nHydumHT0RxogRQmGyCZ4DPWiIDhSeZIpDHBCKjG8BD607K3NT7J8OkpcTgKlP20IHXdf2hpNqskI8qac9QR5Ull2cwiVGdXF7LcWNra25GOcY4b6Egg3Rtr7gjkZES+zvGGRhTqElDoCfsHl5fSbLNOZib/g1bPRRjuRY+IOUn5TUInxLNPbxDSqLxt4HSJZoU3Qa1RD0dT+8Jv5zw+0v3h9Z0ObxYyEIQm2BCEIBCEIFD20q2w9vedV+rf5Zg+U2Xb0n0VLp6TXxym35zGnTScM+3XDp5eF4mFOZaKJibz0iIIgKFpluK13TEPlYrtsSPsiaYTPdpcOQ4fkwsfvD+VvhCUvh3GqudFZrqWANwL2JtvNehnN1aazhvaFCoFU5WHPUqe/TYyoZ7Ij9bU+7/AJhLTtU36lf7wfhaUvZnGJSZy5tcADQm+vdPOOcU9MwCiyLtfck7kwnxGVpueyw/oyeLfiMwtFSbAak6Ad5nSOH4f0dNE91QCe/n87xCJF4lo4BALNKjtGGk5lkSsLQqOzag94+s6JObVzpOkLsJvFjJ7CEJtgQhCAQhCBm+3g/o6d1VfwPMQ2s3Pbv/ALW/Sov5j85haRvOOfbrh0Ree25xxki1pXmGjbRBkn0E89FAimNYrDiohRtj8Qeok1qUZZYGRxnDXpnUXXkw1H8vOR1m4pNE4rBUijM1NdFJvax0B5iGdMjStJVCiWNlBY9ALn5Sx7KYNHFQuoa2UC/mT+U1uFpKosqhR0At9JU0hdneAZCKlT2vsruF7z1P0mnRBI1Ix0PNKeIEbJgXjbNCk1HkOsZIqGRahlDnD8Aa1QINt2PRQRfz1+c3kw3CcX6OqpO17N4HT5b+U3M3ixmIQhNMCEIQCEIQKztNhhUwtVT7uYeKesPpbznLqJI0nS+1tYLhagLZS9lHU3IuB5XnO3p3E4+Tt1w6Po1xPFOvhI9N7SQmomGzwqTxmjTGJzQhZaJLXiWaJJhHtoupTzoyk2zAi46EWiFj9OUJ4TgRRUqCTc3132A/KWlJpESP0zKJ9J48KsiIYsNKJDPG2MaLwvA8dpFN9/hJeS8RWp6SiuL6zovDauelTbqik+NtfnOevRN5tey9W9BRzUlT8bj5ERh2mfS2hCE6uQhCEAjGNxS00LtsPmeQEfmM7cYs+kSnewCZ/Mlh/l+ZkyuouM3VVx3HPWa5N7bAeyvh/GV1AaRaNF6AXnn+uxtqQjY0MWlSKJEBD6xuLZ43KC0AIWnoEIUsfSMARwGUPC8dR5HV44rQJ9N4uMUGkgGUJKGO0lgDFIekqPWe08Mc9GIkwqPWYCXPZPEa1FYgE5Sq36Xv57aSrK2BY+UhMMosJJeSzcdGhMpwLjxAy1SWXk25Hj1E1NOoGAKkEHYjadZduVmioQhKivxPGKSaXub2069LzB9qceK1XPbZQo56Ak/UmXvGuDsmYorOpNwFGYi/Ije3fMpiBrZtD0Oh+BnHK3qu2MncN4eryMW8YIjyG4sZmNC0CIm0UJUeWnlouFoQieiKtPbQPIq8IQPQZ6GibQtKH6dSPJiZEE8ywLmlrJSm0qKOKIFov9MMqLNnjeeVxxUDVNoVY1nFhrIGIe+0ZWtrdj5cpIWk7+zTdvuox+ghDVFbCXHBuKtSNjqh3HTvHfI9Lg2IbakR3sVX5E3+UsqHZmofbdV8LsfymtVNxpUxCkAhhYi415GErl7P0wBq/wAf5QmuWOFtEVaKsLMoYdGAI+BnkJUV2J7PYZhrRUfcun4CJjOJYNEZgosB3k/UwhM5RrGqGtWIO/0iKVdid+fdCExG62vAeDUaoJdSf8Tj6ES6HZbC/wDjP/sq/wCqEJ01HPdLXs1hR/VfFnP1aeN2Ywp/qvg9QfRoQjUN01U7K4W3/wCZ/wDZV/1yFV7P4cbIf26n+qEI1DdV+J4VSXZf3m/jKx8OoOg+ZhCZsalRa622kV3N94QkaWODoK24v5mXOH4ZSO6/vN/GEJZGbVthOA0Dun7z/wCqWFPgdBdqYP3iW/ETCE1pm2plHDInsIq/dUD6R2EJUEIQgEIQgf/Z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922" name="AutoShape 6" descr="data:image/jpeg;base64,/9j/4AAQSkZJRgABAQAAAQABAAD/2wCEAAkGBxQTEhQUEhQWFBUVFRcVFBQUGBcVFBcUFRUXFhgVFxQYHSggGBolHRcUITEhJSkrLi4uFx8zODMsNygtLiwBCgoKDg0OGBAQGCwcHCQsLCwsLCwsLCwsLCwsLCwsLCwsLCwsLCwsLCwsLCwsLCwsLCwsLCwtLCwsLCwtLCwsLP/AABEIAQMAwgMBIgACEQEDEQH/xAAbAAABBQEBAAAAAAAAAAAAAAAAAgMEBQYHAf/EAEQQAAIBAgQDBAcEBgkEAwAAAAECAAMRBBIhMQVBUQZhcYETIjJSkaGxQnKywRQjkqLR4SRDYnOCwtLw8RU0U5MHFjP/xAAYAQEBAQEBAAAAAAAAAAAAAAAAAQIDBP/EAB8RAQEAAgIDAAMAAAAAAAAAAAABAhEhMQMSQRNRYf/aAAwDAQACEQMRAD8A7jCEIBCEIBCJdwBcmwG5MzeO7W00rpT5Hc29W/IMx2Jvp5XmcspO1k200JFr40LSNQesNNL23IHlvK7/AOwD3P3v5Rc8Yaq7hMxQ7WLUYZLZftKT6/iL22nvFuNM6FaQtfcsbeWnL6zN8uOtxfWo3azj5saNCxY765b9RfpofG3S5jnZDtQKyqlS4ewsW3NxcXPO/I8/HfNtw6q62sCT7RB0YjZrkXU+HQDwkYfs3UKoWqBHX7QF9PdKiwI8555ln7bdNY606PEu4AJJAAFyToABzJmUqdqBhVZcQc2X2HuBfTQOTse/X47867Wdtq2JORLqt9FXpf2sp1Y97adAJ2vmnztiYOjUu2tN8ZToJ7DXTOedQi6+F7WHW/hNZOE4zgmIw5RvbVTmWqumVhqC43BvYcxpvedq4RjhXoU6q7VEDeBI1HkbjyjxZ22zLtc5NSxMhCNYjELTXM7BV0F2NhrpvOzmdhPAZ7AIQhAIQhAIQhAIQhAImq9gTa9gTYbm3IQqXsctr2Nr7X5X7py3Hdva+coLhgcrBEUAN0u5NjM5ZaamO0jjXampiGKULne2W242A6DX2zt3RnAYWlmy1bOzZjlPrU1vqdW9rpm25C2t6BsfUuSKBudyWA69Aep+Jkatjq/JKa+JJ+lp5rt09W+TH5FajnDKwGXXMRlN8p79NDz56zMYtnDNmqH1mbKoY6LfYja1rad8i4JKuQE3zMASVGUZSdgzH3det5XYlSmZ2ILKjDQltSSRqe4IPKZrN1tA/SKrYhhScAX2b1lAUAXA7+62pmjw/HK9L29R7ygVB8CMw+cymAuquxtuFU3tfQOxuetwPKX+Cq3UXPrADNpbWwO3nLeCLmn2jrMQVqBluM1gpt1uAAfLeWS8SZ9yzaHnkS9iNDYc7WuDp0mWqYdGNyLN7ynK3xEdpelT2WFQdG9V/wBoCx+EY3SWFdtHApA1BlV39R6ey1AMwB6EgNrKHszT9JiqNO1lLgkDUsFU1PWbmCBLvj3ElxVH9GrAUnLK6kj0dyhHMeq2lxoee0R2W4U9GvVrOAFSj+rNwQXyKg7/AHhr1i9tS6jV0ce5LA2canLoCFOoAPPQ8+h1lp2f7QUaNNktZFJbKPaQnUrk6E7W5nSZetjBQosVf0gAAVxbW+rG47iPhKfs3imqLUxFQD1D+rU6Fqh231yg6+QnS3XMc8ZtrcX2jdqno6gLHdgmmQls4Rcu5X1Neo7pB7WYjEVaAyP6WmtRqtx7YOW2VlA9kXbl9rUWEfwWRNAQxBuzixa5JYtfUMpN+8Xt3xjGcSpU2DU3s/2gozB/vIvPv0nLddtRoewuPZKQSpVWpTIBpsNchtrTvrdeh5beGzRgRcEEHYjUTjA4whc1MPSbO2hCsQp6saaE38f+ZM4LxWuKz+mugQJUQEWUDMQW532/4nfHOyOVjrkJWcP4urqCxAJ5j2T58vOWQM6y7ZewhCUEIQgEIQgE4322w/osZWQF1FS1VQoUhmYc7gkWIGxG07E7gAkkADcnQDznKf8A5YxlJ2p1KThmRWpuVJFlJBWx8ek5+TpvC8qAY8ZinRc99LFTsb/CeYtT6Mt1OVb82sWt8FMp8Nh2xBpinezKVckkZADcZiPh3275pOIYShlVa+Isi7IgAvpbXRiT/Ezz3W3S3hMxWLC0qeXQMgPgLTPcSVmRFQXLHM29gOh+XwljUxdMqlOij1FQEBnFtze2o1+EbNGq27BB0Xf4zO+WFbSwTCmquVpqAb6n7W40IFtx4AeMdw9WkFIRgQpuSNLZjp5cr90VxHAFEz01zsLFgwLkrsbC9+d/KU4Iw7I5XJfRlN7vTPter3b+Q6zXaL4VdjuOR5fGI4njlFElWFycujWJ19YA8ja88wlFPXGtwvIgKxNyHy2ttbbvlbj6LFqam4W1mewYa6tcHawG8knIa4kpyKjAkqpsGJJzVWGRC45gAG3hobWmhw3E6WGUYckAqFJuQoJvm0O+jXmf4SrVMSllznWplFixP9WvkLHWXXFux1WnQavWb0tXNnqKo9lSdlO5y9el+mu7+iPKvaaivsnMeQprfUnq1tz0Bnn/AFhr+uPRs2wsarDYDNYZVNyNNTqNpV4zGnD01sqqxH2VCkd+nO3P6SR2Tx6VHCVD6Oo5/VsbtSJvojKT6rG+jDwtreTUVL/RKtQXNU1h0GnnlvYeFjtJNKiqCxo5nsVu3rXAsRanpcetrp9dLx8DSZyGIpuvMEB9ug1Gtx5ctLysPhKw9m9Rf7SFD+1z+EbyThHwVBh6xawucqAFQBqACNARsfZB+kTWKmqwY2U0gGI3ALtqNJYV3CD9YyJy9Z0GvTeUQx9NqrsGSooULlDjUhmJW42Ook9q1o//ANNr0rPRYMmX1fRnKT99CSrDvGu+nTVdh62IrFnf1KaHKLZlzuNGGU8gdL9RaJ4Dwr0iqqG1Mas4N7km5Ck7nXymyoUVRQqiygWAHSdvHLZus5cXguEITswIQhAJT9qOPLhKOcjMzHLTW9rt39wlxKPjXZ4YqtTaq36umuiDcux1N+QsF799pnLeuO1mvrEPxPEYlSzgmylyCLqoAuctMaAD3j5yrq8DWpS0IDMu/LUdBOtHh1JaL01UIjIym3QqQSTudOs53gGui+FvhOFwuN5u3WWXpTcLpegw/wCj1FKG5zVKBBLXN7+sBa40sNhpeWHD+HIQbejrnXLm9WoAeWR9Gtrrcbz3FJcyvrC20zYtkXVPB0QcrjITsGBS57jex57ExVTgBPsVNOQZb/MESrw3GKqjK1qi81fXTx3llhMfSPsO2Hb3W9akfI6AeGWZ1E1SKnCSmhYaDMzWyqB5mZXtNw8NlDC5GVwNvVJINyOoB25qPPdYrGFFJrICND6RAXTQ3BZQMwtvsR3zIVKy18SRTa4qNmUncXPtf4RqB0AGl5Zj9ZqHwnhdcoCKZIUtTU3X1qYPqnU8tRJnFeF4ioi0qdEhnOVnOiqp3LNy0uNOs1RNrBRZV0UdwFhHVY981Mfq6ROC8FTA02NJGr13F2qWvtso6KOQ1J53nmGpVVdqtQXSrZKgb2+gYLb2QSRboSZbUWMnJVM16ppyrjHZDFVsQ7BAEU2R6jBQR1y6t8pXVOzORrVavkmnw3J+E7Rn7hFCpJ6f0YvB9q1RNKJq1lWzVW9XMFsoLE+sWsR4yBiuOYrEWvmVW2SmpJ6a93jedIVx0i79016I5y3Z1moDMjOc5JuhvlK3Hq26/SN9mMI61mJw9RUXKEzUyDf1szWIta2WdGapI9ZjJ+ONSr7hVamUtTGULutgCCdbkDrqbyZMrwKsRiAOTBgfIX/Kaqd5050QhCVBCEIBCEICKtMMpU7EEHwItOXcNTLdT9lmHwJnVJynCVMxqP7zu3xYzj5e46YfQwuYxVpyUo0iGE5uiA1CR6uFJloEkjD0xeTQhcLWomisQOm4+HKWNLhqek9LlUPYi4Fib23GxPfvLbD4dbRdSnLMU2irTGu0cpU44U1sI+adppkhFF5JprIwWPUnlEoJFeiiUaSEMqGAkWBFOsBKGnWRawkmsZErGArs6l8Rf3UY/EgfmZq5l+zB/XP9z/MJqJvHpnLsQhCaZEIQgEIQgRuJVSlGqy7rTdh4hSROZ4anlS3+9Z1UiYPtYiU66pTQC6ZmtoLkkCw2G3znLyT66YX4qwIho3XxQU63iVxaH7Q89PrOLoWTFUzC09tKi5wbaSWhvKzA3taWKbTSPKI1JkhTeN07DpPQwEIWacSacDXE8OIEodWPq0irXEdWqOsolZ9Im88Uz20qGqkgV2k6rKbiGMUaX1On/PSFTOAVsuIW/wBsFfzH0mxmd4X2dIZXqtqpzBF2uNRdufhNFN4sZCEITTIhCEAhCEAnNuN18+LxB90hB/hGX6gzpM5bjFtWrt79aofLO1py8vTeCFitTINajLBlvGzTnF1N4KmRtLEKbXjeHS0l0tjEgn8Nplh/L85ZLw++7t8v4Su4dVtLqlWm4ygvwhuTn5RpuFVPfPyl5Ta8dy6R6m2ZPDKnvn5fwiW4Y/vGaAnWeOI0bZt+FP75HnGxwlr61H/aP8Zo/Rz30UnqeylpYBhs7+bGSa9F1X1Sc3LXTzlilK0WovNSG1UKFR/bbyGgjGLwC2taXuW0rsTvLpNtTgquamjdVBPjbWPSu4BUvSA91mHzv9CJYzrHOiEISoIQhAIQhAJyzEtd2P8Aab6mdSM5TOXk+OmDzLHVpzy09DTk2cyT1dLxpq0batAn0KlpY0MTKOk0l0qkqLuliZZ0MQCJla2LVBmcgDqT/u8gN2spLoM7ctBYfMiXaNdQxtOrc0nDWte3K+2/gZIBnO+y/HVoZw4Yhsvs62K37x1mtwfGqVQ2V9fdOh8r7+UsRbF4ktGC8SGlVJBiqW8YUx9DpCPXldiBvLFzIFbnCrHs3U9tfusPmD9BLuZns/UtWt1Uj6H8jNNOmPTGXYhCE0yIQhAIQhARXqZVZjyBPwF5y22gnSeMG2Hrf3T/AITOb09py8jpg9G0bae3nhnJs008SPAXgacoKRi6+ICKWbYf7t4xkCxkHtHWuqL1ux8rAfUwlUuNxjVGLMfAcgOgkUNPCNQBzNvjN1gsGlMWVRoN7XJ7yYZY6m8fFWWfY5QWq3AIyruLjc9YjtHglpVAU0VwTYbAje3dqIF32Z46zEUqhvf2GO9/dP5GaUNOW06pUhl0IIIPeNROlUKmZVa3tAN8ReahEtXkim0hoY+hlU+5kSvtHiZGrtATwhv6QnifwsJsJjeFf9xT8T+EzZTpixkIQhNMiEIQCEIQIfGEvQqgbmm/4TOa0mnVWHWclB9Y225eHKcvJ8dMDl55PKZg05Ni8UrxETeUPZ7yj7SH1k+6R8/5y1zSDxugXp3G6a+Knf8AI+UJWZZ9Qehv8J0DB4kVEDKbhh8+njOfmSMHjHpG6MV6jkfEbQztf9jH9aoOdlPwJ/iJoeI8LSvlDFhlJtltzt1v0ExfBeJehqFyCQwIIGm5BuBtym14fxelU9lxf3W9U/A7ywJw3Zygu6lj/aJPyFgfhLhRARYM0pIkikYwYBoEh2kWsY4XjNRoDeFP66l/eJ+ITcTC4U/rqX94n4hN1OmLGQhCE0yIQhAIQhAicWr5KNVuiNbxtp87TltTQ+Q+k6P2qP8ARan+H8aznFQa3nHydumHT0RxogRQmGyCZ4DPWiIDhSeZIpDHBCKjG8BD607K3NT7J8OkpcTgKlP20IHXdf2hpNqskI8qac9QR5Ull2cwiVGdXF7LcWNra25GOcY4b6Egg3Rtr7gjkZES+zvGGRhTqElDoCfsHl5fSbLNOZib/g1bPRRjuRY+IOUn5TUInxLNPbxDSqLxt4HSJZoU3Qa1RD0dT+8Jv5zw+0v3h9Z0ObxYyEIQm2BCEIBCEIFD20q2w9vedV+rf5Zg+U2Xb0n0VLp6TXxym35zGnTScM+3XDp5eF4mFOZaKJibz0iIIgKFpluK13TEPlYrtsSPsiaYTPdpcOQ4fkwsfvD+VvhCUvh3GqudFZrqWANwL2JtvNehnN1aazhvaFCoFU5WHPUqe/TYyoZ7Ij9bU+7/AJhLTtU36lf7wfhaUvZnGJSZy5tcADQm+vdPOOcU9MwCiyLtfck7kwnxGVpueyw/oyeLfiMwtFSbAak6Ad5nSOH4f0dNE91QCe/n87xCJF4lo4BALNKjtGGk5lkSsLQqOzag94+s6JObVzpOkLsJvFjJ7CEJtgQhCAQhCBm+3g/o6d1VfwPMQ2s3Pbv/ALW/Sov5j85haRvOOfbrh0Ree25xxki1pXmGjbRBkn0E89FAimNYrDiohRtj8Qeok1qUZZYGRxnDXpnUXXkw1H8vOR1m4pNE4rBUijM1NdFJvax0B5iGdMjStJVCiWNlBY9ALn5Sx7KYNHFQuoa2UC/mT+U1uFpKosqhR0At9JU0hdneAZCKlT2vsruF7z1P0mnRBI1Ix0PNKeIEbJgXjbNCk1HkOsZIqGRahlDnD8Aa1QINt2PRQRfz1+c3kw3CcX6OqpO17N4HT5b+U3M3ixmIQhNMCEIQCEIQKztNhhUwtVT7uYeKesPpbznLqJI0nS+1tYLhagLZS9lHU3IuB5XnO3p3E4+Tt1w6Po1xPFOvhI9N7SQmomGzwqTxmjTGJzQhZaJLXiWaJJhHtoupTzoyk2zAi46EWiFj9OUJ4TgRRUqCTc3132A/KWlJpESP0zKJ9J48KsiIYsNKJDPG2MaLwvA8dpFN9/hJeS8RWp6SiuL6zovDauelTbqik+NtfnOevRN5tey9W9BRzUlT8bj5ERh2mfS2hCE6uQhCEAjGNxS00LtsPmeQEfmM7cYs+kSnewCZ/Mlh/l+ZkyuouM3VVx3HPWa5N7bAeyvh/GV1AaRaNF6AXnn+uxtqQjY0MWlSKJEBD6xuLZ43KC0AIWnoEIUsfSMARwGUPC8dR5HV44rQJ9N4uMUGkgGUJKGO0lgDFIekqPWe08Mc9GIkwqPWYCXPZPEa1FYgE5Sq36Xv57aSrK2BY+UhMMosJJeSzcdGhMpwLjxAy1SWXk25Hj1E1NOoGAKkEHYjadZduVmioQhKivxPGKSaXub2069LzB9qceK1XPbZQo56Ak/UmXvGuDsmYorOpNwFGYi/Ije3fMpiBrZtD0Oh+BnHK3qu2MncN4eryMW8YIjyG4sZmNC0CIm0UJUeWnlouFoQieiKtPbQPIq8IQPQZ6GibQtKH6dSPJiZEE8ywLmlrJSm0qKOKIFov9MMqLNnjeeVxxUDVNoVY1nFhrIGIe+0ZWtrdj5cpIWk7+zTdvuox+ghDVFbCXHBuKtSNjqh3HTvHfI9Lg2IbakR3sVX5E3+UsqHZmofbdV8LsfymtVNxpUxCkAhhYi415GErl7P0wBq/wAf5QmuWOFtEVaKsLMoYdGAI+BnkJUV2J7PYZhrRUfcun4CJjOJYNEZgosB3k/UwhM5RrGqGtWIO/0iKVdid+fdCExG62vAeDUaoJdSf8Tj6ES6HZbC/wDjP/sq/wCqEJ01HPdLXs1hR/VfFnP1aeN2Ywp/qvg9QfRoQjUN01U7K4W3/wCZ/wDZV/1yFV7P4cbIf26n+qEI1DdV+J4VSXZf3m/jKx8OoOg+ZhCZsalRa622kV3N94QkaWODoK24v5mXOH4ZSO6/vN/GEJZGbVthOA0Dun7z/wCqWFPgdBdqYP3iW/ETCE1pm2plHDInsIq/dUD6R2EJUEIQgEIQgf/Z"/>
          <p:cNvSpPr>
            <a:spLocks noChangeAspect="1" noChangeArrowheads="1"/>
          </p:cNvSpPr>
          <p:nvPr/>
        </p:nvSpPr>
        <p:spPr bwMode="auto">
          <a:xfrm>
            <a:off x="460375" y="1603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923" name="AutoShape 8" descr="data:image/jpeg;base64,/9j/4AAQSkZJRgABAQAAAQABAAD/2wCEAAkGBxQTEhQUEhQWFBUVFRcVFBQUGBcVFBcUFRUXFhgVFxQYHSggGBolHRcUITEhJSkrLi4uFx8zODMsNygtLiwBCgoKDg0OGBAQGCwcHCQsLCwsLCwsLCwsLCwsLCwsLCwsLCwsLCwsLCwsLCwsLCwsLCwsLCwtLCwsLCwtLCwsLP/AABEIAQMAwgMBIgACEQEDEQH/xAAbAAABBQEBAAAAAAAAAAAAAAAAAgMEBQYHAf/EAEQQAAIBAgQDBAcEBgkEAwAAAAECAAMRBBIhMQVBUQZhcYETIjJSkaGxQnKywRQjkqLR4SRDYnOCwtLw8RU0U5MHFjP/xAAYAQEBAQEBAAAAAAAAAAAAAAAAAQIDBP/EAB8RAQEAAgIDAAMAAAAAAAAAAAABAhEhMQMSQRNRYf/aAAwDAQACEQMRAD8A7jCEIBCEIBCJdwBcmwG5MzeO7W00rpT5Hc29W/IMx2Jvp5XmcspO1k200JFr40LSNQesNNL23IHlvK7/AOwD3P3v5Rc8Yaq7hMxQ7WLUYZLZftKT6/iL22nvFuNM6FaQtfcsbeWnL6zN8uOtxfWo3azj5saNCxY765b9RfpofG3S5jnZDtQKyqlS4ewsW3NxcXPO/I8/HfNtw6q62sCT7RB0YjZrkXU+HQDwkYfs3UKoWqBHX7QF9PdKiwI8555ln7bdNY606PEu4AJJAAFyToABzJmUqdqBhVZcQc2X2HuBfTQOTse/X47867Wdtq2JORLqt9FXpf2sp1Y97adAJ2vmnztiYOjUu2tN8ZToJ7DXTOedQi6+F7WHW/hNZOE4zgmIw5RvbVTmWqumVhqC43BvYcxpvedq4RjhXoU6q7VEDeBI1HkbjyjxZ22zLtc5NSxMhCNYjELTXM7BV0F2NhrpvOzmdhPAZ7AIQhAIQhAIQhAIQhAImq9gTa9gTYbm3IQqXsctr2Nr7X5X7py3Hdva+coLhgcrBEUAN0u5NjM5ZaamO0jjXampiGKULne2W242A6DX2zt3RnAYWlmy1bOzZjlPrU1vqdW9rpm25C2t6BsfUuSKBudyWA69Aep+Jkatjq/JKa+JJ+lp5rt09W+TH5FajnDKwGXXMRlN8p79NDz56zMYtnDNmqH1mbKoY6LfYja1rad8i4JKuQE3zMASVGUZSdgzH3det5XYlSmZ2ILKjDQltSSRqe4IPKZrN1tA/SKrYhhScAX2b1lAUAXA7+62pmjw/HK9L29R7ygVB8CMw+cymAuquxtuFU3tfQOxuetwPKX+Cq3UXPrADNpbWwO3nLeCLmn2jrMQVqBluM1gpt1uAAfLeWS8SZ9yzaHnkS9iNDYc7WuDp0mWqYdGNyLN7ynK3xEdpelT2WFQdG9V/wBoCx+EY3SWFdtHApA1BlV39R6ey1AMwB6EgNrKHszT9JiqNO1lLgkDUsFU1PWbmCBLvj3ElxVH9GrAUnLK6kj0dyhHMeq2lxoee0R2W4U9GvVrOAFSj+rNwQXyKg7/AHhr1i9tS6jV0ce5LA2canLoCFOoAPPQ8+h1lp2f7QUaNNktZFJbKPaQnUrk6E7W5nSZetjBQosVf0gAAVxbW+rG47iPhKfs3imqLUxFQD1D+rU6Fqh231yg6+QnS3XMc8ZtrcX2jdqno6gLHdgmmQls4Rcu5X1Neo7pB7WYjEVaAyP6WmtRqtx7YOW2VlA9kXbl9rUWEfwWRNAQxBuzixa5JYtfUMpN+8Xt3xjGcSpU2DU3s/2gozB/vIvPv0nLddtRoewuPZKQSpVWpTIBpsNchtrTvrdeh5beGzRgRcEEHYjUTjA4whc1MPSbO2hCsQp6saaE38f+ZM4LxWuKz+mugQJUQEWUDMQW532/4nfHOyOVjrkJWcP4urqCxAJ5j2T58vOWQM6y7ZewhCUEIQgEIQgE4322w/osZWQF1FS1VQoUhmYc7gkWIGxG07E7gAkkADcnQDznKf8A5YxlJ2p1KThmRWpuVJFlJBWx8ek5+TpvC8qAY8ZinRc99LFTsb/CeYtT6Mt1OVb82sWt8FMp8Nh2xBpinezKVckkZADcZiPh3275pOIYShlVa+Isi7IgAvpbXRiT/Ezz3W3S3hMxWLC0qeXQMgPgLTPcSVmRFQXLHM29gOh+XwljUxdMqlOij1FQEBnFtze2o1+EbNGq27BB0Xf4zO+WFbSwTCmquVpqAb6n7W40IFtx4AeMdw9WkFIRgQpuSNLZjp5cr90VxHAFEz01zsLFgwLkrsbC9+d/KU4Iw7I5XJfRlN7vTPter3b+Q6zXaL4VdjuOR5fGI4njlFElWFycujWJ19YA8ja88wlFPXGtwvIgKxNyHy2ttbbvlbj6LFqam4W1mewYa6tcHawG8knIa4kpyKjAkqpsGJJzVWGRC45gAG3hobWmhw3E6WGUYckAqFJuQoJvm0O+jXmf4SrVMSllznWplFixP9WvkLHWXXFux1WnQavWb0tXNnqKo9lSdlO5y9el+mu7+iPKvaaivsnMeQprfUnq1tz0Bnn/AFhr+uPRs2wsarDYDNYZVNyNNTqNpV4zGnD01sqqxH2VCkd+nO3P6SR2Tx6VHCVD6Oo5/VsbtSJvojKT6rG+jDwtreTUVL/RKtQXNU1h0GnnlvYeFjtJNKiqCxo5nsVu3rXAsRanpcetrp9dLx8DSZyGIpuvMEB9ug1Gtx5ctLysPhKw9m9Rf7SFD+1z+EbyThHwVBh6xawucqAFQBqACNARsfZB+kTWKmqwY2U0gGI3ALtqNJYV3CD9YyJy9Z0GvTeUQx9NqrsGSooULlDjUhmJW42Ook9q1o//ANNr0rPRYMmX1fRnKT99CSrDvGu+nTVdh62IrFnf1KaHKLZlzuNGGU8gdL9RaJ4Dwr0iqqG1Mas4N7km5Ck7nXymyoUVRQqiygWAHSdvHLZus5cXguEITswIQhAJT9qOPLhKOcjMzHLTW9rt39wlxKPjXZ4YqtTaq36umuiDcux1N+QsF799pnLeuO1mvrEPxPEYlSzgmylyCLqoAuctMaAD3j5yrq8DWpS0IDMu/LUdBOtHh1JaL01UIjIym3QqQSTudOs53gGui+FvhOFwuN5u3WWXpTcLpegw/wCj1FKG5zVKBBLXN7+sBa40sNhpeWHD+HIQbejrnXLm9WoAeWR9Gtrrcbz3FJcyvrC20zYtkXVPB0QcrjITsGBS57jex57ExVTgBPsVNOQZb/MESrw3GKqjK1qi81fXTx3llhMfSPsO2Hb3W9akfI6AeGWZ1E1SKnCSmhYaDMzWyqB5mZXtNw8NlDC5GVwNvVJINyOoB25qPPdYrGFFJrICND6RAXTQ3BZQMwtvsR3zIVKy18SRTa4qNmUncXPtf4RqB0AGl5Zj9ZqHwnhdcoCKZIUtTU3X1qYPqnU8tRJnFeF4ioi0qdEhnOVnOiqp3LNy0uNOs1RNrBRZV0UdwFhHVY981Mfq6ROC8FTA02NJGr13F2qWvtso6KOQ1J53nmGpVVdqtQXSrZKgb2+gYLb2QSRboSZbUWMnJVM16ppyrjHZDFVsQ7BAEU2R6jBQR1y6t8pXVOzORrVavkmnw3J+E7Rn7hFCpJ6f0YvB9q1RNKJq1lWzVW9XMFsoLE+sWsR4yBiuOYrEWvmVW2SmpJ6a93jedIVx0i79016I5y3Z1moDMjOc5JuhvlK3Hq26/SN9mMI61mJw9RUXKEzUyDf1szWIta2WdGapI9ZjJ+ONSr7hVamUtTGULutgCCdbkDrqbyZMrwKsRiAOTBgfIX/Kaqd5050QhCVBCEIBCEICKtMMpU7EEHwItOXcNTLdT9lmHwJnVJynCVMxqP7zu3xYzj5e46YfQwuYxVpyUo0iGE5uiA1CR6uFJloEkjD0xeTQhcLWomisQOm4+HKWNLhqek9LlUPYi4Fib23GxPfvLbD4dbRdSnLMU2irTGu0cpU44U1sI+adppkhFF5JprIwWPUnlEoJFeiiUaSEMqGAkWBFOsBKGnWRawkmsZErGArs6l8Rf3UY/EgfmZq5l+zB/XP9z/MJqJvHpnLsQhCaZEIQgEIQgRuJVSlGqy7rTdh4hSROZ4anlS3+9Z1UiYPtYiU66pTQC6ZmtoLkkCw2G3znLyT66YX4qwIho3XxQU63iVxaH7Q89PrOLoWTFUzC09tKi5wbaSWhvKzA3taWKbTSPKI1JkhTeN07DpPQwEIWacSacDXE8OIEodWPq0irXEdWqOsolZ9Im88Uz20qGqkgV2k6rKbiGMUaX1On/PSFTOAVsuIW/wBsFfzH0mxmd4X2dIZXqtqpzBF2uNRdufhNFN4sZCEITTIhCEAhCEAnNuN18+LxB90hB/hGX6gzpM5bjFtWrt79aofLO1py8vTeCFitTINajLBlvGzTnF1N4KmRtLEKbXjeHS0l0tjEgn8Nplh/L85ZLw++7t8v4Su4dVtLqlWm4ygvwhuTn5RpuFVPfPyl5Ta8dy6R6m2ZPDKnvn5fwiW4Y/vGaAnWeOI0bZt+FP75HnGxwlr61H/aP8Zo/Rz30UnqeylpYBhs7+bGSa9F1X1Sc3LXTzlilK0WovNSG1UKFR/bbyGgjGLwC2taXuW0rsTvLpNtTgquamjdVBPjbWPSu4BUvSA91mHzv9CJYzrHOiEISoIQhAIQhAJyzEtd2P8Aab6mdSM5TOXk+OmDzLHVpzy09DTk2cyT1dLxpq0batAn0KlpY0MTKOk0l0qkqLuliZZ0MQCJla2LVBmcgDqT/u8gN2spLoM7ctBYfMiXaNdQxtOrc0nDWte3K+2/gZIBnO+y/HVoZw4Yhsvs62K37x1mtwfGqVQ2V9fdOh8r7+UsRbF4ktGC8SGlVJBiqW8YUx9DpCPXldiBvLFzIFbnCrHs3U9tfusPmD9BLuZns/UtWt1Uj6H8jNNOmPTGXYhCE0yIQhAIQhARXqZVZjyBPwF5y22gnSeMG2Hrf3T/AITOb09py8jpg9G0bae3nhnJs008SPAXgacoKRi6+ICKWbYf7t4xkCxkHtHWuqL1ux8rAfUwlUuNxjVGLMfAcgOgkUNPCNQBzNvjN1gsGlMWVRoN7XJ7yYZY6m8fFWWfY5QWq3AIyruLjc9YjtHglpVAU0VwTYbAje3dqIF32Z46zEUqhvf2GO9/dP5GaUNOW06pUhl0IIIPeNROlUKmZVa3tAN8ReahEtXkim0hoY+hlU+5kSvtHiZGrtATwhv6QnifwsJsJjeFf9xT8T+EzZTpixkIQhNMiEIQCEIQIfGEvQqgbmm/4TOa0mnVWHWclB9Y225eHKcvJ8dMDl55PKZg05Ni8UrxETeUPZ7yj7SH1k+6R8/5y1zSDxugXp3G6a+Knf8AI+UJWZZ9Qehv8J0DB4kVEDKbhh8+njOfmSMHjHpG6MV6jkfEbQztf9jH9aoOdlPwJ/iJoeI8LSvlDFhlJtltzt1v0ExfBeJehqFyCQwIIGm5BuBtym14fxelU9lxf3W9U/A7ywJw3Zygu6lj/aJPyFgfhLhRARYM0pIkikYwYBoEh2kWsY4XjNRoDeFP66l/eJ+ITcTC4U/rqX94n4hN1OmLGQhCE0yIQhAIQhAicWr5KNVuiNbxtp87TltTQ+Q+k6P2qP8ARan+H8aznFQa3nHydumHT0RxogRQmGyCZ4DPWiIDhSeZIpDHBCKjG8BD607K3NT7J8OkpcTgKlP20IHXdf2hpNqskI8qac9QR5Ull2cwiVGdXF7LcWNra25GOcY4b6Egg3Rtr7gjkZES+zvGGRhTqElDoCfsHl5fSbLNOZib/g1bPRRjuRY+IOUn5TUInxLNPbxDSqLxt4HSJZoU3Qa1RD0dT+8Jv5zw+0v3h9Z0ObxYyEIQm2BCEIBCEIFD20q2w9vedV+rf5Zg+U2Xb0n0VLp6TXxym35zGnTScM+3XDp5eF4mFOZaKJibz0iIIgKFpluK13TEPlYrtsSPsiaYTPdpcOQ4fkwsfvD+VvhCUvh3GqudFZrqWANwL2JtvNehnN1aazhvaFCoFU5WHPUqe/TYyoZ7Ij9bU+7/AJhLTtU36lf7wfhaUvZnGJSZy5tcADQm+vdPOOcU9MwCiyLtfck7kwnxGVpueyw/oyeLfiMwtFSbAak6Ad5nSOH4f0dNE91QCe/n87xCJF4lo4BALNKjtGGk5lkSsLQqOzag94+s6JObVzpOkLsJvFjJ7CEJtgQhCAQhCBm+3g/o6d1VfwPMQ2s3Pbv/ALW/Sov5j85haRvOOfbrh0Ree25xxki1pXmGjbRBkn0E89FAimNYrDiohRtj8Qeok1qUZZYGRxnDXpnUXXkw1H8vOR1m4pNE4rBUijM1NdFJvax0B5iGdMjStJVCiWNlBY9ALn5Sx7KYNHFQuoa2UC/mT+U1uFpKosqhR0At9JU0hdneAZCKlT2vsruF7z1P0mnRBI1Ix0PNKeIEbJgXjbNCk1HkOsZIqGRahlDnD8Aa1QINt2PRQRfz1+c3kw3CcX6OqpO17N4HT5b+U3M3ixmIQhNMCEIQCEIQKztNhhUwtVT7uYeKesPpbznLqJI0nS+1tYLhagLZS9lHU3IuB5XnO3p3E4+Tt1w6Po1xPFOvhI9N7SQmomGzwqTxmjTGJzQhZaJLXiWaJJhHtoupTzoyk2zAi46EWiFj9OUJ4TgRRUqCTc3132A/KWlJpESP0zKJ9J48KsiIYsNKJDPG2MaLwvA8dpFN9/hJeS8RWp6SiuL6zovDauelTbqik+NtfnOevRN5tey9W9BRzUlT8bj5ERh2mfS2hCE6uQhCEAjGNxS00LtsPmeQEfmM7cYs+kSnewCZ/Mlh/l+ZkyuouM3VVx3HPWa5N7bAeyvh/GV1AaRaNF6AXnn+uxtqQjY0MWlSKJEBD6xuLZ43KC0AIWnoEIUsfSMARwGUPC8dR5HV44rQJ9N4uMUGkgGUJKGO0lgDFIekqPWe08Mc9GIkwqPWYCXPZPEa1FYgE5Sq36Xv57aSrK2BY+UhMMosJJeSzcdGhMpwLjxAy1SWXk25Hj1E1NOoGAKkEHYjadZduVmioQhKivxPGKSaXub2069LzB9qceK1XPbZQo56Ak/UmXvGuDsmYorOpNwFGYi/Ije3fMpiBrZtD0Oh+BnHK3qu2MncN4eryMW8YIjyG4sZmNC0CIm0UJUeWnlouFoQieiKtPbQPIq8IQPQZ6GibQtKH6dSPJiZEE8ywLmlrJSm0qKOKIFov9MMqLNnjeeVxxUDVNoVY1nFhrIGIe+0ZWtrdj5cpIWk7+zTdvuox+ghDVFbCXHBuKtSNjqh3HTvHfI9Lg2IbakR3sVX5E3+UsqHZmofbdV8LsfymtVNxpUxCkAhhYi415GErl7P0wBq/wAf5QmuWOFtEVaKsLMoYdGAI+BnkJUV2J7PYZhrRUfcun4CJjOJYNEZgosB3k/UwhM5RrGqGtWIO/0iKVdid+fdCExG62vAeDUaoJdSf8Tj6ES6HZbC/wDjP/sq/wCqEJ01HPdLXs1hR/VfFnP1aeN2Ywp/qvg9QfRoQjUN01U7K4W3/wCZ/wDZV/1yFV7P4cbIf26n+qEI1DdV+J4VSXZf3m/jKx8OoOg+ZhCZsalRa622kV3N94QkaWODoK24v5mXOH4ZSO6/vN/GEJZGbVthOA0Dun7z/wCqWFPgdBdqYP3iW/ETCE1pm2plHDInsIq/dUD6R2EJUEIQgEIQgf/Z"/>
          <p:cNvSpPr>
            <a:spLocks noChangeAspect="1" noChangeArrowheads="1"/>
          </p:cNvSpPr>
          <p:nvPr/>
        </p:nvSpPr>
        <p:spPr bwMode="auto">
          <a:xfrm>
            <a:off x="612775" y="3127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357289" y="142852"/>
            <a:ext cx="7358115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Сведения об изменении расходов бюджета района.</a:t>
            </a: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681502076"/>
              </p:ext>
            </p:extLst>
          </p:nvPr>
        </p:nvGraphicFramePr>
        <p:xfrm>
          <a:off x="1" y="1196755"/>
          <a:ext cx="9012951" cy="5106183"/>
        </p:xfrm>
        <a:graphic>
          <a:graphicData uri="http://schemas.openxmlformats.org/drawingml/2006/table">
            <a:tbl>
              <a:tblPr firstRow="1" lastRow="1" bandRow="1"/>
              <a:tblGrid>
                <a:gridCol w="3779911"/>
                <a:gridCol w="1008112"/>
                <a:gridCol w="998422"/>
                <a:gridCol w="928694"/>
                <a:gridCol w="1143008"/>
                <a:gridCol w="1154804"/>
              </a:tblGrid>
              <a:tr h="1127692">
                <a:tc>
                  <a:txBody>
                    <a:bodyPr/>
                    <a:lstStyle/>
                    <a:p>
                      <a:pPr algn="l">
                        <a:lnSpc>
                          <a:spcPts val="915"/>
                        </a:lnSpc>
                      </a:pPr>
                      <a:r>
                        <a:rPr lang="ru-RU" sz="1200" b="1" spc="-5" dirty="0" smtClean="0">
                          <a:latin typeface="Times New Roman" pitchFamily="18" charset="0"/>
                          <a:cs typeface="Times New Roman" pitchFamily="18" charset="0"/>
                        </a:rPr>
                        <a:t>РАСХОДЫ </a:t>
                      </a: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(по</a:t>
                      </a:r>
                      <a:r>
                        <a:rPr lang="ru-RU" sz="1200" b="1" spc="-65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разделам,</a:t>
                      </a:r>
                    </a:p>
                    <a:p>
                      <a:pPr marL="4763" marR="179070" indent="0" algn="l">
                        <a:lnSpc>
                          <a:spcPct val="100000"/>
                        </a:lnSpc>
                        <a:tabLst/>
                      </a:pP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подразделам</a:t>
                      </a:r>
                      <a:r>
                        <a:rPr lang="ru-RU" sz="1200" b="1" spc="-7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spc="-5" dirty="0" smtClean="0">
                          <a:latin typeface="Times New Roman" pitchFamily="18" charset="0"/>
                          <a:cs typeface="Times New Roman" pitchFamily="18" charset="0"/>
                        </a:rPr>
                        <a:t>расходов  бюджета</a:t>
                      </a:r>
                      <a:endParaRPr lang="ru-RU" sz="12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2017 год уточнения  бюджета №</a:t>
                      </a: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     </a:t>
                      </a: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ru-RU" sz="11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РСД №57/8 от 21.06.2017)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vert="vert27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2017 год уточнения №3 бюджета (</a:t>
                      </a:r>
                      <a:r>
                        <a:rPr lang="ru-RU" sz="11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РСД №116/11 от 13.09.2017)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vert="vert27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Отклонения уточнения №3 от уточнения №2 бюджета </a:t>
                      </a:r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2017г. </a:t>
                      </a:r>
                      <a:endParaRPr lang="ru-RU" sz="1100" b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vert="vert27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2018 </a:t>
                      </a:r>
                      <a:r>
                        <a:rPr lang="ru-RU" sz="1100" b="1" spc="-5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года </a:t>
                      </a: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первоначальный принятый бюджет (РСД № 167/26 от 08.12.2016 )</a:t>
                      </a:r>
                    </a:p>
                  </a:txBody>
                  <a:tcPr vert="vert27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2019 </a:t>
                      </a:r>
                      <a:r>
                        <a:rPr lang="ru-RU" sz="1100" b="1" spc="-5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года </a:t>
                      </a: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первоначальный принятый бюджет (РСД № 167/26 от 08.12.2016 )</a:t>
                      </a:r>
                    </a:p>
                  </a:txBody>
                  <a:tcPr vert="vert270">
                    <a:solidFill>
                      <a:schemeClr val="accent1"/>
                    </a:solidFill>
                  </a:tcPr>
                </a:tc>
              </a:tr>
              <a:tr h="31389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Общегосударственные вопросы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640,5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677,3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36,8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latin typeface="Times New Roman" pitchFamily="18" charset="0"/>
                          <a:cs typeface="Times New Roman" pitchFamily="18" charset="0"/>
                        </a:rPr>
                        <a:t>516,4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530,2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203783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Национальная оборона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latin typeface="Times New Roman" pitchFamily="18" charset="0"/>
                          <a:cs typeface="Times New Roman" pitchFamily="18" charset="0"/>
                        </a:rPr>
                        <a:t>0,4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latin typeface="Times New Roman" pitchFamily="18" charset="0"/>
                          <a:cs typeface="Times New Roman" pitchFamily="18" charset="0"/>
                        </a:rPr>
                        <a:t>0,3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97519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Национальная безопасность и правоохранительная деятельность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65,0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68,5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3,5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latin typeface="Times New Roman" pitchFamily="18" charset="0"/>
                          <a:cs typeface="Times New Roman" pitchFamily="18" charset="0"/>
                        </a:rPr>
                        <a:t>56,3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57,2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13894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Национальная экономика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282,1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304,9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22,8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latin typeface="Times New Roman" pitchFamily="18" charset="0"/>
                          <a:cs typeface="Times New Roman" pitchFamily="18" charset="0"/>
                        </a:rPr>
                        <a:t>189,4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latin typeface="Times New Roman" pitchFamily="18" charset="0"/>
                          <a:cs typeface="Times New Roman" pitchFamily="18" charset="0"/>
                        </a:rPr>
                        <a:t>191,4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13894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Жилищно-коммунальное хозяйство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42,1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44,1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425665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Охрана окружающей среды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2,2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-1,9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4,3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4,5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287408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Образование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5 111,9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5172,1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60,2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4 </a:t>
                      </a:r>
                      <a:r>
                        <a:rPr lang="ru-RU" sz="12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851,1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4 749,1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13894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Культура и кинематография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142,6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144,8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90,0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93,1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13894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Социальна политика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420,7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514,7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94,0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367,9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372,9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13894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Физическая культура и спорт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234,0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238,8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4,8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247,3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253,61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13894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Обслуживание</a:t>
                      </a:r>
                      <a:r>
                        <a:rPr lang="ru-RU" sz="1200" u="none" strike="noStrike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муниципального долга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466858">
                <a:tc>
                  <a:txBody>
                    <a:bodyPr/>
                    <a:lstStyle/>
                    <a:p>
                      <a:pPr lvl="1" algn="l" fontAlgn="t"/>
                      <a:r>
                        <a:rPr lang="ru-RU" sz="12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Итого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6 943,4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7167,8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224,4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6 323,0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6 </a:t>
                      </a:r>
                      <a:r>
                        <a:rPr lang="ru-RU" sz="1200" b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252,3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14" name="Прямоугольник 13"/>
          <p:cNvSpPr/>
          <p:nvPr/>
        </p:nvSpPr>
        <p:spPr>
          <a:xfrm>
            <a:off x="7164288" y="908720"/>
            <a:ext cx="1500199" cy="1428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млн.рублей</a:t>
            </a:r>
            <a:endParaRPr lang="ru-RU" sz="15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7010400" y="6381750"/>
            <a:ext cx="2133600" cy="476250"/>
          </a:xfrm>
        </p:spPr>
        <p:txBody>
          <a:bodyPr/>
          <a:lstStyle/>
          <a:p>
            <a:pPr>
              <a:defRPr/>
            </a:pPr>
            <a:fld id="{60707C3E-EA26-4ADE-B158-97DC83AF1FAF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pic>
        <p:nvPicPr>
          <p:cNvPr id="15" name="Picture 2" descr="Похожее изображение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2"/>
            <a:ext cx="878438" cy="78581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Прямоугольник 7"/>
          <p:cNvSpPr>
            <a:spLocks noChangeArrowheads="1"/>
          </p:cNvSpPr>
          <p:nvPr/>
        </p:nvSpPr>
        <p:spPr bwMode="auto">
          <a:xfrm>
            <a:off x="1403351" y="760415"/>
            <a:ext cx="977900" cy="415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0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Люберецкий район</a:t>
            </a:r>
          </a:p>
        </p:txBody>
      </p:sp>
      <p:sp>
        <p:nvSpPr>
          <p:cNvPr id="38916" name="AutoShape 2" descr="data:image/jpeg;base64,/9j/4AAQSkZJRgABAQAAAQABAAD/2wCEAAkGBxQSEhUUEhQUFBUUFRUVFhQVFBQVFhcUFBQXFxQUFxUYHCggGBwlHBQUITEhJSkrLi4uFx8zODMsNygtLisBCgoKDg0OGhAQGiwkHCQsLCwsLCwsLCwsLCwsLCwsLCwsLCwsLCwsLCwsLCwsLCwsLCwsLCwsLCwsLCwsLCwsLP/AABEIAOAA4QMBEQACEQEDEQH/xAAcAAACAwEBAQEAAAAAAAAAAAAFBgIDBAcBAAj/xABHEAACAQIDBAcDCgEKBgMAAAABAgMAEQQSIQUGMUETIlFhcYGRMqGxBxQjQlJicsHR8DMVJENjgpKisrPhNDVTc4PxFiWT/8QAGwEAAQUBAQAAAAAAAAAAAAAAAgABAwQFBgf/xAAzEQACAQMEAQMCBAUEAwAAAAAAAQIDBBEFEiExQRMiUTJxBhQzYSM0UoGRFSRCodHw8f/aAAwDAQACEQMRAD8AfLVRLJEinGyVtSim5cDviOTlMJvK57XY/wCI12tqpRox+xx1691Z/c07QHCrKWCs+w38nU1mmT8Dj3g/AVga1D3RkdBpM+JIezWEa76PY+FECXYTiv4qmh0DINzr1aJjIBJxPjVeRIy4UwJ7akIVt4l+nHeg/wAzVRuey/b9GZaqllHmJHUbwNOhvIL3a/h08gg0FpgTzL1h4GnFEg2hpEqZOhGIJSDPCnZTjnqimEz5xpTgnkdMEyTLenGRUaZjluUUwhjArVMYjakIpnNgT2A00pNcoKMdzUfk5tJh0DI6AhJUEgBNyCSQwv4g11OiXbrUG34eDmdatXbXLps+2iugrWp+cmU+MM0bkTZcXb7aMPSxHwrL1iOaG74NbS5+9o6UOFcydAyUXA04JbhR7P4qmh0Aw846tH4GADizGq8iXssU0IJYtIQsbzD6ZPwH3GqVz2XrZ8GOMVULR7OOqfA04PkDbrjqsOxj8TTyDfCD1MAROjDzp0PE9nHCnYaPiKEcqB1pBnwbsphYJDjSEz6SnBwVxCmwGWSi1IZFTjWkOSzUwhmXhWqYx4wpDPoxbUfLFIexGPupp/SWLdZqx+4h4NM2Dw7c0aSM+F84+Naf4fre+dP+5V/GVsoXEZ/JXjx1RXVxOJkY9izZMVC39YFP9rq/nVe/p7qMl/cvWMttVHWhwrjjqGTi4Gn8AF2GGg/FU0OgWHrdWj8DADGCz+NQSJInyGgGLxSELe9C/SR+DfEVTuS7bA+OqZbZZILqfCnBAe7R1kHY7f5jTyJJdDDamZGVyDUU6HieyLY07JEe/pQiKJBrpSCR6iXpCbwSQWpheD5xSEiqI60gi6UXtSGRQy0hz61IQ0qNK1DFPDSHQI3nbLhZz/VOPUWoZv2l3Tlm4ghN3b62EnTnG0co8L5W+NHpFXZfRX9SLn41tnO3jUXgjjx1a7yOZdHl0wFOxWzDipDDxBuKVVZi4PyS0JYkmdlhcMoI4EA+R1riJrEmjr004ouipvAxdh+A/F+dTR+kBh9eFGMAtpixB76hmiSJVEajCaNIpmB5F7eoaxH8Q+B/Kqt30i5adsGJVMuFx4HwphgDu9/El/GfjRS6D8DFQkRXKbFfH8qJBRLJFvrTskI5aEcgRrSEfBgKQ6PQb0hmfGmEjMDThl2bSkIrakIlkoRDMgrVMU8pDoA75X+ZzW1JAHlmW/uvUVZ4jk0NK/mYCjuU30/RnhLG8fmVuvvX31Vp1PTqQmu00dT+I6Hq2Ml8EtpDq/vlXpVNpr7nh9RY48g6DZTygsLKg9qRzlQduvPyqne6nQtU1KWZeEXrDT691LFOJ0rYEqth4yrZhkADWtfLpe3LhXJ+p6jcjqJUXR9ku0E4aPHBH0e7OnDhwP6OXIfGyt8GFTJYSAfeBlThRDAbay6VHNEkTFh2qENmxaZggLexdIz94/Cq10spFm24bBEdUS6XW0pxgFsMWmlH3j8RTy6D8DEKEiITL7PjRIdFzGwogyC0LCRXJxphyhxpThItg4UwLJkUwkZSKcNEgaYR9fWmETz0sCGVK1TFPGpxLGeQHvdPkwshIzXstr2vmNvPjw7qq3GXBI0tKjvuYvOEhS3c2PiBJFL0ZRVdWLv1AADqetaq3M1sgss6rUtRto0ZQlJPgMbwyQYdiSvTO/0iqerGqvcqWPFtK1J6vcOkqMFtaWH8nF6X+GleTdWo/bngXIek2gzqzkFELxooAQZT7ITvHA9tZNSe175PL+fJ2FSjS0+inSivhj/sRkyEIQVzXBHCzANf31bsZt0/d2cjfuUqjlIKQmryKPaAG7OP/wDsMbAebRyr5Iqt+VaDh/BjIgUv4rR0ePhUD7DBm1V6poJBxBGENQEuAglMNgD71j6Nfxj4GoLjomt+wHHWei+zQlOAwBs02xco8/cKIk8DGKAiITcvEfGiQSIOxog8F0R0oWOVz0kIpK0mFknHTDMsBphGYoaQRORNKcSIBqEcttTiGNa1DFPGpxIWN+NovBEhjsGMgAJANuqdRfnVzTrSF1U2VFwVru4nQpZg8MSJMU8pvI7OfvEn/wBV11KzpUYJRivucnXrVKj9zbDko+c4S39Lhhp2vB+ZU28q4/XbJ0avrRXtfZ3v4P1hRat6j+xPdcOMOSUcqDmikhytJGSNVK8bHv7eVcvX2OaTf9jqNR2zrYTxnvPCf2Ce6uL+kmj4ECNzoASzg5yQNBy0rSsuUYupUkoxkvt/gaojWgvJieTnMOP6HbxJ4O/Rt4SRKB/iy1t04brNZ8FGb218o7hFwFZn7suMw7RXQ00goi9hTrbvquThSOmABW9I+h8HWoa/0k1H6hfiNZqL7NCUQDAODW2MfwpyTwMgoSIrn4eY+NEh0Q50RMXRcKFjEJeNOhFb0hH0dCOWCmEQ50455OKYSIqKYIllpxhjStQxj5qT6Ysidv7GHOGjZwgaVrueC9XifX31raXJwk5L4KF8t8FFn2M3ViXDdJCekGUMJbjVterlvYKdOGoNXY6jVVbMuusFSWnxdP29gKCY4Zs3F0Oq/VsdGU9ulxartxRd5ScX9L6+5QpT/J1E8+9GjAdDDK6dJiAs4DRCLgyNwXQXzDUeVec3dCcJbWlmPGT1GNxK+toVo44XOQlsWDo8TquQmMDLxATMWjU/eABv21JY1cvBQvpqdDC8DfFWv5MWUcYZyfbxtthj/Xw/BK6C05tf8mVXeK6P0JFwrIZeMuOXShkFEWotHYd9VywE4qYAG7zj6A9zL8f96hr/AEktH6hdirNRoM0R04DAiaYxvwiixwSeBhoURlc/DzHxokJE1UEU4Z7GthamY5CZadDlbCmYj2hHJCkIqHtUgvB7iKQkQRr0hFt6QhgStQxT1qTfAgfjMPCzr06K+jKhIBKuRoQDw4HWrFCc4L2gzpxqPB7jZpyipGi6FSM2UKVQ9YIAdOR1tUyeZZl2P6eGtvaA0OGw8LzZlE+YXXMV0ZrEJcmyt7Wp42PnpwqVqiilwkZNRUIyk3zJiVDjGKNkOSSAtJGRx6JzaRR+E2I86ztdsdm2r4ff3N38MXkZTlQqP2vo37v7wAyQo9yzOS8jG5Z26qqO61q52FHbNSidHqFjiLlDhHR4jp5VrR7OWaaRyfeX/mzf96D/ACx10Vn/ACv9mZNx+sj9DRcKx32X0U4saUMgois+khqCRYXQRhNMAYd5B/N3/s/5hUNde0lpfULMVZpfNMdOMwMYz880F7qOHnRJNhbkkM0eH7T5D9amjbtlV1sGLaOKijFmLX+6pb4C1SflsCjVyVYXaCMbKb+It51HKlgsKeTWpqFhpHklMOVFqTHPkphFi8aYRTfWkEeyjTWnGPlItTMfBHNTZEMaGtUxT1qccX9upLN0sGGIWboQQTf2WchsvY3VtfiKlxKMd40KijUwzBg/nUOz0iljIMTkPIDmIgLFuWt9beFXrFxqVG5L7ZKupzltcqRPEYiKWJgrA3Ui1wDpzsRe441txg4PGDmNzfnk55HijFKr8QD1h9pToy+YJqzeUI1qDhIu2dZ0qsZrtG6TDxYVwzEyOGDRoAVyrmBVpL8/u91cTZ6fVudzj9MXydtf/iFOEaaXL7Or4ZrgEcx8aPG2TTM3OUcr3o/5q3/dw/8AljrobL+W/szJueKyP0LDwrHfZfI4kaUzHQqYoWk8aryLEXwb8OabwCZd4B/N5Pw/Ag1HV+gkpfUKkJrLNA1RU8VkT6LenjS5A1OhbgW7geytCnFRRVbyyWDmaT2M3p+dSpjbMm+DYYvmkOY8gb6UMmySGEVY7ZqjrKApHMaVE5fJJt4yih2swU6Ei/ce2hrU1jKBpTecMqlNVMFkpIpZEepTCLRTCKJONILwTl4UhFSNpTMcjamHGZDWsYZNqTS8i8GDZ+JSPFTPIGCrDHmkZbRqqliAH5sS/Duq/Sg501t7yVqs4xeX8Hs+2UmLrg1bEFwRopCKWFuu7cPDsq1+WlD3TeGV/wAwqnthyKG9ezI8POY4jpkUsvHKxGo/PWtyyqyqwzMxb2nGlPC4b8C7FhhEpxMgFgSIUPB5B9a3NV4+NZOt6j6f8Cn35N78O6XK7qJyXtiYcPN84UxSNeTUxSMfrNxjJ7CdR31h2N47eWM+19/+Tptb0n1YKdKOHE6nu7MWgjJ0OQAg8iBYj3GjqNOo9piR+nns5rvc+XaTt2NC3oiH8q6Gx/lv8mVdfqn6HwjXQHtUH1FY8+y+iWIGlCEKu0xaQedQTJ49GvDGh8DFW2xeCX8DfCo6n0B0/qE+A6Vlmii52NrAXJ099T28csiqPgY4NiqFBkNzbW3DTlV6fCIKfZvw4VRYC3dQImZeXo2RpA3aCEjh51FOJPF8A5lDFO1Tr4EWNO+YEb4kbVwCcxf1qklkNz5J/MY/siltFvZ98xT7IpbRbmeNhE7BS2i3M8+YJ9kU2wf1GeNs5Dy95pbBvUZU2yE7/WmcA1VI/wAkJ3+tDsF6ppTjWoZhN6XAvAhbdkjTFu0pDB8qhdXCIiDMcgI6xbQdnGtS09erDFNfT/2Z166dNpzecg6Pbk0cZiicxx5maymzHNwuw46eFdHG0i8Sq8tIwXdTWY0+EX7EwQfNNMxEKe0x9p2P1FvxJqjqup07Okow+t9fsXdK02rf1UnygDvHtBp5bkBVUZUQcEQcAP1ricuUnKT5fZ7FbWdKypKlHjgtzrPhAiRWeADrgC7OTwFtdQCfKoVFxqNt8MypKVK43Z9r8DnuJj+lw6km5VmU95HP3itOjgwtQpKlVeOmIu/P/HTf+P8A0lrqNP8A0cHM3n6h3XcnGdNgsO/MxAH8S9VveDWZcw21GXKE90EGpRpVcmFfbK9YeNRVCWBbhTUa7HZLaQvE47UYeoNBNcMem/cI+HOgrK8mmjZFy8R8amovE0BUWYjYs+g7CLg1fk8orQ4YDxe9IicqEDjna5IF7XIHAd5pJhsLYDayzKWTgvEdnOlkLaJm1d5pXlKqQFAJEdmuQPrXCm3maT6GceQlsvENZekGV25W5Am/uqBvCYbQc+cVXyLB984pbhsHnziluHwROI19PzpbhYLFnpZGwTE9OmLBNZacFolnpCwZhVwpk3NOll4Fx0zm+2NjSSTzyw2lBc5lTWRCNLMnG2nEVvaZq9vGKoT9skZOq6ZcRaqqLcX0Zdl7NMrkHqIgzSORbIo43vz7BWnf6nTtqLqJ5b6X7mTZWNW7rqlFcmyfEfOZY4IhliUhI18TYyN2sdTXn1atOrJ1Z9nsVjp9LTLXKXKXIX3rx0WzkWGBFaRluSwvp9puZJ7Kz6UHXeW+DNt6dW/m6lVtR/YXMNtB5UvKEUHUBFygdjkX1PZ3D7wqxOmk8RHrUIU29rbDG5dkeZA17vmbSwD2AcA8/q61q2cnKBi6hLc02KW+/wDx83/j/wBJa6vTf0zm7z6zqXyPY7Nh3iPGNgwH3XH6g1X1SntkpBWFTMXEf2rLNF94Frbq8PGo6iJYM8wh0qEJmjEi6MO4/Cmk+GBHiQgYbgKy5dmrHo2wuRwNj2jiKaLw8jhbZ+IZ7pINFtZu0MP9q0E8xIdqTyVTbsQ5g9i1mDjXTMOBt5870S4ElkK7Nw4S4AAuNQLeV/Wn7CkYYYA3G1xxFDnAeAJvBtRIPpHOVFFr2J52HDtJFROm5cIGUlFZZ9s7bsc65o3DD3jxHKq9SnOHaBhKMllM2fPBUYbR4cXS5HwUvjdRSyNguXGUsiwXJjKWRYLkxdOpDFvzsU+4bBoU1omeWOaTY5yvageLFSEFlbOWUg62bUG4rOcotNHodiqVW0jGSzhDXi51MawYknPLEhlkUdZXDFo8wHtWBsa0bfTa1zab4f8AFvCZ5/X1WhY6nupx4AuFwcmFxUVwG64KMCMrqeBDeFZlVNJxlxL4O4d3RvrSUqb4aNvygbHMmJSXXo2WzcAQy8E7r348OPZVe3qKMGvJl6fdqFs6T7zwKW0sX9JHGn20J429oFVtyHP07KtQjiLk/gkcP4cpM37tzMm0pEHsEufAkjX8q0LRrajGv6adGM0C99j/AD+b/wAf+ktdVp36a+5yd39Y0/JhtHosUgJssimM+J1U+o99WNQpbqLfwU7SptqYO1mub6Zvdi9t9dKCoSwMuDOlQBM3ONDSa4BX1HPo9Ce4n41lz+pmpD6UaYzQBGtdoiMqGNszAKbfWOgB7BVui5SInjIcgfnVhDpoC7wbZkwqmRAsl7kodG0FhY8OVHGLBnURh2Dt/pMzTFQ7NoBoApGi68Tx9aUoiVRgH5UMQPm7JzYoB5OrH4U9GPvyBcP2HPtkYh0CshKsNNKv1KaqcNGbCbiNmC3kbhKP7Q/MVnVtP/pLlO7/AKgkm11bgwPu+NU5W9SKLKrRfR6+NJqHa88kmcm6CcnwpNDo3RMaAct6Q0hz7pjSGGOtYyyyU6eVA0PjJz/CzDGYxWZcqRreTuWK7G/i2nnWZSpPLiu5M7OtP/T9Pbb7K8ZiTK7OeLEn9PdYeVek21FUKUaa8I8cr1XUqSn8s2bPxoy9FMueE8vrIftIeR7qz9S0eNzmceJGhper1LOa54+DbisWYwI5m6WGTqxTdv8AVSdjdhNcDXs505NNYa/7O6hUpXdNVaHDXaF+HZmHw7tiJJs9iSqm2bN3gak3p3UqTioRQUq9asvTxgG7vzWxKSuLNOz5F+4AWLeFxYeFbNpRljMel2VdTrwhGFBdmPfKQNjZGHMR8QQf4a8QeFdVp6/hI5K6+tmrZEpXKymxWxB7weNakoqUXF+TKb2yyj9A7IxongjlH11B8DbrDyN65KtTcKjg/B0lGe+CYP28vVqCRYgDcCdKrsNhDlS74A6OYYraiozgdazsL8vaNBHTpzeSz+bSjgF4rbUh4HKO79eNXqdhTgueytK6k+mJ+8W2JG+u178cx0Pb40bpQisJAKcm85Ok7m70vNAGlU5lORz9pgoNx5EetUK0XFl+hNTWDVJsXpWMknSyBtQoYqLdmmo9aHfwT7EnyXJu6lrmBEA1zMSzXHexJ7KaUn0E0sZOdfKFj+klVVNxbN43OVT/AITVu3p4WWZ9zUy8C9giRfxq6n8lNh7D8NaIZlxhHhTOCfY6k10Zl2xlJUXZe2qVxap9FmlcNdjzsuNmjVlUsrAEMtjceWtY847HhmjCe5ZNykjirj+yahwEmXpMnNgPHSlyLJZ00X219RS5FkPXrVM0jj5LRub2sjG/ZZTrUcuiahDdUiv3ELZrGPBtIx6+KfLfmY4zdj5tVnQrX1bre+oln8ZX22EbeLM1duuDzlcE4n1p9ueRJtkNp43J1XGeJwM6e8MvYw5Gs6/0+ndUspe5eTS06+qW1ZSi+PgXv5N+lOY3iA6QyD60ZOhH3jwt21x8KE3U9JLk9Gnq9N2zqpYbK5cczYqOQWS0iKg5It8oHleus/Jxt7Xav/pxKuZVq++RZvXf53Jcgmyajh7C0WntOkkvAN1BqWfk1bMPVHhWquFkxp/U0dW+S/aeZHgJ1Trr+EmzD1t61harSxJVF57NXTauU4PsZ9srdT4VjSRrwAeAOlV/JKT25ijHhZnHFY2t4nQe81JTWZkU+DjofTy95rVUcdMrNmad9DTNjpC88AZrnXXQULSY50z5Ltl9Ph8Sq/xInR1BPESIQVPZfohbvWq1enlE1GeyRsm2jLhywW+nFX0y9xrOcdppxnvLditPjRmkOWHW9tC48eQqenTz2Vq9bbwcu3inE2KldfZzkKOxE6iAeS1oRWEUG2+TEi9Ud5v76LAgzCdBRIFn2Nl0t5UmPHIKkdTovAcTwUW7T+VRSDR0PcHF5sMRr1JGA48CFI95NYt7HEso0bd8DL87t9Yjx0qo8k+SxMd94H0ptzHLPnY+76Cm3CCNahnGbb9zhZQOJjZR4sLD41FUeItlmzaVaLYl7XlUOIxosKiJezq+0fNr11eh2no2yk+5cnJ65du5upc9GVLnuHvPhWyzKLIWHCheR0Y94B1R4UUXhYDp/ULceLfL0eY5L3y30v21B+VpeoppcmpKrNw254KMebWPYQfQ014t1JjWz9wQ28g6VivCyd/FFNYmlV9s5U2dJqFpusoVo+Hh/wBzZso9UV0XjBxtRYmxm3Y2n83xMcnK+Vvwtof18qr3lL1aeCS2qbJ5Ot4/VSfSuVmsHSU3kXsEarMsAzf7EhcGVvYuwFu0DU/lU1vHLyQ1DlrPoPAfCtDJXwUk3FIcyRwC5psCYz7obdmwa4r5suaaVIFTTMFytLd8vOwagkssWeDXhMNiMQl5JWldgbtIASDzUm2gvy4d1WVbwksgfmJx6LsPvNNho58PIemAjcJKFAaOQiyI1hYrr5WHG+kEqcYsOM3Ls58kP77raUsDoqBu+Xkpt6f70w4QmmyISfAd5NE+BuwSjtK+UEhR7bD3ge+o+QujamGBAuLW1C8lHae+nwJMc/k8xAVZlH2lbXsta4rJ1COC/bMc1l7l8hb4VnFsuR15oPfSUgcFv0f2F9BT7kNyaWNaLKJi3ixfRYZ3te2WwPC+YW99j5VLQt/XqKHgirVXSg5rtHP4mvqdSdfM8a7eENkFH4OMqTzJyfZOOXWx/d6PA2TQvGmY5m26vUFKm8EkeJIUYzrT55NGXR9tAXU+FRVVmLQqHEjXNJ0mvbHH/piuLVV0rpSXeT0axoq506UP2f8Ak37J9kV28ZKaUkeYXENtRxfgMItxwp2RI6du5tPpsIgOrJ9G3boND6WrmL6hsqtLo6Gzq76efJTEcrNfkTWY1zhGi5LBzXfPbZmZ7klBpHYcF018bi/gRV+jT2rJVlJtirFiMyDuuPTh+VSAmhT1aIbJZEulIYc/knwYfFysfqJHp25jJ+lBMdDFvdGuCjncC6ycvvPx7+3geZqak20RTXIA3zRIcBDGmrTt0jtpdtL38PZoGsvkOKEBrKpJ4AX9NaZkhl2XB1cx4tqfOmQjNtya5Vb2AuaGTEi3A5Vj1IQE8eZ/WnWBGgAnRV6o7dL97fpTjIN7mzOuKCizBgc4I0CgXv3WNreNUL2KceS3btpnRSsZ4qR4GsVcl/klHhozwZx++40uB+S75iv/AFG9D+tLgWWbCa0mZ4D32f8Amh73Qe+/5VoaYs10U794osT4RpXXs5BnkwpMbyXQyXA7RTBo82vrH600SVfUhOj4mkuzSfRbMLqb9lKfQEHiSK9lyXUd2nppXC38dtaR6hoDxbIN7LOh8a7Ky5oRf7HmmsR23tRL5DGGNWWZyGfcrH5JzHykH+NdR8WFZeo0t1PcvBo2FXZU2vop3s23laSOPiTZm7BzUVh06GHlmzOeRCxZJFm9at+MEIBjGVyOR6w+BoOgzfFJwFEgWblohh4+SWdY5MZI3BVgHmOm0HqKCSyLoJ76oZ4QXFi2t9NRrlXQ30tfX7XpPRRDJnP9t49pEgjb+hQp/iNv8IShqLEiSn0BNpeyEH1yB5DVvhbzqNkiLJGCi3ZTDi9tSTrA/vWopMdG7Z0Jazvy0Udnfbto48jMPxLpwsOz8z31IgSODxBilWQX0PLmOY/fdVevT3xZNSnhnRMMyuoZZGswBHn61z9SOyWDUhLKNkWHJ9mQeY/9UHYWTR80k+2np/vT7Rsmlq0mUADvsf5qP+4n51oaSs3CKGov+AxThOldd4Rynk8ka9IEhE9jekEma9pC8N6CJNDsSyetTZ5NNdGtx1KeXRBH6zJsvQH8RridUWLhnqH4df8AtUGtlHj4mussH/Aied66v99U+4ZwzVbZlR5LGxHRMpBswOYHsI4GqF3VSjhF+0pNvLB08xJJPqTWUlwagJxeIAvcilkJIATYwZ1t229R/wCqjcgsGxJwCPEfGnTGCBYijEOXyYYbP07E9UOotyJVb3PhmoHywZDtvDDdACNB3KMtl1JsefHzqxT4K7OVbTUCZ+4mhn9RPFe0CyveUtyQZR4njUTDRknxFyaFscEY5rmgmOho2XEMi5SCLCpodAyCNtNaIEzYhaGQSGjdTEO0ZVQCEbnxsdbfGsS+ppSNK2k8DJC0oP8AD9D+oFUMFk19M/2D6r+tOLBqY1pMzxf32b+bqP61fga0tIX8fJn6l+ixVjFdZ5OUZ49IYhSHNTyXiK9nuHbQ4wSwfOBNvdiaj8mr1E3MPo71K1wV1+pgxbP4H8RriNVa9dnp/wCHM/lV/cM7L5+JrqdNy7eLOB/ECSvqiChlCgnn2cakuK6guDOtqDqMDY6aTiWkt3KP1rFnJyeWbkIqKwgXJiRzci/DMLel+NA2Fgw4jDg6lr0I5DZezBNMsa37Wb7Kjn+VV681TWSSnByeD3GKUYqeKNb+6aOEt0UwZxw8Bl5ABerCawBydD+SuH+alyL9JITbtBNh7h7qFdgSG/aS3U3F+Ibqr9J1QM3Hh+nhViJCzj+2ZQsspPJm91RzeGTw6F0SEjx19daiyGVSAAXvahEC8U9+HCgkEkGNkSyZRZlUeGvqakgwWG4pnPBgfFdD5ipASM2JINpEseTA5k9eI8xS7Y6DW6GIt0gIN7qdBy1FZGorLTNC1fA54LGi/wBYeRrNRbYT+ed599ECTY1oFEA70wmRYIxxknRR/a0/OtHTJbZt/sUNQjugkLs2HyOyA3yMy37cpIv7q6mnU3RjI5ipTxKSMstSERAUhGmFQQfCxpmFF4YrYuDJIV9PCgfPBrRlmGS3NeKw45rW/Ooq9ZUo5YqVLdWRRh4ctxe/O/jXD3tZVKjken6DScLZL7kTjnEgij0LHVjyvxIrbtLyUbaMYnI6zZxd/OUv/eBjgjygC5NuZ4ntJp3OU1yU1FR4xghNH+7Uhxc2vhANSbKeIGoHfblUckGgI8JHsWIPC3E9gtzNRMLB07Z27QwUMOYfTSqXlPYb9VPAAgeNzWVeSbeC9apJZFbezZMjTjoUeQyj2UUscy6HQDssasWVb2NMjuaeZJoz7f2Li8NGr4iCSNGtZmGl7cDa+U9xtV1VEys4NHVdycBNh4EQgFAL2ABJ6tyAD36edSwIJDNLFfgLEDQ5BomZboPID07qsohZxLe/qzTC2W72sdD1iONQVOyeHQILgC9AGY2jkk9kEjw09aFodGnD7tyMesVUdxuaSpi3BzZ2EWNcoWx79b94vUqjgDJ70QBvYC/1l0PnanEetIfZaxB4G1r9xHI9/OkOlwbd1sRklexydW3jrWZqH0ouWh0DZ+IzccrehrIL4UsPsr6CiBF7+XH7F9D+tW95D6SNGyJ+nxWHzAfRyGTTmURiL377VLTuXTT47IKtspY5FnEyDOx7WY+pvWxQ1dqmltM+voilPduMszA1ejqqf/EqPQnniZUo76k/1OK7QD0Op4ki2NwONM9VpA/6HX8NGHbCLJYr7Q7uVNHVKL7J6Wl3EXiRniw9h3njWJe3criXfCNa3tFSXJQYGzE200+FZU4SZ12mXNKnDEpHkeFBdXbTKblu7sqa29SMseCvrErapSc0/cN+xdmrLD85mkEGFuFErAlpW5JDHxcmx17uBrVnVUejkduefI67E3Xwc8ZboMQovZWmfKzgfWCKeqPGxqtK5aJo0g8mHgwkbvHEqqo6xVRew43PE1VlNt5LEaYKm3ZwiP8AOYoIgzkNmCLxI0ZezytRb+BpwJvsVZ5EeTVI79X7TG1hfsqGccvIVNtcB6CIIAFVUHIKBRqOAnyTxMIkUqwBBFiCLg91jxp+hsIAy4ZkFkNlFxlIBseVv96mpV9rIqlqp8pgPam34oZhC6MC9itkXL0hLdYtfS5I1PYe+rsLuLKbtJp9irv1uwpePE5i8c4BuBkyyILMhAJ7L8e3sp4T9R5Ft2cC9DgEXgB3G16kwCy0hdQQPLS9IREOALU+BEHc86Q5SslhTCKmkFM3wOb91X6zsQG4DX/asnUJZwi9aofdmxRt9Sx7qzS4Eci/e9TT5Fghhdz3b6rHv0A9da0VRKTrm3A7tthpWkLpZYpCOuC18h1ItwoKkNvkNVNyxg5/iogGIzA2PEcD4UoNotYW1IyNH31aiyNwWSPRU7YtmTVg9izTMqxozZiADbTU8SToB30yjujnIEq0KfGRjTcPoC5xDo9lsiqxW8jXC9a4NwbaW51TuZbO+QoVt/QlzYSRGKsLMNCDSi4tJlmTeCsxNU0GRyz4K8SwQK0i50DjMvDqsCpN+RsTVqDKlxHKGj+U4sVtDCdCwfDYVREsdtEZ41cTEdhvlvpYrbnUdX9iCgvdydWXF3VSNQSBpyvwqtnJbaSZVBKGeSJjf6wGmqOPfqG9RTD9ALZlkwE0MjhWw4lj9sZlVSTCb30OXJxp8DvlktgbagkEMUcwkPR5jdutmA1Bvz1b0pmFhIMiVivUsS9zc8FS/E27BbTtp3yB7T044RkKTqRx0F+0gUmJRRixGILN1Rzux+FAPtS5CWwiuaUHLe6m54lcvee0mpKKj5K9eLXKA28MEWJjxmHjILR5J1y2sJCvWUW7bC/4zVyjJKRWkuMs5GDbThV37EJnnGuhpCwzFiJgdG6p7aFsLBhkxciaXBHbQZHwUfylc2JFM5D7WRkxg5Ghc1jsJQl8BbdqQliWDBDzHJh2i9Zt3JS6LlCEkP2ypI116UjuOnxvWey4osL/ADuP/qL/AHh+lMPtZmxO8GJkFmne3dZf8oFXnXkQK3gj3Y98mJcsSRAwv+I2qOTbHcUmhdmh8KkiyZoztD3VYjICSNGBwgMiiQFVGrXuNBrz7dKNPLIpy2xyhs2ZvjDEXdrLFfKoA64swTReYFr9ut6lprL2mZWpZe7JVvlvJhZ8oQ3WQZeuGjQ62zhgOtxJzfdBFDKjnOSanJoX9rSifKytnZXMRIB61vZOvHQgX52rKgnGbTNSEsxyDHUBmUHNlJBNrajjVtDJ5IYyDMlrXF9aJyYsJ9g87IVGzoCjcVKkgg27R8KFzYPpx8D1ubtHFJhv4M2LEjOtolA6LL9ok3Oa4IIHbSjDJDUkkz2feTaYkjb+TcUFUkSBYj10PMHXXTnUnpkbqLPAq7a2XjsZipJosJNBEQoczXQdX6zfaOvsqCe6lsCdVZKvmk2HZWiSd3U3z9DIiA9wIzHnxtUcqbySqqjZgN88XAsgkTFFiLxMqGyt2MjAqV1HK/hTxpsjnLyhOxeOxsshlbp2cknNlkBFzcgW4DuGlTKCA9SY07M3uxcQtIpzcestj42NQzjHJNTlKXGDBvPvDjMSAotGvahIZudib8KScI8hSpzlwfbtbTx2HVhCIzmBDlgS5HjepKdaKfRDUtZ47AkuIxTE3yjU/GpfzS8ESspvtkFw+IPFwP340LumSKyfyevst29pyfKgdyw1ZxJDZXaxPmaB1pMNWsD5NkjsFD6jDVFIvGCtwA8jS7H2/sEtmIRprVeokSroLJf9ioAlkszHv9BTD8jzvZsjCQKDFJlkJsIy2a44Ei+otV+pT+DMpVHnkHYBCuFxJ1GYRqPAtfT0qu8/BYcsvgzYeCKRVRY5Wk1zFGv52IsBRNteApOSeS47KiicFzOhRl0KKRfiLsNOykqzeeBOTaMG8cvSyk6jOpW5YsfZy8alozz2C4Nx5JbBw8MuAaKdBFJd8zAC4cEqH/fKlKrKNbgqqCWcnO4cSuGxKLM4lSJieqWdQ31bLwI0B07q0ZT3QyQSb8DTHtR2RpCl3c3jHCwICh2HLTMfSsnHuNGhF7SvCplAHqe08zUsctkvCGfYm7c+IsUjIU/XcZVt2jt8ql2MgnWjEfNj7kQxWaX6VhyI6gPhz86NU0VZV5eBnWBRYAAAcgLCjwQ5ZJRTjE7U4jylgRXMVUEtlAHEm1vWm4HWX0Im8W/ka3jwihn1HSleop7hxb4VDUrJcIt0reT5kc6liMjl5XLsxuWa5JNVG3Ls0IpRWEE8JgEYWYA0tuQJSJHBrHmygai3KrEVwQN5YpzYY5joONCydLgrMRHKmyhYIMD2GlhDnl+40hHwb92pCPgaQjThT4VBMNMIoagYaZZ++JpDnadn7rYSJi6QJnJJLMM7am/Fr2Fa8I8GB6kmjZKy9Kq2HMWt2i49wqNtbsBLO0o2njEgIsgzPoLBbnt04k/vShuJqIVNSl2wRtvaLRxlxCrIbZ429q5IUMLAg27Kpev/AMV2WadN55Zj3O2ZDOsvTRI5BBGZQbA37atW2GnkjrylB4TAXyi7EwDaCcQZUICQ5mYvfTMoNgLXHHnUs0oy3AwUpPGBLxu6scEcLPAgNtHubPbmVyju41W/MSk8FmNCOQzsLdqXFdYPDGl7ZnkAOn2VGvwHfR04N8sOpVUOEdF2DubhIbFis7jm5BXyS9vW9WoxSKNStOQ2Jblw7qMheT2nGPr0hH16Qj4tSYhY2/vhFCCsZEknYPZHezfkKhlVRPToSl30Iu1NuTYj+I9xyUaKPL9arym2X4UIw5QFEWt6DBLkg1PnI3RrwshFSRwRSIY2Y2NH0Coi7PxoGTIrJ8aHgLDI5vGmwOfBu8++kIlm7xSEfA9wpCwXwnu+FRSCRrVx2GocDrB7mHYaYcbsdvbi45XBmIAc6BUsAToBcdhFacXUk8IzalGMQt/8hzxCbO6sHC9IUAU9W2W4vY61HUp1NxGtuMGRd7LyAmQty6yMQL8bZRpUVehOSyFBpGjae2VddMQi21sodW05Xa1VaVGSnlokc1gF46VWCpDOcpUFwJwt25huF+NX7fMZN44I6jQtPsppJBHDMoY3JaTLkVRxubelWXOjhyceAYzq4+oP7a2EThkKvlZQSzPIpVuFjkzd3LhWZDfv3Y4LEJxX3EGPaZD5WCsovd10AI8fKtaFopw3kMrlqWMB2BuB/WqbbUsFtKLjnAQw8hH1iPM0+5oBxi/AQixkg4SOP7bfrS3sDZE1xbUnH9NL/wDo3603qMf0o/BJtuYkf00n940PqsdUY/AM2ltOeRcrySMvHKXJHmOdM6rYUaMV4ApJvTEuEWZz30w54ZT30hEemPbToZmiFyeGvdUqQD4HHYW5Dy2fE/Rp9j67eP2R7/CpIw+SpUr46GqTczBMADAmgtcXB87HU1JsRAq810zHJ8nmBP8ARsPB2pvTQX5mp8meT5M8EeAkXwkJ+NN6KCV3UMj/ACV4blLMP7h+K0zooL85PyUSfJRFyxEg8UU/C1N6I/51/Bmf5KD9XEjzhPxD0Lt8+Q1e/sVN8mEi69PFYaklWGlA7X9w1fL+kUsZhVjcoriQLpnW4Unna9UZR2PBeg90clWSh3hbT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921" name="AutoShape 4" descr="data:image/jpeg;base64,/9j/4AAQSkZJRgABAQAAAQABAAD/2wCEAAkGBxQTEhQUEhQWFBUVFRcVFBQUGBcVFBcUFRUXFhgVFxQYHSggGBolHRcUITEhJSkrLi4uFx8zODMsNygtLiwBCgoKDg0OGBAQGCwcHCQsLCwsLCwsLCwsLCwsLCwsLCwsLCwsLCwsLCwsLCwsLCwsLCwsLCwtLCwsLCwtLCwsLP/AABEIAQMAwgMBIgACEQEDEQH/xAAbAAABBQEBAAAAAAAAAAAAAAAAAgMEBQYHAf/EAEQQAAIBAgQDBAcEBgkEAwAAAAECAAMRBBIhMQVBUQZhcYETIjJSkaGxQnKywRQjkqLR4SRDYnOCwtLw8RU0U5MHFjP/xAAYAQEBAQEBAAAAAAAAAAAAAAAAAQIDBP/EAB8RAQEAAgIDAAMAAAAAAAAAAAABAhEhMQMSQRNRYf/aAAwDAQACEQMRAD8A7jCEIBCEIBCJdwBcmwG5MzeO7W00rpT5Hc29W/IMx2Jvp5XmcspO1k200JFr40LSNQesNNL23IHlvK7/AOwD3P3v5Rc8Yaq7hMxQ7WLUYZLZftKT6/iL22nvFuNM6FaQtfcsbeWnL6zN8uOtxfWo3azj5saNCxY765b9RfpofG3S5jnZDtQKyqlS4ewsW3NxcXPO/I8/HfNtw6q62sCT7RB0YjZrkXU+HQDwkYfs3UKoWqBHX7QF9PdKiwI8555ln7bdNY606PEu4AJJAAFyToABzJmUqdqBhVZcQc2X2HuBfTQOTse/X47867Wdtq2JORLqt9FXpf2sp1Y97adAJ2vmnztiYOjUu2tN8ZToJ7DXTOedQi6+F7WHW/hNZOE4zgmIw5RvbVTmWqumVhqC43BvYcxpvedq4RjhXoU6q7VEDeBI1HkbjyjxZ22zLtc5NSxMhCNYjELTXM7BV0F2NhrpvOzmdhPAZ7AIQhAIQhAIQhAIQhAImq9gTa9gTYbm3IQqXsctr2Nr7X5X7py3Hdva+coLhgcrBEUAN0u5NjM5ZaamO0jjXampiGKULne2W242A6DX2zt3RnAYWlmy1bOzZjlPrU1vqdW9rpm25C2t6BsfUuSKBudyWA69Aep+Jkatjq/JKa+JJ+lp5rt09W+TH5FajnDKwGXXMRlN8p79NDz56zMYtnDNmqH1mbKoY6LfYja1rad8i4JKuQE3zMASVGUZSdgzH3det5XYlSmZ2ILKjDQltSSRqe4IPKZrN1tA/SKrYhhScAX2b1lAUAXA7+62pmjw/HK9L29R7ygVB8CMw+cymAuquxtuFU3tfQOxuetwPKX+Cq3UXPrADNpbWwO3nLeCLmn2jrMQVqBluM1gpt1uAAfLeWS8SZ9yzaHnkS9iNDYc7WuDp0mWqYdGNyLN7ynK3xEdpelT2WFQdG9V/wBoCx+EY3SWFdtHApA1BlV39R6ey1AMwB6EgNrKHszT9JiqNO1lLgkDUsFU1PWbmCBLvj3ElxVH9GrAUnLK6kj0dyhHMeq2lxoee0R2W4U9GvVrOAFSj+rNwQXyKg7/AHhr1i9tS6jV0ce5LA2canLoCFOoAPPQ8+h1lp2f7QUaNNktZFJbKPaQnUrk6E7W5nSZetjBQosVf0gAAVxbW+rG47iPhKfs3imqLUxFQD1D+rU6Fqh231yg6+QnS3XMc8ZtrcX2jdqno6gLHdgmmQls4Rcu5X1Neo7pB7WYjEVaAyP6WmtRqtx7YOW2VlA9kXbl9rUWEfwWRNAQxBuzixa5JYtfUMpN+8Xt3xjGcSpU2DU3s/2gozB/vIvPv0nLddtRoewuPZKQSpVWpTIBpsNchtrTvrdeh5beGzRgRcEEHYjUTjA4whc1MPSbO2hCsQp6saaE38f+ZM4LxWuKz+mugQJUQEWUDMQW532/4nfHOyOVjrkJWcP4urqCxAJ5j2T58vOWQM6y7ZewhCUEIQgEIQgE4322w/osZWQF1FS1VQoUhmYc7gkWIGxG07E7gAkkADcnQDznKf8A5YxlJ2p1KThmRWpuVJFlJBWx8ek5+TpvC8qAY8ZinRc99LFTsb/CeYtT6Mt1OVb82sWt8FMp8Nh2xBpinezKVckkZADcZiPh3275pOIYShlVa+Isi7IgAvpbXRiT/Ezz3W3S3hMxWLC0qeXQMgPgLTPcSVmRFQXLHM29gOh+XwljUxdMqlOij1FQEBnFtze2o1+EbNGq27BB0Xf4zO+WFbSwTCmquVpqAb6n7W40IFtx4AeMdw9WkFIRgQpuSNLZjp5cr90VxHAFEz01zsLFgwLkrsbC9+d/KU4Iw7I5XJfRlN7vTPter3b+Q6zXaL4VdjuOR5fGI4njlFElWFycujWJ19YA8ja88wlFPXGtwvIgKxNyHy2ttbbvlbj6LFqam4W1mewYa6tcHawG8knIa4kpyKjAkqpsGJJzVWGRC45gAG3hobWmhw3E6WGUYckAqFJuQoJvm0O+jXmf4SrVMSllznWplFixP9WvkLHWXXFux1WnQavWb0tXNnqKo9lSdlO5y9el+mu7+iPKvaaivsnMeQprfUnq1tz0Bnn/AFhr+uPRs2wsarDYDNYZVNyNNTqNpV4zGnD01sqqxH2VCkd+nO3P6SR2Tx6VHCVD6Oo5/VsbtSJvojKT6rG+jDwtreTUVL/RKtQXNU1h0GnnlvYeFjtJNKiqCxo5nsVu3rXAsRanpcetrp9dLx8DSZyGIpuvMEB9ug1Gtx5ctLysPhKw9m9Rf7SFD+1z+EbyThHwVBh6xawucqAFQBqACNARsfZB+kTWKmqwY2U0gGI3ALtqNJYV3CD9YyJy9Z0GvTeUQx9NqrsGSooULlDjUhmJW42Ook9q1o//ANNr0rPRYMmX1fRnKT99CSrDvGu+nTVdh62IrFnf1KaHKLZlzuNGGU8gdL9RaJ4Dwr0iqqG1Mas4N7km5Ck7nXymyoUVRQqiygWAHSdvHLZus5cXguEITswIQhAJT9qOPLhKOcjMzHLTW9rt39wlxKPjXZ4YqtTaq36umuiDcux1N+QsF799pnLeuO1mvrEPxPEYlSzgmylyCLqoAuctMaAD3j5yrq8DWpS0IDMu/LUdBOtHh1JaL01UIjIym3QqQSTudOs53gGui+FvhOFwuN5u3WWXpTcLpegw/wCj1FKG5zVKBBLXN7+sBa40sNhpeWHD+HIQbejrnXLm9WoAeWR9Gtrrcbz3FJcyvrC20zYtkXVPB0QcrjITsGBS57jex57ExVTgBPsVNOQZb/MESrw3GKqjK1qi81fXTx3llhMfSPsO2Hb3W9akfI6AeGWZ1E1SKnCSmhYaDMzWyqB5mZXtNw8NlDC5GVwNvVJINyOoB25qPPdYrGFFJrICND6RAXTQ3BZQMwtvsR3zIVKy18SRTa4qNmUncXPtf4RqB0AGl5Zj9ZqHwnhdcoCKZIUtTU3X1qYPqnU8tRJnFeF4ioi0qdEhnOVnOiqp3LNy0uNOs1RNrBRZV0UdwFhHVY981Mfq6ROC8FTA02NJGr13F2qWvtso6KOQ1J53nmGpVVdqtQXSrZKgb2+gYLb2QSRboSZbUWMnJVM16ppyrjHZDFVsQ7BAEU2R6jBQR1y6t8pXVOzORrVavkmnw3J+E7Rn7hFCpJ6f0YvB9q1RNKJq1lWzVW9XMFsoLE+sWsR4yBiuOYrEWvmVW2SmpJ6a93jedIVx0i79016I5y3Z1moDMjOc5JuhvlK3Hq26/SN9mMI61mJw9RUXKEzUyDf1szWIta2WdGapI9ZjJ+ONSr7hVamUtTGULutgCCdbkDrqbyZMrwKsRiAOTBgfIX/Kaqd5050QhCVBCEIBCEICKtMMpU7EEHwItOXcNTLdT9lmHwJnVJynCVMxqP7zu3xYzj5e46YfQwuYxVpyUo0iGE5uiA1CR6uFJloEkjD0xeTQhcLWomisQOm4+HKWNLhqek9LlUPYi4Fib23GxPfvLbD4dbRdSnLMU2irTGu0cpU44U1sI+adppkhFF5JprIwWPUnlEoJFeiiUaSEMqGAkWBFOsBKGnWRawkmsZErGArs6l8Rf3UY/EgfmZq5l+zB/XP9z/MJqJvHpnLsQhCaZEIQgEIQgRuJVSlGqy7rTdh4hSROZ4anlS3+9Z1UiYPtYiU66pTQC6ZmtoLkkCw2G3znLyT66YX4qwIho3XxQU63iVxaH7Q89PrOLoWTFUzC09tKi5wbaSWhvKzA3taWKbTSPKI1JkhTeN07DpPQwEIWacSacDXE8OIEodWPq0irXEdWqOsolZ9Im88Uz20qGqkgV2k6rKbiGMUaX1On/PSFTOAVsuIW/wBsFfzH0mxmd4X2dIZXqtqpzBF2uNRdufhNFN4sZCEITTIhCEAhCEAnNuN18+LxB90hB/hGX6gzpM5bjFtWrt79aofLO1py8vTeCFitTINajLBlvGzTnF1N4KmRtLEKbXjeHS0l0tjEgn8Nplh/L85ZLw++7t8v4Su4dVtLqlWm4ygvwhuTn5RpuFVPfPyl5Ta8dy6R6m2ZPDKnvn5fwiW4Y/vGaAnWeOI0bZt+FP75HnGxwlr61H/aP8Zo/Rz30UnqeylpYBhs7+bGSa9F1X1Sc3LXTzlilK0WovNSG1UKFR/bbyGgjGLwC2taXuW0rsTvLpNtTgquamjdVBPjbWPSu4BUvSA91mHzv9CJYzrHOiEISoIQhAIQhAJyzEtd2P8Aab6mdSM5TOXk+OmDzLHVpzy09DTk2cyT1dLxpq0batAn0KlpY0MTKOk0l0qkqLuliZZ0MQCJla2LVBmcgDqT/u8gN2spLoM7ctBYfMiXaNdQxtOrc0nDWte3K+2/gZIBnO+y/HVoZw4Yhsvs62K37x1mtwfGqVQ2V9fdOh8r7+UsRbF4ktGC8SGlVJBiqW8YUx9DpCPXldiBvLFzIFbnCrHs3U9tfusPmD9BLuZns/UtWt1Uj6H8jNNOmPTGXYhCE0yIQhAIQhARXqZVZjyBPwF5y22gnSeMG2Hrf3T/AITOb09py8jpg9G0bae3nhnJs008SPAXgacoKRi6+ICKWbYf7t4xkCxkHtHWuqL1ux8rAfUwlUuNxjVGLMfAcgOgkUNPCNQBzNvjN1gsGlMWVRoN7XJ7yYZY6m8fFWWfY5QWq3AIyruLjc9YjtHglpVAU0VwTYbAje3dqIF32Z46zEUqhvf2GO9/dP5GaUNOW06pUhl0IIIPeNROlUKmZVa3tAN8ReahEtXkim0hoY+hlU+5kSvtHiZGrtATwhv6QnifwsJsJjeFf9xT8T+EzZTpixkIQhNMiEIQCEIQIfGEvQqgbmm/4TOa0mnVWHWclB9Y225eHKcvJ8dMDl55PKZg05Ni8UrxETeUPZ7yj7SH1k+6R8/5y1zSDxugXp3G6a+Knf8AI+UJWZZ9Qehv8J0DB4kVEDKbhh8+njOfmSMHjHpG6MV6jkfEbQztf9jH9aoOdlPwJ/iJoeI8LSvlDFhlJtltzt1v0ExfBeJehqFyCQwIIGm5BuBtym14fxelU9lxf3W9U/A7ywJw3Zygu6lj/aJPyFgfhLhRARYM0pIkikYwYBoEh2kWsY4XjNRoDeFP66l/eJ+ITcTC4U/rqX94n4hN1OmLGQhCE0yIQhAIQhAicWr5KNVuiNbxtp87TltTQ+Q+k6P2qP8ARan+H8aznFQa3nHydumHT0RxogRQmGyCZ4DPWiIDhSeZIpDHBCKjG8BD607K3NT7J8OkpcTgKlP20IHXdf2hpNqskI8qac9QR5Ull2cwiVGdXF7LcWNra25GOcY4b6Egg3Rtr7gjkZES+zvGGRhTqElDoCfsHl5fSbLNOZib/g1bPRRjuRY+IOUn5TUInxLNPbxDSqLxt4HSJZoU3Qa1RD0dT+8Jv5zw+0v3h9Z0ObxYyEIQm2BCEIBCEIFD20q2w9vedV+rf5Zg+U2Xb0n0VLp6TXxym35zGnTScM+3XDp5eF4mFOZaKJibz0iIIgKFpluK13TEPlYrtsSPsiaYTPdpcOQ4fkwsfvD+VvhCUvh3GqudFZrqWANwL2JtvNehnN1aazhvaFCoFU5WHPUqe/TYyoZ7Ij9bU+7/AJhLTtU36lf7wfhaUvZnGJSZy5tcADQm+vdPOOcU9MwCiyLtfck7kwnxGVpueyw/oyeLfiMwtFSbAak6Ad5nSOH4f0dNE91QCe/n87xCJF4lo4BALNKjtGGk5lkSsLQqOzag94+s6JObVzpOkLsJvFjJ7CEJtgQhCAQhCBm+3g/o6d1VfwPMQ2s3Pbv/ALW/Sov5j85haRvOOfbrh0Ree25xxki1pXmGjbRBkn0E89FAimNYrDiohRtj8Qeok1qUZZYGRxnDXpnUXXkw1H8vOR1m4pNE4rBUijM1NdFJvax0B5iGdMjStJVCiWNlBY9ALn5Sx7KYNHFQuoa2UC/mT+U1uFpKosqhR0At9JU0hdneAZCKlT2vsruF7z1P0mnRBI1Ix0PNKeIEbJgXjbNCk1HkOsZIqGRahlDnD8Aa1QINt2PRQRfz1+c3kw3CcX6OqpO17N4HT5b+U3M3ixmIQhNMCEIQCEIQKztNhhUwtVT7uYeKesPpbznLqJI0nS+1tYLhagLZS9lHU3IuB5XnO3p3E4+Tt1w6Po1xPFOvhI9N7SQmomGzwqTxmjTGJzQhZaJLXiWaJJhHtoupTzoyk2zAi46EWiFj9OUJ4TgRRUqCTc3132A/KWlJpESP0zKJ9J48KsiIYsNKJDPG2MaLwvA8dpFN9/hJeS8RWp6SiuL6zovDauelTbqik+NtfnOevRN5tey9W9BRzUlT8bj5ERh2mfS2hCE6uQhCEAjGNxS00LtsPmeQEfmM7cYs+kSnewCZ/Mlh/l+ZkyuouM3VVx3HPWa5N7bAeyvh/GV1AaRaNF6AXnn+uxtqQjY0MWlSKJEBD6xuLZ43KC0AIWnoEIUsfSMARwGUPC8dR5HV44rQJ9N4uMUGkgGUJKGO0lgDFIekqPWe08Mc9GIkwqPWYCXPZPEa1FYgE5Sq36Xv57aSrK2BY+UhMMosJJeSzcdGhMpwLjxAy1SWXk25Hj1E1NOoGAKkEHYjadZduVmioQhKivxPGKSaXub2069LzB9qceK1XPbZQo56Ak/UmXvGuDsmYorOpNwFGYi/Ije3fMpiBrZtD0Oh+BnHK3qu2MncN4eryMW8YIjyG4sZmNC0CIm0UJUeWnlouFoQieiKtPbQPIq8IQPQZ6GibQtKH6dSPJiZEE8ywLmlrJSm0qKOKIFov9MMqLNnjeeVxxUDVNoVY1nFhrIGIe+0ZWtrdj5cpIWk7+zTdvuox+ghDVFbCXHBuKtSNjqh3HTvHfI9Lg2IbakR3sVX5E3+UsqHZmofbdV8LsfymtVNxpUxCkAhhYi415GErl7P0wBq/wAf5QmuWOFtEVaKsLMoYdGAI+BnkJUV2J7PYZhrRUfcun4CJjOJYNEZgosB3k/UwhM5RrGqGtWIO/0iKVdid+fdCExG62vAeDUaoJdSf8Tj6ES6HZbC/wDjP/sq/wCqEJ01HPdLXs1hR/VfFnP1aeN2Ywp/qvg9QfRoQjUN01U7K4W3/wCZ/wDZV/1yFV7P4cbIf26n+qEI1DdV+J4VSXZf3m/jKx8OoOg+ZhCZsalRa622kV3N94QkaWODoK24v5mXOH4ZSO6/vN/GEJZGbVthOA0Dun7z/wCqWFPgdBdqYP3iW/ETCE1pm2plHDInsIq/dUD6R2EJUEIQgEIQgf/Z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922" name="AutoShape 6" descr="data:image/jpeg;base64,/9j/4AAQSkZJRgABAQAAAQABAAD/2wCEAAkGBxQTEhQUEhQWFBUVFRcVFBQUGBcVFBcUFRUXFhgVFxQYHSggGBolHRcUITEhJSkrLi4uFx8zODMsNygtLiwBCgoKDg0OGBAQGCwcHCQsLCwsLCwsLCwsLCwsLCwsLCwsLCwsLCwsLCwsLCwsLCwsLCwsLCwtLCwsLCwtLCwsLP/AABEIAQMAwgMBIgACEQEDEQH/xAAbAAABBQEBAAAAAAAAAAAAAAAAAgMEBQYHAf/EAEQQAAIBAgQDBAcEBgkEAwAAAAECAAMRBBIhMQVBUQZhcYETIjJSkaGxQnKywRQjkqLR4SRDYnOCwtLw8RU0U5MHFjP/xAAYAQEBAQEBAAAAAAAAAAAAAAAAAQIDBP/EAB8RAQEAAgIDAAMAAAAAAAAAAAABAhEhMQMSQRNRYf/aAAwDAQACEQMRAD8A7jCEIBCEIBCJdwBcmwG5MzeO7W00rpT5Hc29W/IMx2Jvp5XmcspO1k200JFr40LSNQesNNL23IHlvK7/AOwD3P3v5Rc8Yaq7hMxQ7WLUYZLZftKT6/iL22nvFuNM6FaQtfcsbeWnL6zN8uOtxfWo3azj5saNCxY765b9RfpofG3S5jnZDtQKyqlS4ewsW3NxcXPO/I8/HfNtw6q62sCT7RB0YjZrkXU+HQDwkYfs3UKoWqBHX7QF9PdKiwI8555ln7bdNY606PEu4AJJAAFyToABzJmUqdqBhVZcQc2X2HuBfTQOTse/X47867Wdtq2JORLqt9FXpf2sp1Y97adAJ2vmnztiYOjUu2tN8ZToJ7DXTOedQi6+F7WHW/hNZOE4zgmIw5RvbVTmWqumVhqC43BvYcxpvedq4RjhXoU6q7VEDeBI1HkbjyjxZ22zLtc5NSxMhCNYjELTXM7BV0F2NhrpvOzmdhPAZ7AIQhAIQhAIQhAIQhAImq9gTa9gTYbm3IQqXsctr2Nr7X5X7py3Hdva+coLhgcrBEUAN0u5NjM5ZaamO0jjXampiGKULne2W242A6DX2zt3RnAYWlmy1bOzZjlPrU1vqdW9rpm25C2t6BsfUuSKBudyWA69Aep+Jkatjq/JKa+JJ+lp5rt09W+TH5FajnDKwGXXMRlN8p79NDz56zMYtnDNmqH1mbKoY6LfYja1rad8i4JKuQE3zMASVGUZSdgzH3det5XYlSmZ2ILKjDQltSSRqe4IPKZrN1tA/SKrYhhScAX2b1lAUAXA7+62pmjw/HK9L29R7ygVB8CMw+cymAuquxtuFU3tfQOxuetwPKX+Cq3UXPrADNpbWwO3nLeCLmn2jrMQVqBluM1gpt1uAAfLeWS8SZ9yzaHnkS9iNDYc7WuDp0mWqYdGNyLN7ynK3xEdpelT2WFQdG9V/wBoCx+EY3SWFdtHApA1BlV39R6ey1AMwB6EgNrKHszT9JiqNO1lLgkDUsFU1PWbmCBLvj3ElxVH9GrAUnLK6kj0dyhHMeq2lxoee0R2W4U9GvVrOAFSj+rNwQXyKg7/AHhr1i9tS6jV0ce5LA2canLoCFOoAPPQ8+h1lp2f7QUaNNktZFJbKPaQnUrk6E7W5nSZetjBQosVf0gAAVxbW+rG47iPhKfs3imqLUxFQD1D+rU6Fqh231yg6+QnS3XMc8ZtrcX2jdqno6gLHdgmmQls4Rcu5X1Neo7pB7WYjEVaAyP6WmtRqtx7YOW2VlA9kXbl9rUWEfwWRNAQxBuzixa5JYtfUMpN+8Xt3xjGcSpU2DU3s/2gozB/vIvPv0nLddtRoewuPZKQSpVWpTIBpsNchtrTvrdeh5beGzRgRcEEHYjUTjA4whc1MPSbO2hCsQp6saaE38f+ZM4LxWuKz+mugQJUQEWUDMQW532/4nfHOyOVjrkJWcP4urqCxAJ5j2T58vOWQM6y7ZewhCUEIQgEIQgE4322w/osZWQF1FS1VQoUhmYc7gkWIGxG07E7gAkkADcnQDznKf8A5YxlJ2p1KThmRWpuVJFlJBWx8ek5+TpvC8qAY8ZinRc99LFTsb/CeYtT6Mt1OVb82sWt8FMp8Nh2xBpinezKVckkZADcZiPh3275pOIYShlVa+Isi7IgAvpbXRiT/Ezz3W3S3hMxWLC0qeXQMgPgLTPcSVmRFQXLHM29gOh+XwljUxdMqlOij1FQEBnFtze2o1+EbNGq27BB0Xf4zO+WFbSwTCmquVpqAb6n7W40IFtx4AeMdw9WkFIRgQpuSNLZjp5cr90VxHAFEz01zsLFgwLkrsbC9+d/KU4Iw7I5XJfRlN7vTPter3b+Q6zXaL4VdjuOR5fGI4njlFElWFycujWJ19YA8ja88wlFPXGtwvIgKxNyHy2ttbbvlbj6LFqam4W1mewYa6tcHawG8knIa4kpyKjAkqpsGJJzVWGRC45gAG3hobWmhw3E6WGUYckAqFJuQoJvm0O+jXmf4SrVMSllznWplFixP9WvkLHWXXFux1WnQavWb0tXNnqKo9lSdlO5y9el+mu7+iPKvaaivsnMeQprfUnq1tz0Bnn/AFhr+uPRs2wsarDYDNYZVNyNNTqNpV4zGnD01sqqxH2VCkd+nO3P6SR2Tx6VHCVD6Oo5/VsbtSJvojKT6rG+jDwtreTUVL/RKtQXNU1h0GnnlvYeFjtJNKiqCxo5nsVu3rXAsRanpcetrp9dLx8DSZyGIpuvMEB9ug1Gtx5ctLysPhKw9m9Rf7SFD+1z+EbyThHwVBh6xawucqAFQBqACNARsfZB+kTWKmqwY2U0gGI3ALtqNJYV3CD9YyJy9Z0GvTeUQx9NqrsGSooULlDjUhmJW42Ook9q1o//ANNr0rPRYMmX1fRnKT99CSrDvGu+nTVdh62IrFnf1KaHKLZlzuNGGU8gdL9RaJ4Dwr0iqqG1Mas4N7km5Ck7nXymyoUVRQqiygWAHSdvHLZus5cXguEITswIQhAJT9qOPLhKOcjMzHLTW9rt39wlxKPjXZ4YqtTaq36umuiDcux1N+QsF799pnLeuO1mvrEPxPEYlSzgmylyCLqoAuctMaAD3j5yrq8DWpS0IDMu/LUdBOtHh1JaL01UIjIym3QqQSTudOs53gGui+FvhOFwuN5u3WWXpTcLpegw/wCj1FKG5zVKBBLXN7+sBa40sNhpeWHD+HIQbejrnXLm9WoAeWR9Gtrrcbz3FJcyvrC20zYtkXVPB0QcrjITsGBS57jex57ExVTgBPsVNOQZb/MESrw3GKqjK1qi81fXTx3llhMfSPsO2Hb3W9akfI6AeGWZ1E1SKnCSmhYaDMzWyqB5mZXtNw8NlDC5GVwNvVJINyOoB25qPPdYrGFFJrICND6RAXTQ3BZQMwtvsR3zIVKy18SRTa4qNmUncXPtf4RqB0AGl5Zj9ZqHwnhdcoCKZIUtTU3X1qYPqnU8tRJnFeF4ioi0qdEhnOVnOiqp3LNy0uNOs1RNrBRZV0UdwFhHVY981Mfq6ROC8FTA02NJGr13F2qWvtso6KOQ1J53nmGpVVdqtQXSrZKgb2+gYLb2QSRboSZbUWMnJVM16ppyrjHZDFVsQ7BAEU2R6jBQR1y6t8pXVOzORrVavkmnw3J+E7Rn7hFCpJ6f0YvB9q1RNKJq1lWzVW9XMFsoLE+sWsR4yBiuOYrEWvmVW2SmpJ6a93jedIVx0i79016I5y3Z1moDMjOc5JuhvlK3Hq26/SN9mMI61mJw9RUXKEzUyDf1szWIta2WdGapI9ZjJ+ONSr7hVamUtTGULutgCCdbkDrqbyZMrwKsRiAOTBgfIX/Kaqd5050QhCVBCEIBCEICKtMMpU7EEHwItOXcNTLdT9lmHwJnVJynCVMxqP7zu3xYzj5e46YfQwuYxVpyUo0iGE5uiA1CR6uFJloEkjD0xeTQhcLWomisQOm4+HKWNLhqek9LlUPYi4Fib23GxPfvLbD4dbRdSnLMU2irTGu0cpU44U1sI+adppkhFF5JprIwWPUnlEoJFeiiUaSEMqGAkWBFOsBKGnWRawkmsZErGArs6l8Rf3UY/EgfmZq5l+zB/XP9z/MJqJvHpnLsQhCaZEIQgEIQgRuJVSlGqy7rTdh4hSROZ4anlS3+9Z1UiYPtYiU66pTQC6ZmtoLkkCw2G3znLyT66YX4qwIho3XxQU63iVxaH7Q89PrOLoWTFUzC09tKi5wbaSWhvKzA3taWKbTSPKI1JkhTeN07DpPQwEIWacSacDXE8OIEodWPq0irXEdWqOsolZ9Im88Uz20qGqkgV2k6rKbiGMUaX1On/PSFTOAVsuIW/wBsFfzH0mxmd4X2dIZXqtqpzBF2uNRdufhNFN4sZCEITTIhCEAhCEAnNuN18+LxB90hB/hGX6gzpM5bjFtWrt79aofLO1py8vTeCFitTINajLBlvGzTnF1N4KmRtLEKbXjeHS0l0tjEgn8Nplh/L85ZLw++7t8v4Su4dVtLqlWm4ygvwhuTn5RpuFVPfPyl5Ta8dy6R6m2ZPDKnvn5fwiW4Y/vGaAnWeOI0bZt+FP75HnGxwlr61H/aP8Zo/Rz30UnqeylpYBhs7+bGSa9F1X1Sc3LXTzlilK0WovNSG1UKFR/bbyGgjGLwC2taXuW0rsTvLpNtTgquamjdVBPjbWPSu4BUvSA91mHzv9CJYzrHOiEISoIQhAIQhAJyzEtd2P8Aab6mdSM5TOXk+OmDzLHVpzy09DTk2cyT1dLxpq0batAn0KlpY0MTKOk0l0qkqLuliZZ0MQCJla2LVBmcgDqT/u8gN2spLoM7ctBYfMiXaNdQxtOrc0nDWte3K+2/gZIBnO+y/HVoZw4Yhsvs62K37x1mtwfGqVQ2V9fdOh8r7+UsRbF4ktGC8SGlVJBiqW8YUx9DpCPXldiBvLFzIFbnCrHs3U9tfusPmD9BLuZns/UtWt1Uj6H8jNNOmPTGXYhCE0yIQhAIQhARXqZVZjyBPwF5y22gnSeMG2Hrf3T/AITOb09py8jpg9G0bae3nhnJs008SPAXgacoKRi6+ICKWbYf7t4xkCxkHtHWuqL1ux8rAfUwlUuNxjVGLMfAcgOgkUNPCNQBzNvjN1gsGlMWVRoN7XJ7yYZY6m8fFWWfY5QWq3AIyruLjc9YjtHglpVAU0VwTYbAje3dqIF32Z46zEUqhvf2GO9/dP5GaUNOW06pUhl0IIIPeNROlUKmZVa3tAN8ReahEtXkim0hoY+hlU+5kSvtHiZGrtATwhv6QnifwsJsJjeFf9xT8T+EzZTpixkIQhNMiEIQCEIQIfGEvQqgbmm/4TOa0mnVWHWclB9Y225eHKcvJ8dMDl55PKZg05Ni8UrxETeUPZ7yj7SH1k+6R8/5y1zSDxugXp3G6a+Knf8AI+UJWZZ9Qehv8J0DB4kVEDKbhh8+njOfmSMHjHpG6MV6jkfEbQztf9jH9aoOdlPwJ/iJoeI8LSvlDFhlJtltzt1v0ExfBeJehqFyCQwIIGm5BuBtym14fxelU9lxf3W9U/A7ywJw3Zygu6lj/aJPyFgfhLhRARYM0pIkikYwYBoEh2kWsY4XjNRoDeFP66l/eJ+ITcTC4U/rqX94n4hN1OmLGQhCE0yIQhAIQhAicWr5KNVuiNbxtp87TltTQ+Q+k6P2qP8ARan+H8aznFQa3nHydumHT0RxogRQmGyCZ4DPWiIDhSeZIpDHBCKjG8BD607K3NT7J8OkpcTgKlP20IHXdf2hpNqskI8qac9QR5Ull2cwiVGdXF7LcWNra25GOcY4b6Egg3Rtr7gjkZES+zvGGRhTqElDoCfsHl5fSbLNOZib/g1bPRRjuRY+IOUn5TUInxLNPbxDSqLxt4HSJZoU3Qa1RD0dT+8Jv5zw+0v3h9Z0ObxYyEIQm2BCEIBCEIFD20q2w9vedV+rf5Zg+U2Xb0n0VLp6TXxym35zGnTScM+3XDp5eF4mFOZaKJibz0iIIgKFpluK13TEPlYrtsSPsiaYTPdpcOQ4fkwsfvD+VvhCUvh3GqudFZrqWANwL2JtvNehnN1aazhvaFCoFU5WHPUqe/TYyoZ7Ij9bU+7/AJhLTtU36lf7wfhaUvZnGJSZy5tcADQm+vdPOOcU9MwCiyLtfck7kwnxGVpueyw/oyeLfiMwtFSbAak6Ad5nSOH4f0dNE91QCe/n87xCJF4lo4BALNKjtGGk5lkSsLQqOzag94+s6JObVzpOkLsJvFjJ7CEJtgQhCAQhCBm+3g/o6d1VfwPMQ2s3Pbv/ALW/Sov5j85haRvOOfbrh0Ree25xxki1pXmGjbRBkn0E89FAimNYrDiohRtj8Qeok1qUZZYGRxnDXpnUXXkw1H8vOR1m4pNE4rBUijM1NdFJvax0B5iGdMjStJVCiWNlBY9ALn5Sx7KYNHFQuoa2UC/mT+U1uFpKosqhR0At9JU0hdneAZCKlT2vsruF7z1P0mnRBI1Ix0PNKeIEbJgXjbNCk1HkOsZIqGRahlDnD8Aa1QINt2PRQRfz1+c3kw3CcX6OqpO17N4HT5b+U3M3ixmIQhNMCEIQCEIQKztNhhUwtVT7uYeKesPpbznLqJI0nS+1tYLhagLZS9lHU3IuB5XnO3p3E4+Tt1w6Po1xPFOvhI9N7SQmomGzwqTxmjTGJzQhZaJLXiWaJJhHtoupTzoyk2zAi46EWiFj9OUJ4TgRRUqCTc3132A/KWlJpESP0zKJ9J48KsiIYsNKJDPG2MaLwvA8dpFN9/hJeS8RWp6SiuL6zovDauelTbqik+NtfnOevRN5tey9W9BRzUlT8bj5ERh2mfS2hCE6uQhCEAjGNxS00LtsPmeQEfmM7cYs+kSnewCZ/Mlh/l+ZkyuouM3VVx3HPWa5N7bAeyvh/GV1AaRaNF6AXnn+uxtqQjY0MWlSKJEBD6xuLZ43KC0AIWnoEIUsfSMARwGUPC8dR5HV44rQJ9N4uMUGkgGUJKGO0lgDFIekqPWe08Mc9GIkwqPWYCXPZPEa1FYgE5Sq36Xv57aSrK2BY+UhMMosJJeSzcdGhMpwLjxAy1SWXk25Hj1E1NOoGAKkEHYjadZduVmioQhKivxPGKSaXub2069LzB9qceK1XPbZQo56Ak/UmXvGuDsmYorOpNwFGYi/Ije3fMpiBrZtD0Oh+BnHK3qu2MncN4eryMW8YIjyG4sZmNC0CIm0UJUeWnlouFoQieiKtPbQPIq8IQPQZ6GibQtKH6dSPJiZEE8ywLmlrJSm0qKOKIFov9MMqLNnjeeVxxUDVNoVY1nFhrIGIe+0ZWtrdj5cpIWk7+zTdvuox+ghDVFbCXHBuKtSNjqh3HTvHfI9Lg2IbakR3sVX5E3+UsqHZmofbdV8LsfymtVNxpUxCkAhhYi415GErl7P0wBq/wAf5QmuWOFtEVaKsLMoYdGAI+BnkJUV2J7PYZhrRUfcun4CJjOJYNEZgosB3k/UwhM5RrGqGtWIO/0iKVdid+fdCExG62vAeDUaoJdSf8Tj6ES6HZbC/wDjP/sq/wCqEJ01HPdLXs1hR/VfFnP1aeN2Ywp/qvg9QfRoQjUN01U7K4W3/wCZ/wDZV/1yFV7P4cbIf26n+qEI1DdV+J4VSXZf3m/jKx8OoOg+ZhCZsalRa622kV3N94QkaWODoK24v5mXOH4ZSO6/vN/GEJZGbVthOA0Dun7z/wCqWFPgdBdqYP3iW/ETCE1pm2plHDInsIq/dUD6R2EJUEIQgEIQgf/Z"/>
          <p:cNvSpPr>
            <a:spLocks noChangeAspect="1" noChangeArrowheads="1"/>
          </p:cNvSpPr>
          <p:nvPr/>
        </p:nvSpPr>
        <p:spPr bwMode="auto">
          <a:xfrm>
            <a:off x="460375" y="1603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923" name="AutoShape 8" descr="data:image/jpeg;base64,/9j/4AAQSkZJRgABAQAAAQABAAD/2wCEAAkGBxQTEhQUEhQWFBUVFRcVFBQUGBcVFBcUFRUXFhgVFxQYHSggGBolHRcUITEhJSkrLi4uFx8zODMsNygtLiwBCgoKDg0OGBAQGCwcHCQsLCwsLCwsLCwsLCwsLCwsLCwsLCwsLCwsLCwsLCwsLCwsLCwsLCwtLCwsLCwtLCwsLP/AABEIAQMAwgMBIgACEQEDEQH/xAAbAAABBQEBAAAAAAAAAAAAAAAAAgMEBQYHAf/EAEQQAAIBAgQDBAcEBgkEAwAAAAECAAMRBBIhMQVBUQZhcYETIjJSkaGxQnKywRQjkqLR4SRDYnOCwtLw8RU0U5MHFjP/xAAYAQEBAQEBAAAAAAAAAAAAAAAAAQIDBP/EAB8RAQEAAgIDAAMAAAAAAAAAAAABAhEhMQMSQRNRYf/aAAwDAQACEQMRAD8A7jCEIBCEIBCJdwBcmwG5MzeO7W00rpT5Hc29W/IMx2Jvp5XmcspO1k200JFr40LSNQesNNL23IHlvK7/AOwD3P3v5Rc8Yaq7hMxQ7WLUYZLZftKT6/iL22nvFuNM6FaQtfcsbeWnL6zN8uOtxfWo3azj5saNCxY765b9RfpofG3S5jnZDtQKyqlS4ewsW3NxcXPO/I8/HfNtw6q62sCT7RB0YjZrkXU+HQDwkYfs3UKoWqBHX7QF9PdKiwI8555ln7bdNY606PEu4AJJAAFyToABzJmUqdqBhVZcQc2X2HuBfTQOTse/X47867Wdtq2JORLqt9FXpf2sp1Y97adAJ2vmnztiYOjUu2tN8ZToJ7DXTOedQi6+F7WHW/hNZOE4zgmIw5RvbVTmWqumVhqC43BvYcxpvedq4RjhXoU6q7VEDeBI1HkbjyjxZ22zLtc5NSxMhCNYjELTXM7BV0F2NhrpvOzmdhPAZ7AIQhAIQhAIQhAIQhAImq9gTa9gTYbm3IQqXsctr2Nr7X5X7py3Hdva+coLhgcrBEUAN0u5NjM5ZaamO0jjXampiGKULne2W242A6DX2zt3RnAYWlmy1bOzZjlPrU1vqdW9rpm25C2t6BsfUuSKBudyWA69Aep+Jkatjq/JKa+JJ+lp5rt09W+TH5FajnDKwGXXMRlN8p79NDz56zMYtnDNmqH1mbKoY6LfYja1rad8i4JKuQE3zMASVGUZSdgzH3det5XYlSmZ2ILKjDQltSSRqe4IPKZrN1tA/SKrYhhScAX2b1lAUAXA7+62pmjw/HK9L29R7ygVB8CMw+cymAuquxtuFU3tfQOxuetwPKX+Cq3UXPrADNpbWwO3nLeCLmn2jrMQVqBluM1gpt1uAAfLeWS8SZ9yzaHnkS9iNDYc7WuDp0mWqYdGNyLN7ynK3xEdpelT2WFQdG9V/wBoCx+EY3SWFdtHApA1BlV39R6ey1AMwB6EgNrKHszT9JiqNO1lLgkDUsFU1PWbmCBLvj3ElxVH9GrAUnLK6kj0dyhHMeq2lxoee0R2W4U9GvVrOAFSj+rNwQXyKg7/AHhr1i9tS6jV0ce5LA2canLoCFOoAPPQ8+h1lp2f7QUaNNktZFJbKPaQnUrk6E7W5nSZetjBQosVf0gAAVxbW+rG47iPhKfs3imqLUxFQD1D+rU6Fqh231yg6+QnS3XMc8ZtrcX2jdqno6gLHdgmmQls4Rcu5X1Neo7pB7WYjEVaAyP6WmtRqtx7YOW2VlA9kXbl9rUWEfwWRNAQxBuzixa5JYtfUMpN+8Xt3xjGcSpU2DU3s/2gozB/vIvPv0nLddtRoewuPZKQSpVWpTIBpsNchtrTvrdeh5beGzRgRcEEHYjUTjA4whc1MPSbO2hCsQp6saaE38f+ZM4LxWuKz+mugQJUQEWUDMQW532/4nfHOyOVjrkJWcP4urqCxAJ5j2T58vOWQM6y7ZewhCUEIQgEIQgE4322w/osZWQF1FS1VQoUhmYc7gkWIGxG07E7gAkkADcnQDznKf8A5YxlJ2p1KThmRWpuVJFlJBWx8ek5+TpvC8qAY8ZinRc99LFTsb/CeYtT6Mt1OVb82sWt8FMp8Nh2xBpinezKVckkZADcZiPh3275pOIYShlVa+Isi7IgAvpbXRiT/Ezz3W3S3hMxWLC0qeXQMgPgLTPcSVmRFQXLHM29gOh+XwljUxdMqlOij1FQEBnFtze2o1+EbNGq27BB0Xf4zO+WFbSwTCmquVpqAb6n7W40IFtx4AeMdw9WkFIRgQpuSNLZjp5cr90VxHAFEz01zsLFgwLkrsbC9+d/KU4Iw7I5XJfRlN7vTPter3b+Q6zXaL4VdjuOR5fGI4njlFElWFycujWJ19YA8ja88wlFPXGtwvIgKxNyHy2ttbbvlbj6LFqam4W1mewYa6tcHawG8knIa4kpyKjAkqpsGJJzVWGRC45gAG3hobWmhw3E6WGUYckAqFJuQoJvm0O+jXmf4SrVMSllznWplFixP9WvkLHWXXFux1WnQavWb0tXNnqKo9lSdlO5y9el+mu7+iPKvaaivsnMeQprfUnq1tz0Bnn/AFhr+uPRs2wsarDYDNYZVNyNNTqNpV4zGnD01sqqxH2VCkd+nO3P6SR2Tx6VHCVD6Oo5/VsbtSJvojKT6rG+jDwtreTUVL/RKtQXNU1h0GnnlvYeFjtJNKiqCxo5nsVu3rXAsRanpcetrp9dLx8DSZyGIpuvMEB9ug1Gtx5ctLysPhKw9m9Rf7SFD+1z+EbyThHwVBh6xawucqAFQBqACNARsfZB+kTWKmqwY2U0gGI3ALtqNJYV3CD9YyJy9Z0GvTeUQx9NqrsGSooULlDjUhmJW42Ook9q1o//ANNr0rPRYMmX1fRnKT99CSrDvGu+nTVdh62IrFnf1KaHKLZlzuNGGU8gdL9RaJ4Dwr0iqqG1Mas4N7km5Ck7nXymyoUVRQqiygWAHSdvHLZus5cXguEITswIQhAJT9qOPLhKOcjMzHLTW9rt39wlxKPjXZ4YqtTaq36umuiDcux1N+QsF799pnLeuO1mvrEPxPEYlSzgmylyCLqoAuctMaAD3j5yrq8DWpS0IDMu/LUdBOtHh1JaL01UIjIym3QqQSTudOs53gGui+FvhOFwuN5u3WWXpTcLpegw/wCj1FKG5zVKBBLXN7+sBa40sNhpeWHD+HIQbejrnXLm9WoAeWR9Gtrrcbz3FJcyvrC20zYtkXVPB0QcrjITsGBS57jex57ExVTgBPsVNOQZb/MESrw3GKqjK1qi81fXTx3llhMfSPsO2Hb3W9akfI6AeGWZ1E1SKnCSmhYaDMzWyqB5mZXtNw8NlDC5GVwNvVJINyOoB25qPPdYrGFFJrICND6RAXTQ3BZQMwtvsR3zIVKy18SRTa4qNmUncXPtf4RqB0AGl5Zj9ZqHwnhdcoCKZIUtTU3X1qYPqnU8tRJnFeF4ioi0qdEhnOVnOiqp3LNy0uNOs1RNrBRZV0UdwFhHVY981Mfq6ROC8FTA02NJGr13F2qWvtso6KOQ1J53nmGpVVdqtQXSrZKgb2+gYLb2QSRboSZbUWMnJVM16ppyrjHZDFVsQ7BAEU2R6jBQR1y6t8pXVOzORrVavkmnw3J+E7Rn7hFCpJ6f0YvB9q1RNKJq1lWzVW9XMFsoLE+sWsR4yBiuOYrEWvmVW2SmpJ6a93jedIVx0i79016I5y3Z1moDMjOc5JuhvlK3Hq26/SN9mMI61mJw9RUXKEzUyDf1szWIta2WdGapI9ZjJ+ONSr7hVamUtTGULutgCCdbkDrqbyZMrwKsRiAOTBgfIX/Kaqd5050QhCVBCEIBCEICKtMMpU7EEHwItOXcNTLdT9lmHwJnVJynCVMxqP7zu3xYzj5e46YfQwuYxVpyUo0iGE5uiA1CR6uFJloEkjD0xeTQhcLWomisQOm4+HKWNLhqek9LlUPYi4Fib23GxPfvLbD4dbRdSnLMU2irTGu0cpU44U1sI+adppkhFF5JprIwWPUnlEoJFeiiUaSEMqGAkWBFOsBKGnWRawkmsZErGArs6l8Rf3UY/EgfmZq5l+zB/XP9z/MJqJvHpnLsQhCaZEIQgEIQgRuJVSlGqy7rTdh4hSROZ4anlS3+9Z1UiYPtYiU66pTQC6ZmtoLkkCw2G3znLyT66YX4qwIho3XxQU63iVxaH7Q89PrOLoWTFUzC09tKi5wbaSWhvKzA3taWKbTSPKI1JkhTeN07DpPQwEIWacSacDXE8OIEodWPq0irXEdWqOsolZ9Im88Uz20qGqkgV2k6rKbiGMUaX1On/PSFTOAVsuIW/wBsFfzH0mxmd4X2dIZXqtqpzBF2uNRdufhNFN4sZCEITTIhCEAhCEAnNuN18+LxB90hB/hGX6gzpM5bjFtWrt79aofLO1py8vTeCFitTINajLBlvGzTnF1N4KmRtLEKbXjeHS0l0tjEgn8Nplh/L85ZLw++7t8v4Su4dVtLqlWm4ygvwhuTn5RpuFVPfPyl5Ta8dy6R6m2ZPDKnvn5fwiW4Y/vGaAnWeOI0bZt+FP75HnGxwlr61H/aP8Zo/Rz30UnqeylpYBhs7+bGSa9F1X1Sc3LXTzlilK0WovNSG1UKFR/bbyGgjGLwC2taXuW0rsTvLpNtTgquamjdVBPjbWPSu4BUvSA91mHzv9CJYzrHOiEISoIQhAIQhAJyzEtd2P8Aab6mdSM5TOXk+OmDzLHVpzy09DTk2cyT1dLxpq0batAn0KlpY0MTKOk0l0qkqLuliZZ0MQCJla2LVBmcgDqT/u8gN2spLoM7ctBYfMiXaNdQxtOrc0nDWte3K+2/gZIBnO+y/HVoZw4Yhsvs62K37x1mtwfGqVQ2V9fdOh8r7+UsRbF4ktGC8SGlVJBiqW8YUx9DpCPXldiBvLFzIFbnCrHs3U9tfusPmD9BLuZns/UtWt1Uj6H8jNNOmPTGXYhCE0yIQhAIQhARXqZVZjyBPwF5y22gnSeMG2Hrf3T/AITOb09py8jpg9G0bae3nhnJs008SPAXgacoKRi6+ICKWbYf7t4xkCxkHtHWuqL1ux8rAfUwlUuNxjVGLMfAcgOgkUNPCNQBzNvjN1gsGlMWVRoN7XJ7yYZY6m8fFWWfY5QWq3AIyruLjc9YjtHglpVAU0VwTYbAje3dqIF32Z46zEUqhvf2GO9/dP5GaUNOW06pUhl0IIIPeNROlUKmZVa3tAN8ReahEtXkim0hoY+hlU+5kSvtHiZGrtATwhv6QnifwsJsJjeFf9xT8T+EzZTpixkIQhNMiEIQCEIQIfGEvQqgbmm/4TOa0mnVWHWclB9Y225eHKcvJ8dMDl55PKZg05Ni8UrxETeUPZ7yj7SH1k+6R8/5y1zSDxugXp3G6a+Knf8AI+UJWZZ9Qehv8J0DB4kVEDKbhh8+njOfmSMHjHpG6MV6jkfEbQztf9jH9aoOdlPwJ/iJoeI8LSvlDFhlJtltzt1v0ExfBeJehqFyCQwIIGm5BuBtym14fxelU9lxf3W9U/A7ywJw3Zygu6lj/aJPyFgfhLhRARYM0pIkikYwYBoEh2kWsY4XjNRoDeFP66l/eJ+ITcTC4U/rqX94n4hN1OmLGQhCE0yIQhAIQhAicWr5KNVuiNbxtp87TltTQ+Q+k6P2qP8ARan+H8aznFQa3nHydumHT0RxogRQmGyCZ4DPWiIDhSeZIpDHBCKjG8BD607K3NT7J8OkpcTgKlP20IHXdf2hpNqskI8qac9QR5Ull2cwiVGdXF7LcWNra25GOcY4b6Egg3Rtr7gjkZES+zvGGRhTqElDoCfsHl5fSbLNOZib/g1bPRRjuRY+IOUn5TUInxLNPbxDSqLxt4HSJZoU3Qa1RD0dT+8Jv5zw+0v3h9Z0ObxYyEIQm2BCEIBCEIFD20q2w9vedV+rf5Zg+U2Xb0n0VLp6TXxym35zGnTScM+3XDp5eF4mFOZaKJibz0iIIgKFpluK13TEPlYrtsSPsiaYTPdpcOQ4fkwsfvD+VvhCUvh3GqudFZrqWANwL2JtvNehnN1aazhvaFCoFU5WHPUqe/TYyoZ7Ij9bU+7/AJhLTtU36lf7wfhaUvZnGJSZy5tcADQm+vdPOOcU9MwCiyLtfck7kwnxGVpueyw/oyeLfiMwtFSbAak6Ad5nSOH4f0dNE91QCe/n87xCJF4lo4BALNKjtGGk5lkSsLQqOzag94+s6JObVzpOkLsJvFjJ7CEJtgQhCAQhCBm+3g/o6d1VfwPMQ2s3Pbv/ALW/Sov5j85haRvOOfbrh0Ree25xxki1pXmGjbRBkn0E89FAimNYrDiohRtj8Qeok1qUZZYGRxnDXpnUXXkw1H8vOR1m4pNE4rBUijM1NdFJvax0B5iGdMjStJVCiWNlBY9ALn5Sx7KYNHFQuoa2UC/mT+U1uFpKosqhR0At9JU0hdneAZCKlT2vsruF7z1P0mnRBI1Ix0PNKeIEbJgXjbNCk1HkOsZIqGRahlDnD8Aa1QINt2PRQRfz1+c3kw3CcX6OqpO17N4HT5b+U3M3ixmIQhNMCEIQCEIQKztNhhUwtVT7uYeKesPpbznLqJI0nS+1tYLhagLZS9lHU3IuB5XnO3p3E4+Tt1w6Po1xPFOvhI9N7SQmomGzwqTxmjTGJzQhZaJLXiWaJJhHtoupTzoyk2zAi46EWiFj9OUJ4TgRRUqCTc3132A/KWlJpESP0zKJ9J48KsiIYsNKJDPG2MaLwvA8dpFN9/hJeS8RWp6SiuL6zovDauelTbqik+NtfnOevRN5tey9W9BRzUlT8bj5ERh2mfS2hCE6uQhCEAjGNxS00LtsPmeQEfmM7cYs+kSnewCZ/Mlh/l+ZkyuouM3VVx3HPWa5N7bAeyvh/GV1AaRaNF6AXnn+uxtqQjY0MWlSKJEBD6xuLZ43KC0AIWnoEIUsfSMARwGUPC8dR5HV44rQJ9N4uMUGkgGUJKGO0lgDFIekqPWe08Mc9GIkwqPWYCXPZPEa1FYgE5Sq36Xv57aSrK2BY+UhMMosJJeSzcdGhMpwLjxAy1SWXk25Hj1E1NOoGAKkEHYjadZduVmioQhKivxPGKSaXub2069LzB9qceK1XPbZQo56Ak/UmXvGuDsmYorOpNwFGYi/Ije3fMpiBrZtD0Oh+BnHK3qu2MncN4eryMW8YIjyG4sZmNC0CIm0UJUeWnlouFoQieiKtPbQPIq8IQPQZ6GibQtKH6dSPJiZEE8ywLmlrJSm0qKOKIFov9MMqLNnjeeVxxUDVNoVY1nFhrIGIe+0ZWtrdj5cpIWk7+zTdvuox+ghDVFbCXHBuKtSNjqh3HTvHfI9Lg2IbakR3sVX5E3+UsqHZmofbdV8LsfymtVNxpUxCkAhhYi415GErl7P0wBq/wAf5QmuWOFtEVaKsLMoYdGAI+BnkJUV2J7PYZhrRUfcun4CJjOJYNEZgosB3k/UwhM5RrGqGtWIO/0iKVdid+fdCExG62vAeDUaoJdSf8Tj6ES6HZbC/wDjP/sq/wCqEJ01HPdLXs1hR/VfFnP1aeN2Ywp/qvg9QfRoQjUN01U7K4W3/wCZ/wDZV/1yFV7P4cbIf26n+qEI1DdV+J4VSXZf3m/jKx8OoOg+ZhCZsalRa622kV3N94QkaWODoK24v5mXOH4ZSO6/vN/GEJZGbVthOA0Dun7z/wCqWFPgdBdqYP3iW/ETCE1pm2plHDInsIq/dUD6R2EJUEIQgEIQgf/Z"/>
          <p:cNvSpPr>
            <a:spLocks noChangeAspect="1" noChangeArrowheads="1"/>
          </p:cNvSpPr>
          <p:nvPr/>
        </p:nvSpPr>
        <p:spPr bwMode="auto">
          <a:xfrm>
            <a:off x="612775" y="3127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71605" y="142852"/>
            <a:ext cx="6500859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175">
              <a:lnSpc>
                <a:spcPct val="100000"/>
              </a:lnSpc>
            </a:pPr>
            <a:r>
              <a:rPr lang="ru-RU" sz="3000" b="1" spc="-5" dirty="0" smtClean="0">
                <a:latin typeface="Times New Roman" pitchFamily="18" charset="0"/>
                <a:cs typeface="Times New Roman" pitchFamily="18" charset="0"/>
              </a:rPr>
              <a:t>Общегосударственные вопросы</a:t>
            </a:r>
            <a:endParaRPr lang="ru-RU" sz="3000" dirty="0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186930210"/>
              </p:ext>
            </p:extLst>
          </p:nvPr>
        </p:nvGraphicFramePr>
        <p:xfrm>
          <a:off x="0" y="1052736"/>
          <a:ext cx="9144001" cy="4408546"/>
        </p:xfrm>
        <a:graphic>
          <a:graphicData uri="http://schemas.openxmlformats.org/drawingml/2006/table">
            <a:tbl>
              <a:tblPr firstRow="1" lastRow="1" bandRow="1"/>
              <a:tblGrid>
                <a:gridCol w="4572000"/>
                <a:gridCol w="936104"/>
                <a:gridCol w="792088"/>
                <a:gridCol w="864096"/>
                <a:gridCol w="1008112"/>
                <a:gridCol w="971601"/>
              </a:tblGrid>
              <a:tr h="1316857">
                <a:tc>
                  <a:txBody>
                    <a:bodyPr/>
                    <a:lstStyle/>
                    <a:p>
                      <a:pPr algn="l">
                        <a:lnSpc>
                          <a:spcPts val="915"/>
                        </a:lnSpc>
                      </a:pPr>
                      <a:r>
                        <a:rPr lang="ru-RU" sz="1200" b="1" spc="-5" dirty="0" smtClean="0">
                          <a:latin typeface="Times New Roman" pitchFamily="18" charset="0"/>
                          <a:cs typeface="Times New Roman" pitchFamily="18" charset="0"/>
                        </a:rPr>
                        <a:t>РАСХОДЫ </a:t>
                      </a: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(по</a:t>
                      </a:r>
                      <a:r>
                        <a:rPr lang="ru-RU" sz="1200" b="1" spc="-65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разделам,</a:t>
                      </a:r>
                    </a:p>
                    <a:p>
                      <a:pPr marL="4763" marR="179070" indent="0" algn="l">
                        <a:lnSpc>
                          <a:spcPct val="100000"/>
                        </a:lnSpc>
                        <a:tabLst/>
                      </a:pP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подразделам</a:t>
                      </a:r>
                      <a:r>
                        <a:rPr lang="ru-RU" sz="1200" b="1" spc="-7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spc="-5" dirty="0" smtClean="0">
                          <a:latin typeface="Times New Roman" pitchFamily="18" charset="0"/>
                          <a:cs typeface="Times New Roman" pitchFamily="18" charset="0"/>
                        </a:rPr>
                        <a:t>расходов  бюджета</a:t>
                      </a:r>
                      <a:endParaRPr lang="ru-RU" sz="12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2017 год уточнения  бюджета №2 (</a:t>
                      </a:r>
                      <a:r>
                        <a:rPr lang="ru-RU" sz="11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РСД №57/8 от 21.06.2017)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vert="vert27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2017 год уточнения  бюджета №2 (</a:t>
                      </a:r>
                      <a:r>
                        <a:rPr lang="ru-RU" sz="11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РСД №116/11 от 13.09.2017)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vert="vert27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Отклонения уточнения №3 от уточнения №2 бюджета </a:t>
                      </a:r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2017г.</a:t>
                      </a:r>
                      <a:endParaRPr lang="ru-RU" sz="1100" b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vert="vert27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2018 </a:t>
                      </a:r>
                      <a:r>
                        <a:rPr lang="ru-RU" sz="1100" b="1" spc="-5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года </a:t>
                      </a: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первоначальный принятый бюджет (РСД № 167/26 от 08.12.2016 )</a:t>
                      </a:r>
                    </a:p>
                  </a:txBody>
                  <a:tcPr vert="vert27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2019 </a:t>
                      </a:r>
                      <a:r>
                        <a:rPr lang="ru-RU" sz="1100" b="1" spc="-5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года </a:t>
                      </a: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первоначальный принятый бюджет (РСД № 167/26 от 08.12.2016 )</a:t>
                      </a:r>
                    </a:p>
                  </a:txBody>
                  <a:tcPr vert="vert270">
                    <a:solidFill>
                      <a:schemeClr val="accent1"/>
                    </a:solidFill>
                  </a:tcPr>
                </a:tc>
              </a:tr>
              <a:tr h="48334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Функционирование высшего должностного лица субъекта Российской Федерации и муниципального образования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3,6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3,6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3,6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3,6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576064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Функционирование законодательных (представительных) органов государственной власти и представительных органов муниципальных образований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774622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Функционирование Правительства Российской Федерации, высших исполнительных органов государственной власти субъектов Российской Федерации, местных администраций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290,9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340,7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49,8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248,0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254,5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449514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Обеспечение деятельности финансовых, налоговых и таможенных органов и органов финансового (финансово-бюджетного) надзора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56,7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56,6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-0,1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39,5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40,4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269209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Резервные фонды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42,7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38,6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-4,1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12,7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13,3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269728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Другие общегосударственные вопросы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229,6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220,8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-8,8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203,6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209,5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269209">
                <a:tc>
                  <a:txBody>
                    <a:bodyPr/>
                    <a:lstStyle/>
                    <a:p>
                      <a:pPr lvl="1" algn="l" fontAlgn="t"/>
                      <a:r>
                        <a:rPr lang="ru-RU" sz="12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Итого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640,5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677,3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36,8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516,4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530,2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14" name="Прямоугольник 13"/>
          <p:cNvSpPr/>
          <p:nvPr/>
        </p:nvSpPr>
        <p:spPr>
          <a:xfrm>
            <a:off x="6444208" y="764704"/>
            <a:ext cx="1500199" cy="1428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млн.рублей</a:t>
            </a:r>
            <a:endParaRPr lang="ru-RU" sz="15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7010400" y="6381750"/>
            <a:ext cx="2133600" cy="476250"/>
          </a:xfrm>
        </p:spPr>
        <p:txBody>
          <a:bodyPr/>
          <a:lstStyle/>
          <a:p>
            <a:pPr>
              <a:defRPr/>
            </a:pPr>
            <a:fld id="{60707C3E-EA26-4ADE-B158-97DC83AF1FAF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pic>
        <p:nvPicPr>
          <p:cNvPr id="15" name="Picture 2" descr="Похожее изображен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878438" cy="78581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Прямоугольник 7"/>
          <p:cNvSpPr>
            <a:spLocks noChangeArrowheads="1"/>
          </p:cNvSpPr>
          <p:nvPr/>
        </p:nvSpPr>
        <p:spPr bwMode="auto">
          <a:xfrm>
            <a:off x="1403351" y="760415"/>
            <a:ext cx="977900" cy="415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0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Люберецкий район</a:t>
            </a:r>
          </a:p>
        </p:txBody>
      </p:sp>
      <p:sp>
        <p:nvSpPr>
          <p:cNvPr id="38916" name="AutoShape 2" descr="data:image/jpeg;base64,/9j/4AAQSkZJRgABAQAAAQABAAD/2wCEAAkGBxQSEhUUEhQUFBUUFRUVFhQVFBQVFhcUFBQXFxQUFxUYHCggGBwlHBQUITEhJSkrLi4uFx8zODMsNygtLisBCgoKDg0OGhAQGiwkHCQsLCwsLCwsLCwsLCwsLCwsLCwsLCwsLCwsLCwsLCwsLCwsLCwsLCwsLCwsLCwsLCwsLP/AABEIAOAA4QMBEQACEQEDEQH/xAAcAAACAwEBAQEAAAAAAAAAAAAFBgIDBAcBAAj/xABHEAACAQIDBAcDCgEKBgMAAAABAgMAEQQSIQUGMUETIlFhcYGRMqGxBxQjQlJicsHR8DMVJENjgpKisrPhNDVTc4PxFiWT/8QAGwEAAQUBAQAAAAAAAAAAAAAAAgABAwQFBgf/xAAzEQACAQMEAQMCBAUEAwAAAAAAAQIDBBEFEiExQRMiUTJxBhQzYSM0UoGRFSRCodHw8f/aAAwDAQACEQMRAD8AfLVRLJEinGyVtSim5cDviOTlMJvK57XY/wCI12tqpRox+xx1691Z/c07QHCrKWCs+w38nU1mmT8Dj3g/AVga1D3RkdBpM+JIezWEa76PY+FECXYTiv4qmh0DINzr1aJjIBJxPjVeRIy4UwJ7akIVt4l+nHeg/wAzVRuey/b9GZaqllHmJHUbwNOhvIL3a/h08gg0FpgTzL1h4GnFEg2hpEqZOhGIJSDPCnZTjnqimEz5xpTgnkdMEyTLenGRUaZjluUUwhjArVMYjakIpnNgT2A00pNcoKMdzUfk5tJh0DI6AhJUEgBNyCSQwv4g11OiXbrUG34eDmdatXbXLps+2iugrWp+cmU+MM0bkTZcXb7aMPSxHwrL1iOaG74NbS5+9o6UOFcydAyUXA04JbhR7P4qmh0Aw846tH4GADizGq8iXssU0IJYtIQsbzD6ZPwH3GqVz2XrZ8GOMVULR7OOqfA04PkDbrjqsOxj8TTyDfCD1MAROjDzp0PE9nHCnYaPiKEcqB1pBnwbsphYJDjSEz6SnBwVxCmwGWSi1IZFTjWkOSzUwhmXhWqYx4wpDPoxbUfLFIexGPupp/SWLdZqx+4h4NM2Dw7c0aSM+F84+Naf4fre+dP+5V/GVsoXEZ/JXjx1RXVxOJkY9izZMVC39YFP9rq/nVe/p7qMl/cvWMttVHWhwrjjqGTi4Gn8AF2GGg/FU0OgWHrdWj8DADGCz+NQSJInyGgGLxSELe9C/SR+DfEVTuS7bA+OqZbZZILqfCnBAe7R1kHY7f5jTyJJdDDamZGVyDUU6HieyLY07JEe/pQiKJBrpSCR6iXpCbwSQWpheD5xSEiqI60gi6UXtSGRQy0hz61IQ0qNK1DFPDSHQI3nbLhZz/VOPUWoZv2l3Tlm4ghN3b62EnTnG0co8L5W+NHpFXZfRX9SLn41tnO3jUXgjjx1a7yOZdHl0wFOxWzDipDDxBuKVVZi4PyS0JYkmdlhcMoI4EA+R1riJrEmjr004ouipvAxdh+A/F+dTR+kBh9eFGMAtpixB76hmiSJVEajCaNIpmB5F7eoaxH8Q+B/Kqt30i5adsGJVMuFx4HwphgDu9/El/GfjRS6D8DFQkRXKbFfH8qJBRLJFvrTskI5aEcgRrSEfBgKQ6PQb0hmfGmEjMDThl2bSkIrakIlkoRDMgrVMU8pDoA75X+ZzW1JAHlmW/uvUVZ4jk0NK/mYCjuU30/RnhLG8fmVuvvX31Vp1PTqQmu00dT+I6Hq2Ml8EtpDq/vlXpVNpr7nh9RY48g6DZTygsLKg9qRzlQduvPyqne6nQtU1KWZeEXrDT691LFOJ0rYEqth4yrZhkADWtfLpe3LhXJ+p6jcjqJUXR9ku0E4aPHBH0e7OnDhwP6OXIfGyt8GFTJYSAfeBlThRDAbay6VHNEkTFh2qENmxaZggLexdIz94/Cq10spFm24bBEdUS6XW0pxgFsMWmlH3j8RTy6D8DEKEiITL7PjRIdFzGwogyC0LCRXJxphyhxpThItg4UwLJkUwkZSKcNEgaYR9fWmETz0sCGVK1TFPGpxLGeQHvdPkwshIzXstr2vmNvPjw7qq3GXBI0tKjvuYvOEhS3c2PiBJFL0ZRVdWLv1AADqetaq3M1sgss6rUtRto0ZQlJPgMbwyQYdiSvTO/0iqerGqvcqWPFtK1J6vcOkqMFtaWH8nF6X+GleTdWo/bngXIek2gzqzkFELxooAQZT7ITvHA9tZNSe175PL+fJ2FSjS0+inSivhj/sRkyEIQVzXBHCzANf31bsZt0/d2cjfuUqjlIKQmryKPaAG7OP/wDsMbAebRyr5Iqt+VaDh/BjIgUv4rR0ePhUD7DBm1V6poJBxBGENQEuAglMNgD71j6Nfxj4GoLjomt+wHHWei+zQlOAwBs02xco8/cKIk8DGKAiITcvEfGiQSIOxog8F0R0oWOVz0kIpK0mFknHTDMsBphGYoaQRORNKcSIBqEcttTiGNa1DFPGpxIWN+NovBEhjsGMgAJANuqdRfnVzTrSF1U2VFwVru4nQpZg8MSJMU8pvI7OfvEn/wBV11KzpUYJRivucnXrVKj9zbDko+c4S39Lhhp2vB+ZU28q4/XbJ0avrRXtfZ3v4P1hRat6j+xPdcOMOSUcqDmikhytJGSNVK8bHv7eVcvX2OaTf9jqNR2zrYTxnvPCf2Ce6uL+kmj4ECNzoASzg5yQNBy0rSsuUYupUkoxkvt/gaojWgvJieTnMOP6HbxJ4O/Rt4SRKB/iy1t04brNZ8FGb218o7hFwFZn7suMw7RXQ00goi9hTrbvquThSOmABW9I+h8HWoa/0k1H6hfiNZqL7NCUQDAODW2MfwpyTwMgoSIrn4eY+NEh0Q50RMXRcKFjEJeNOhFb0hH0dCOWCmEQ50455OKYSIqKYIllpxhjStQxj5qT6Ysidv7GHOGjZwgaVrueC9XifX31raXJwk5L4KF8t8FFn2M3ViXDdJCekGUMJbjVterlvYKdOGoNXY6jVVbMuusFSWnxdP29gKCY4Zs3F0Oq/VsdGU9ulxartxRd5ScX9L6+5QpT/J1E8+9GjAdDDK6dJiAs4DRCLgyNwXQXzDUeVec3dCcJbWlmPGT1GNxK+toVo44XOQlsWDo8TquQmMDLxATMWjU/eABv21JY1cvBQvpqdDC8DfFWv5MWUcYZyfbxtthj/Xw/BK6C05tf8mVXeK6P0JFwrIZeMuOXShkFEWotHYd9VywE4qYAG7zj6A9zL8f96hr/AEktH6hdirNRoM0R04DAiaYxvwiixwSeBhoURlc/DzHxokJE1UEU4Z7GthamY5CZadDlbCmYj2hHJCkIqHtUgvB7iKQkQRr0hFt6QhgStQxT1qTfAgfjMPCzr06K+jKhIBKuRoQDw4HWrFCc4L2gzpxqPB7jZpyipGi6FSM2UKVQ9YIAdOR1tUyeZZl2P6eGtvaA0OGw8LzZlE+YXXMV0ZrEJcmyt7Wp42PnpwqVqiilwkZNRUIyk3zJiVDjGKNkOSSAtJGRx6JzaRR+E2I86ztdsdm2r4ff3N38MXkZTlQqP2vo37v7wAyQo9yzOS8jG5Z26qqO61q52FHbNSidHqFjiLlDhHR4jp5VrR7OWaaRyfeX/mzf96D/ACx10Vn/ACv9mZNx+sj9DRcKx32X0U4saUMgois+khqCRYXQRhNMAYd5B/N3/s/5hUNde0lpfULMVZpfNMdOMwMYz880F7qOHnRJNhbkkM0eH7T5D9amjbtlV1sGLaOKijFmLX+6pb4C1SflsCjVyVYXaCMbKb+It51HKlgsKeTWpqFhpHklMOVFqTHPkphFi8aYRTfWkEeyjTWnGPlItTMfBHNTZEMaGtUxT1qccX9upLN0sGGIWboQQTf2WchsvY3VtfiKlxKMd40KijUwzBg/nUOz0iljIMTkPIDmIgLFuWt9beFXrFxqVG5L7ZKupzltcqRPEYiKWJgrA3Ui1wDpzsRe441txg4PGDmNzfnk55HijFKr8QD1h9pToy+YJqzeUI1qDhIu2dZ0qsZrtG6TDxYVwzEyOGDRoAVyrmBVpL8/u91cTZ6fVudzj9MXydtf/iFOEaaXL7Or4ZrgEcx8aPG2TTM3OUcr3o/5q3/dw/8AljrobL+W/szJueKyP0LDwrHfZfI4kaUzHQqYoWk8aryLEXwb8OabwCZd4B/N5Pw/Ag1HV+gkpfUKkJrLNA1RU8VkT6LenjS5A1OhbgW7geytCnFRRVbyyWDmaT2M3p+dSpjbMm+DYYvmkOY8gb6UMmySGEVY7ZqjrKApHMaVE5fJJt4yih2swU6Ei/ce2hrU1jKBpTecMqlNVMFkpIpZEepTCLRTCKJONILwTl4UhFSNpTMcjamHGZDWsYZNqTS8i8GDZ+JSPFTPIGCrDHmkZbRqqliAH5sS/Duq/Sg501t7yVqs4xeX8Hs+2UmLrg1bEFwRopCKWFuu7cPDsq1+WlD3TeGV/wAwqnthyKG9ezI8POY4jpkUsvHKxGo/PWtyyqyqwzMxb2nGlPC4b8C7FhhEpxMgFgSIUPB5B9a3NV4+NZOt6j6f8Cn35N78O6XK7qJyXtiYcPN84UxSNeTUxSMfrNxjJ7CdR31h2N47eWM+19/+Tptb0n1YKdKOHE6nu7MWgjJ0OQAg8iBYj3GjqNOo9piR+nns5rvc+XaTt2NC3oiH8q6Gx/lv8mVdfqn6HwjXQHtUH1FY8+y+iWIGlCEKu0xaQedQTJ49GvDGh8DFW2xeCX8DfCo6n0B0/qE+A6Vlmii52NrAXJ099T28csiqPgY4NiqFBkNzbW3DTlV6fCIKfZvw4VRYC3dQImZeXo2RpA3aCEjh51FOJPF8A5lDFO1Tr4EWNO+YEb4kbVwCcxf1qklkNz5J/MY/siltFvZ98xT7IpbRbmeNhE7BS2i3M8+YJ9kU2wf1GeNs5Dy95pbBvUZU2yE7/WmcA1VI/wAkJ3+tDsF6ppTjWoZhN6XAvAhbdkjTFu0pDB8qhdXCIiDMcgI6xbQdnGtS09erDFNfT/2Z166dNpzecg6Pbk0cZiicxx5maymzHNwuw46eFdHG0i8Sq8tIwXdTWY0+EX7EwQfNNMxEKe0x9p2P1FvxJqjqup07Okow+t9fsXdK02rf1UnygDvHtBp5bkBVUZUQcEQcAP1ricuUnKT5fZ7FbWdKypKlHjgtzrPhAiRWeADrgC7OTwFtdQCfKoVFxqNt8MypKVK43Z9r8DnuJj+lw6km5VmU95HP3itOjgwtQpKlVeOmIu/P/HTf+P8A0lrqNP8A0cHM3n6h3XcnGdNgsO/MxAH8S9VveDWZcw21GXKE90EGpRpVcmFfbK9YeNRVCWBbhTUa7HZLaQvE47UYeoNBNcMem/cI+HOgrK8mmjZFy8R8amovE0BUWYjYs+g7CLg1fk8orQ4YDxe9IicqEDjna5IF7XIHAd5pJhsLYDayzKWTgvEdnOlkLaJm1d5pXlKqQFAJEdmuQPrXCm3maT6GceQlsvENZekGV25W5Am/uqBvCYbQc+cVXyLB984pbhsHnziluHwROI19PzpbhYLFnpZGwTE9OmLBNZacFolnpCwZhVwpk3NOll4Fx0zm+2NjSSTzyw2lBc5lTWRCNLMnG2nEVvaZq9vGKoT9skZOq6ZcRaqqLcX0Zdl7NMrkHqIgzSORbIo43vz7BWnf6nTtqLqJ5b6X7mTZWNW7rqlFcmyfEfOZY4IhliUhI18TYyN2sdTXn1atOrJ1Z9nsVjp9LTLXKXKXIX3rx0WzkWGBFaRluSwvp9puZJ7Kz6UHXeW+DNt6dW/m6lVtR/YXMNtB5UvKEUHUBFygdjkX1PZ3D7wqxOmk8RHrUIU29rbDG5dkeZA17vmbSwD2AcA8/q61q2cnKBi6hLc02KW+/wDx83/j/wBJa6vTf0zm7z6zqXyPY7Nh3iPGNgwH3XH6g1X1SntkpBWFTMXEf2rLNF94Frbq8PGo6iJYM8wh0qEJmjEi6MO4/Cmk+GBHiQgYbgKy5dmrHo2wuRwNj2jiKaLw8jhbZ+IZ7pINFtZu0MP9q0E8xIdqTyVTbsQ5g9i1mDjXTMOBt5870S4ElkK7Nw4S4AAuNQLeV/Wn7CkYYYA3G1xxFDnAeAJvBtRIPpHOVFFr2J52HDtJFROm5cIGUlFZZ9s7bsc65o3DD3jxHKq9SnOHaBhKMllM2fPBUYbR4cXS5HwUvjdRSyNguXGUsiwXJjKWRYLkxdOpDFvzsU+4bBoU1omeWOaTY5yvageLFSEFlbOWUg62bUG4rOcotNHodiqVW0jGSzhDXi51MawYknPLEhlkUdZXDFo8wHtWBsa0bfTa1zab4f8AFvCZ5/X1WhY6nupx4AuFwcmFxUVwG64KMCMrqeBDeFZlVNJxlxL4O4d3RvrSUqb4aNvygbHMmJSXXo2WzcAQy8E7r348OPZVe3qKMGvJl6fdqFs6T7zwKW0sX9JHGn20J429oFVtyHP07KtQjiLk/gkcP4cpM37tzMm0pEHsEufAkjX8q0LRrajGv6adGM0C99j/AD+b/wAf+ktdVp36a+5yd39Y0/JhtHosUgJssimM+J1U+o99WNQpbqLfwU7SptqYO1mub6Zvdi9t9dKCoSwMuDOlQBM3ONDSa4BX1HPo9Ce4n41lz+pmpD6UaYzQBGtdoiMqGNszAKbfWOgB7BVui5SInjIcgfnVhDpoC7wbZkwqmRAsl7kodG0FhY8OVHGLBnURh2Dt/pMzTFQ7NoBoApGi68Tx9aUoiVRgH5UMQPm7JzYoB5OrH4U9GPvyBcP2HPtkYh0CshKsNNKv1KaqcNGbCbiNmC3kbhKP7Q/MVnVtP/pLlO7/AKgkm11bgwPu+NU5W9SKLKrRfR6+NJqHa88kmcm6CcnwpNDo3RMaAct6Q0hz7pjSGGOtYyyyU6eVA0PjJz/CzDGYxWZcqRreTuWK7G/i2nnWZSpPLiu5M7OtP/T9Pbb7K8ZiTK7OeLEn9PdYeVek21FUKUaa8I8cr1XUqSn8s2bPxoy9FMueE8vrIftIeR7qz9S0eNzmceJGhper1LOa54+DbisWYwI5m6WGTqxTdv8AVSdjdhNcDXs505NNYa/7O6hUpXdNVaHDXaF+HZmHw7tiJJs9iSqm2bN3gak3p3UqTioRQUq9asvTxgG7vzWxKSuLNOz5F+4AWLeFxYeFbNpRljMel2VdTrwhGFBdmPfKQNjZGHMR8QQf4a8QeFdVp6/hI5K6+tmrZEpXKymxWxB7weNakoqUXF+TKb2yyj9A7IxongjlH11B8DbrDyN65KtTcKjg/B0lGe+CYP28vVqCRYgDcCdKrsNhDlS74A6OYYraiozgdazsL8vaNBHTpzeSz+bSjgF4rbUh4HKO79eNXqdhTgueytK6k+mJ+8W2JG+u178cx0Pb40bpQisJAKcm85Ok7m70vNAGlU5lORz9pgoNx5EetUK0XFl+hNTWDVJsXpWMknSyBtQoYqLdmmo9aHfwT7EnyXJu6lrmBEA1zMSzXHexJ7KaUn0E0sZOdfKFj+klVVNxbN43OVT/AITVu3p4WWZ9zUy8C9giRfxq6n8lNh7D8NaIZlxhHhTOCfY6k10Zl2xlJUXZe2qVxap9FmlcNdjzsuNmjVlUsrAEMtjceWtY847HhmjCe5ZNykjirj+yahwEmXpMnNgPHSlyLJZ00X219RS5FkPXrVM0jj5LRub2sjG/ZZTrUcuiahDdUiv3ELZrGPBtIx6+KfLfmY4zdj5tVnQrX1bre+oln8ZX22EbeLM1duuDzlcE4n1p9ueRJtkNp43J1XGeJwM6e8MvYw5Gs6/0+ndUspe5eTS06+qW1ZSi+PgXv5N+lOY3iA6QyD60ZOhH3jwt21x8KE3U9JLk9Gnq9N2zqpYbK5cczYqOQWS0iKg5It8oHleus/Jxt7Xav/pxKuZVq++RZvXf53Jcgmyajh7C0WntOkkvAN1BqWfk1bMPVHhWquFkxp/U0dW+S/aeZHgJ1Trr+EmzD1t61harSxJVF57NXTauU4PsZ9srdT4VjSRrwAeAOlV/JKT25ijHhZnHFY2t4nQe81JTWZkU+DjofTy95rVUcdMrNmad9DTNjpC88AZrnXXQULSY50z5Ltl9Ph8Sq/xInR1BPESIQVPZfohbvWq1enlE1GeyRsm2jLhywW+nFX0y9xrOcdppxnvLditPjRmkOWHW9tC48eQqenTz2Vq9bbwcu3inE2KldfZzkKOxE6iAeS1oRWEUG2+TEi9Ud5v76LAgzCdBRIFn2Nl0t5UmPHIKkdTovAcTwUW7T+VRSDR0PcHF5sMRr1JGA48CFI95NYt7HEso0bd8DL87t9Yjx0qo8k+SxMd94H0ptzHLPnY+76Cm3CCNahnGbb9zhZQOJjZR4sLD41FUeItlmzaVaLYl7XlUOIxosKiJezq+0fNr11eh2no2yk+5cnJ65du5upc9GVLnuHvPhWyzKLIWHCheR0Y94B1R4UUXhYDp/ULceLfL0eY5L3y30v21B+VpeoppcmpKrNw254KMebWPYQfQ014t1JjWz9wQ28g6VivCyd/FFNYmlV9s5U2dJqFpusoVo+Hh/wBzZso9UV0XjBxtRYmxm3Y2n83xMcnK+Vvwtof18qr3lL1aeCS2qbJ5Ot4/VSfSuVmsHSU3kXsEarMsAzf7EhcGVvYuwFu0DU/lU1vHLyQ1DlrPoPAfCtDJXwUk3FIcyRwC5psCYz7obdmwa4r5suaaVIFTTMFytLd8vOwagkssWeDXhMNiMQl5JWldgbtIASDzUm2gvy4d1WVbwksgfmJx6LsPvNNho58PIemAjcJKFAaOQiyI1hYrr5WHG+kEqcYsOM3Ls58kP77raUsDoqBu+Xkpt6f70w4QmmyISfAd5NE+BuwSjtK+UEhR7bD3ge+o+QujamGBAuLW1C8lHae+nwJMc/k8xAVZlH2lbXsta4rJ1COC/bMc1l7l8hb4VnFsuR15oPfSUgcFv0f2F9BT7kNyaWNaLKJi3ixfRYZ3te2WwPC+YW99j5VLQt/XqKHgirVXSg5rtHP4mvqdSdfM8a7eENkFH4OMqTzJyfZOOXWx/d6PA2TQvGmY5m26vUFKm8EkeJIUYzrT55NGXR9tAXU+FRVVmLQqHEjXNJ0mvbHH/piuLVV0rpSXeT0axoq506UP2f8Ak37J9kV28ZKaUkeYXENtRxfgMItxwp2RI6du5tPpsIgOrJ9G3boND6WrmL6hsqtLo6Gzq76efJTEcrNfkTWY1zhGi5LBzXfPbZmZ7klBpHYcF018bi/gRV+jT2rJVlJtirFiMyDuuPTh+VSAmhT1aIbJZEulIYc/knwYfFysfqJHp25jJ+lBMdDFvdGuCjncC6ycvvPx7+3geZqak20RTXIA3zRIcBDGmrTt0jtpdtL38PZoGsvkOKEBrKpJ4AX9NaZkhl2XB1cx4tqfOmQjNtya5Vb2AuaGTEi3A5Vj1IQE8eZ/WnWBGgAnRV6o7dL97fpTjIN7mzOuKCizBgc4I0CgXv3WNreNUL2KceS3btpnRSsZ4qR4GsVcl/klHhozwZx++40uB+S75iv/AFG9D+tLgWWbCa0mZ4D32f8Amh73Qe+/5VoaYs10U794osT4RpXXs5BnkwpMbyXQyXA7RTBo82vrH600SVfUhOj4mkuzSfRbMLqb9lKfQEHiSK9lyXUd2nppXC38dtaR6hoDxbIN7LOh8a7Ky5oRf7HmmsR23tRL5DGGNWWZyGfcrH5JzHykH+NdR8WFZeo0t1PcvBo2FXZU2vop3s23laSOPiTZm7BzUVh06GHlmzOeRCxZJFm9at+MEIBjGVyOR6w+BoOgzfFJwFEgWblohh4+SWdY5MZI3BVgHmOm0HqKCSyLoJ76oZ4QXFi2t9NRrlXQ30tfX7XpPRRDJnP9t49pEgjb+hQp/iNv8IShqLEiSn0BNpeyEH1yB5DVvhbzqNkiLJGCi3ZTDi9tSTrA/vWopMdG7Z0Jazvy0Udnfbto48jMPxLpwsOz8z31IgSODxBilWQX0PLmOY/fdVevT3xZNSnhnRMMyuoZZGswBHn61z9SOyWDUhLKNkWHJ9mQeY/9UHYWTR80k+2np/vT7Rsmlq0mUADvsf5qP+4n51oaSs3CKGov+AxThOldd4Rynk8ka9IEhE9jekEma9pC8N6CJNDsSyetTZ5NNdGtx1KeXRBH6zJsvQH8RridUWLhnqH4df8AtUGtlHj4mussH/Aied66v99U+4ZwzVbZlR5LGxHRMpBswOYHsI4GqF3VSjhF+0pNvLB08xJJPqTWUlwagJxeIAvcilkJIATYwZ1t229R/wCqjcgsGxJwCPEfGnTGCBYijEOXyYYbP07E9UOotyJVb3PhmoHywZDtvDDdACNB3KMtl1JsefHzqxT4K7OVbTUCZ+4mhn9RPFe0CyveUtyQZR4njUTDRknxFyaFscEY5rmgmOho2XEMi5SCLCpodAyCNtNaIEzYhaGQSGjdTEO0ZVQCEbnxsdbfGsS+ppSNK2k8DJC0oP8AD9D+oFUMFk19M/2D6r+tOLBqY1pMzxf32b+bqP61fga0tIX8fJn6l+ixVjFdZ5OUZ49IYhSHNTyXiK9nuHbQ4wSwfOBNvdiaj8mr1E3MPo71K1wV1+pgxbP4H8RriNVa9dnp/wCHM/lV/cM7L5+JrqdNy7eLOB/ECSvqiChlCgnn2cakuK6guDOtqDqMDY6aTiWkt3KP1rFnJyeWbkIqKwgXJiRzci/DMLel+NA2Fgw4jDg6lr0I5DZezBNMsa37Wb7Kjn+VV681TWSSnByeD3GKUYqeKNb+6aOEt0UwZxw8Bl5ABerCawBydD+SuH+alyL9JITbtBNh7h7qFdgSG/aS3U3F+Ibqr9J1QM3Hh+nhViJCzj+2ZQsspPJm91RzeGTw6F0SEjx19daiyGVSAAXvahEC8U9+HCgkEkGNkSyZRZlUeGvqakgwWG4pnPBgfFdD5ipASM2JINpEseTA5k9eI8xS7Y6DW6GIt0gIN7qdBy1FZGorLTNC1fA54LGi/wBYeRrNRbYT+ed599ECTY1oFEA70wmRYIxxknRR/a0/OtHTJbZt/sUNQjugkLs2HyOyA3yMy37cpIv7q6mnU3RjI5ipTxKSMstSERAUhGmFQQfCxpmFF4YrYuDJIV9PCgfPBrRlmGS3NeKw45rW/Ooq9ZUo5YqVLdWRRh4ctxe/O/jXD3tZVKjken6DScLZL7kTjnEgij0LHVjyvxIrbtLyUbaMYnI6zZxd/OUv/eBjgjygC5NuZ4ntJp3OU1yU1FR4xghNH+7Uhxc2vhANSbKeIGoHfblUckGgI8JHsWIPC3E9gtzNRMLB07Z27QwUMOYfTSqXlPYb9VPAAgeNzWVeSbeC9apJZFbezZMjTjoUeQyj2UUscy6HQDssasWVb2NMjuaeZJoz7f2Li8NGr4iCSNGtZmGl7cDa+U9xtV1VEys4NHVdycBNh4EQgFAL2ABJ6tyAD36edSwIJDNLFfgLEDQ5BomZboPID07qsohZxLe/qzTC2W72sdD1iONQVOyeHQILgC9AGY2jkk9kEjw09aFodGnD7tyMesVUdxuaSpi3BzZ2EWNcoWx79b94vUqjgDJ70QBvYC/1l0PnanEetIfZaxB4G1r9xHI9/OkOlwbd1sRklexydW3jrWZqH0ouWh0DZ+IzccrehrIL4UsPsr6CiBF7+XH7F9D+tW95D6SNGyJ+nxWHzAfRyGTTmURiL377VLTuXTT47IKtspY5FnEyDOx7WY+pvWxQ1dqmltM+voilPduMszA1ejqqf/EqPQnniZUo76k/1OK7QD0Op4ki2NwONM9VpA/6HX8NGHbCLJYr7Q7uVNHVKL7J6Wl3EXiRniw9h3njWJe3criXfCNa3tFSXJQYGzE200+FZU4SZ12mXNKnDEpHkeFBdXbTKblu7sqa29SMseCvrErapSc0/cN+xdmrLD85mkEGFuFErAlpW5JDHxcmx17uBrVnVUejkduefI67E3Xwc8ZboMQovZWmfKzgfWCKeqPGxqtK5aJo0g8mHgwkbvHEqqo6xVRew43PE1VlNt5LEaYKm3ZwiP8AOYoIgzkNmCLxI0ZezytRb+BpwJvsVZ5EeTVI79X7TG1hfsqGccvIVNtcB6CIIAFVUHIKBRqOAnyTxMIkUqwBBFiCLg91jxp+hsIAy4ZkFkNlFxlIBseVv96mpV9rIqlqp8pgPam34oZhC6MC9itkXL0hLdYtfS5I1PYe+rsLuLKbtJp9irv1uwpePE5i8c4BuBkyyILMhAJ7L8e3sp4T9R5Ft2cC9DgEXgB3G16kwCy0hdQQPLS9IREOALU+BEHc86Q5SslhTCKmkFM3wOb91X6zsQG4DX/asnUJZwi9aofdmxRt9Sx7qzS4Eci/e9TT5Fghhdz3b6rHv0A9da0VRKTrm3A7tthpWkLpZYpCOuC18h1ItwoKkNvkNVNyxg5/iogGIzA2PEcD4UoNotYW1IyNH31aiyNwWSPRU7YtmTVg9izTMqxozZiADbTU8SToB30yjujnIEq0KfGRjTcPoC5xDo9lsiqxW8jXC9a4NwbaW51TuZbO+QoVt/QlzYSRGKsLMNCDSi4tJlmTeCsxNU0GRyz4K8SwQK0i50DjMvDqsCpN+RsTVqDKlxHKGj+U4sVtDCdCwfDYVREsdtEZ41cTEdhvlvpYrbnUdX9iCgvdydWXF3VSNQSBpyvwqtnJbaSZVBKGeSJjf6wGmqOPfqG9RTD9ALZlkwE0MjhWw4lj9sZlVSTCb30OXJxp8DvlktgbagkEMUcwkPR5jdutmA1Bvz1b0pmFhIMiVivUsS9zc8FS/E27BbTtp3yB7T044RkKTqRx0F+0gUmJRRixGILN1Rzux+FAPtS5CWwiuaUHLe6m54lcvee0mpKKj5K9eLXKA28MEWJjxmHjILR5J1y2sJCvWUW7bC/4zVyjJKRWkuMs5GDbThV37EJnnGuhpCwzFiJgdG6p7aFsLBhkxciaXBHbQZHwUfylc2JFM5D7WRkxg5Ghc1jsJQl8BbdqQliWDBDzHJh2i9Zt3JS6LlCEkP2ypI116UjuOnxvWey4osL/ADuP/qL/AHh+lMPtZmxO8GJkFmne3dZf8oFXnXkQK3gj3Y98mJcsSRAwv+I2qOTbHcUmhdmh8KkiyZoztD3VYjICSNGBwgMiiQFVGrXuNBrz7dKNPLIpy2xyhs2ZvjDEXdrLFfKoA64swTReYFr9ut6lprL2mZWpZe7JVvlvJhZ8oQ3WQZeuGjQ62zhgOtxJzfdBFDKjnOSanJoX9rSifKytnZXMRIB61vZOvHQgX52rKgnGbTNSEsxyDHUBmUHNlJBNrajjVtDJ5IYyDMlrXF9aJyYsJ9g87IVGzoCjcVKkgg27R8KFzYPpx8D1ubtHFJhv4M2LEjOtolA6LL9ok3Oa4IIHbSjDJDUkkz2feTaYkjb+TcUFUkSBYj10PMHXXTnUnpkbqLPAq7a2XjsZipJosJNBEQoczXQdX6zfaOvsqCe6lsCdVZKvmk2HZWiSd3U3z9DIiA9wIzHnxtUcqbySqqjZgN88XAsgkTFFiLxMqGyt2MjAqV1HK/hTxpsjnLyhOxeOxsshlbp2cknNlkBFzcgW4DuGlTKCA9SY07M3uxcQtIpzcestj42NQzjHJNTlKXGDBvPvDjMSAotGvahIZudib8KScI8hSpzlwfbtbTx2HVhCIzmBDlgS5HjepKdaKfRDUtZ47AkuIxTE3yjU/GpfzS8ESspvtkFw+IPFwP340LumSKyfyevst29pyfKgdyw1ZxJDZXaxPmaB1pMNWsD5NkjsFD6jDVFIvGCtwA8jS7H2/sEtmIRprVeokSroLJf9ioAlkszHv9BTD8jzvZsjCQKDFJlkJsIy2a44Ei+otV+pT+DMpVHnkHYBCuFxJ1GYRqPAtfT0qu8/BYcsvgzYeCKRVRY5Wk1zFGv52IsBRNteApOSeS47KiicFzOhRl0KKRfiLsNOykqzeeBOTaMG8cvSyk6jOpW5YsfZy8alozz2C4Nx5JbBw8MuAaKdBFJd8zAC4cEqH/fKlKrKNbgqqCWcnO4cSuGxKLM4lSJieqWdQ31bLwI0B07q0ZT3QyQSb8DTHtR2RpCl3c3jHCwICh2HLTMfSsnHuNGhF7SvCplAHqe08zUsctkvCGfYm7c+IsUjIU/XcZVt2jt8ql2MgnWjEfNj7kQxWaX6VhyI6gPhz86NU0VZV5eBnWBRYAAAcgLCjwQ5ZJRTjE7U4jylgRXMVUEtlAHEm1vWm4HWX0Im8W/ka3jwihn1HSleop7hxb4VDUrJcIt0reT5kc6liMjl5XLsxuWa5JNVG3Ls0IpRWEE8JgEYWYA0tuQJSJHBrHmygai3KrEVwQN5YpzYY5joONCydLgrMRHKmyhYIMD2GlhDnl+40hHwb92pCPgaQjThT4VBMNMIoagYaZZ++JpDnadn7rYSJi6QJnJJLMM7am/Fr2Fa8I8GB6kmjZKy9Kq2HMWt2i49wqNtbsBLO0o2njEgIsgzPoLBbnt04k/vShuJqIVNSl2wRtvaLRxlxCrIbZ429q5IUMLAg27Kpev/AMV2WadN55Zj3O2ZDOsvTRI5BBGZQbA37atW2GnkjrylB4TAXyi7EwDaCcQZUICQ5mYvfTMoNgLXHHnUs0oy3AwUpPGBLxu6scEcLPAgNtHubPbmVyju41W/MSk8FmNCOQzsLdqXFdYPDGl7ZnkAOn2VGvwHfR04N8sOpVUOEdF2DubhIbFis7jm5BXyS9vW9WoxSKNStOQ2Jblw7qMheT2nGPr0hH16Qj4tSYhY2/vhFCCsZEknYPZHezfkKhlVRPToSl30Iu1NuTYj+I9xyUaKPL9arym2X4UIw5QFEWt6DBLkg1PnI3RrwshFSRwRSIY2Y2NH0Coi7PxoGTIrJ8aHgLDI5vGmwOfBu8++kIlm7xSEfA9wpCwXwnu+FRSCRrVx2GocDrB7mHYaYcbsdvbi45XBmIAc6BUsAToBcdhFacXUk8IzalGMQt/8hzxCbO6sHC9IUAU9W2W4vY61HUp1NxGtuMGRd7LyAmQty6yMQL8bZRpUVehOSyFBpGjae2VddMQi21sodW05Xa1VaVGSnlokc1gF46VWCpDOcpUFwJwt25huF+NX7fMZN44I6jQtPsppJBHDMoY3JaTLkVRxubelWXOjhyceAYzq4+oP7a2EThkKvlZQSzPIpVuFjkzd3LhWZDfv3Y4LEJxX3EGPaZD5WCsovd10AI8fKtaFopw3kMrlqWMB2BuB/WqbbUsFtKLjnAQw8hH1iPM0+5oBxi/AQixkg4SOP7bfrS3sDZE1xbUnH9NL/wDo3603qMf0o/BJtuYkf00n940PqsdUY/AM2ltOeRcrySMvHKXJHmOdM6rYUaMV4ApJvTEuEWZz30w54ZT30hEemPbToZmiFyeGvdUqQD4HHYW5Dy2fE/Rp9j67eP2R7/CpIw+SpUr46GqTczBMADAmgtcXB87HU1JsRAq810zHJ8nmBP8ARsPB2pvTQX5mp8meT5M8EeAkXwkJ+NN6KCV3UMj/ACV4blLMP7h+K0zooL85PyUSfJRFyxEg8UU/C1N6I/51/Bmf5KD9XEjzhPxD0Lt8+Q1e/sVN8mEi69PFYaklWGlA7X9w1fL+kUsZhVjcoriQLpnW4Unna9UZR2PBeg90clWSh3hbT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921" name="AutoShape 4" descr="data:image/jpeg;base64,/9j/4AAQSkZJRgABAQAAAQABAAD/2wCEAAkGBxQTEhQUEhQWFBUVFRcVFBQUGBcVFBcUFRUXFhgVFxQYHSggGBolHRcUITEhJSkrLi4uFx8zODMsNygtLiwBCgoKDg0OGBAQGCwcHCQsLCwsLCwsLCwsLCwsLCwsLCwsLCwsLCwsLCwsLCwsLCwsLCwsLCwtLCwsLCwtLCwsLP/AABEIAQMAwgMBIgACEQEDEQH/xAAbAAABBQEBAAAAAAAAAAAAAAAAAgMEBQYHAf/EAEQQAAIBAgQDBAcEBgkEAwAAAAECAAMRBBIhMQVBUQZhcYETIjJSkaGxQnKywRQjkqLR4SRDYnOCwtLw8RU0U5MHFjP/xAAYAQEBAQEBAAAAAAAAAAAAAAAAAQIDBP/EAB8RAQEAAgIDAAMAAAAAAAAAAAABAhEhMQMSQRNRYf/aAAwDAQACEQMRAD8A7jCEIBCEIBCJdwBcmwG5MzeO7W00rpT5Hc29W/IMx2Jvp5XmcspO1k200JFr40LSNQesNNL23IHlvK7/AOwD3P3v5Rc8Yaq7hMxQ7WLUYZLZftKT6/iL22nvFuNM6FaQtfcsbeWnL6zN8uOtxfWo3azj5saNCxY765b9RfpofG3S5jnZDtQKyqlS4ewsW3NxcXPO/I8/HfNtw6q62sCT7RB0YjZrkXU+HQDwkYfs3UKoWqBHX7QF9PdKiwI8555ln7bdNY606PEu4AJJAAFyToABzJmUqdqBhVZcQc2X2HuBfTQOTse/X47867Wdtq2JORLqt9FXpf2sp1Y97adAJ2vmnztiYOjUu2tN8ZToJ7DXTOedQi6+F7WHW/hNZOE4zgmIw5RvbVTmWqumVhqC43BvYcxpvedq4RjhXoU6q7VEDeBI1HkbjyjxZ22zLtc5NSxMhCNYjELTXM7BV0F2NhrpvOzmdhPAZ7AIQhAIQhAIQhAIQhAImq9gTa9gTYbm3IQqXsctr2Nr7X5X7py3Hdva+coLhgcrBEUAN0u5NjM5ZaamO0jjXampiGKULne2W242A6DX2zt3RnAYWlmy1bOzZjlPrU1vqdW9rpm25C2t6BsfUuSKBudyWA69Aep+Jkatjq/JKa+JJ+lp5rt09W+TH5FajnDKwGXXMRlN8p79NDz56zMYtnDNmqH1mbKoY6LfYja1rad8i4JKuQE3zMASVGUZSdgzH3det5XYlSmZ2ILKjDQltSSRqe4IPKZrN1tA/SKrYhhScAX2b1lAUAXA7+62pmjw/HK9L29R7ygVB8CMw+cymAuquxtuFU3tfQOxuetwPKX+Cq3UXPrADNpbWwO3nLeCLmn2jrMQVqBluM1gpt1uAAfLeWS8SZ9yzaHnkS9iNDYc7WuDp0mWqYdGNyLN7ynK3xEdpelT2WFQdG9V/wBoCx+EY3SWFdtHApA1BlV39R6ey1AMwB6EgNrKHszT9JiqNO1lLgkDUsFU1PWbmCBLvj3ElxVH9GrAUnLK6kj0dyhHMeq2lxoee0R2W4U9GvVrOAFSj+rNwQXyKg7/AHhr1i9tS6jV0ce5LA2canLoCFOoAPPQ8+h1lp2f7QUaNNktZFJbKPaQnUrk6E7W5nSZetjBQosVf0gAAVxbW+rG47iPhKfs3imqLUxFQD1D+rU6Fqh231yg6+QnS3XMc8ZtrcX2jdqno6gLHdgmmQls4Rcu5X1Neo7pB7WYjEVaAyP6WmtRqtx7YOW2VlA9kXbl9rUWEfwWRNAQxBuzixa5JYtfUMpN+8Xt3xjGcSpU2DU3s/2gozB/vIvPv0nLddtRoewuPZKQSpVWpTIBpsNchtrTvrdeh5beGzRgRcEEHYjUTjA4whc1MPSbO2hCsQp6saaE38f+ZM4LxWuKz+mugQJUQEWUDMQW532/4nfHOyOVjrkJWcP4urqCxAJ5j2T58vOWQM6y7ZewhCUEIQgEIQgE4322w/osZWQF1FS1VQoUhmYc7gkWIGxG07E7gAkkADcnQDznKf8A5YxlJ2p1KThmRWpuVJFlJBWx8ek5+TpvC8qAY8ZinRc99LFTsb/CeYtT6Mt1OVb82sWt8FMp8Nh2xBpinezKVckkZADcZiPh3275pOIYShlVa+Isi7IgAvpbXRiT/Ezz3W3S3hMxWLC0qeXQMgPgLTPcSVmRFQXLHM29gOh+XwljUxdMqlOij1FQEBnFtze2o1+EbNGq27BB0Xf4zO+WFbSwTCmquVpqAb6n7W40IFtx4AeMdw9WkFIRgQpuSNLZjp5cr90VxHAFEz01zsLFgwLkrsbC9+d/KU4Iw7I5XJfRlN7vTPter3b+Q6zXaL4VdjuOR5fGI4njlFElWFycujWJ19YA8ja88wlFPXGtwvIgKxNyHy2ttbbvlbj6LFqam4W1mewYa6tcHawG8knIa4kpyKjAkqpsGJJzVWGRC45gAG3hobWmhw3E6WGUYckAqFJuQoJvm0O+jXmf4SrVMSllznWplFixP9WvkLHWXXFux1WnQavWb0tXNnqKo9lSdlO5y9el+mu7+iPKvaaivsnMeQprfUnq1tz0Bnn/AFhr+uPRs2wsarDYDNYZVNyNNTqNpV4zGnD01sqqxH2VCkd+nO3P6SR2Tx6VHCVD6Oo5/VsbtSJvojKT6rG+jDwtreTUVL/RKtQXNU1h0GnnlvYeFjtJNKiqCxo5nsVu3rXAsRanpcetrp9dLx8DSZyGIpuvMEB9ug1Gtx5ctLysPhKw9m9Rf7SFD+1z+EbyThHwVBh6xawucqAFQBqACNARsfZB+kTWKmqwY2U0gGI3ALtqNJYV3CD9YyJy9Z0GvTeUQx9NqrsGSooULlDjUhmJW42Ook9q1o//ANNr0rPRYMmX1fRnKT99CSrDvGu+nTVdh62IrFnf1KaHKLZlzuNGGU8gdL9RaJ4Dwr0iqqG1Mas4N7km5Ck7nXymyoUVRQqiygWAHSdvHLZus5cXguEITswIQhAJT9qOPLhKOcjMzHLTW9rt39wlxKPjXZ4YqtTaq36umuiDcux1N+QsF799pnLeuO1mvrEPxPEYlSzgmylyCLqoAuctMaAD3j5yrq8DWpS0IDMu/LUdBOtHh1JaL01UIjIym3QqQSTudOs53gGui+FvhOFwuN5u3WWXpTcLpegw/wCj1FKG5zVKBBLXN7+sBa40sNhpeWHD+HIQbejrnXLm9WoAeWR9Gtrrcbz3FJcyvrC20zYtkXVPB0QcrjITsGBS57jex57ExVTgBPsVNOQZb/MESrw3GKqjK1qi81fXTx3llhMfSPsO2Hb3W9akfI6AeGWZ1E1SKnCSmhYaDMzWyqB5mZXtNw8NlDC5GVwNvVJINyOoB25qPPdYrGFFJrICND6RAXTQ3BZQMwtvsR3zIVKy18SRTa4qNmUncXPtf4RqB0AGl5Zj9ZqHwnhdcoCKZIUtTU3X1qYPqnU8tRJnFeF4ioi0qdEhnOVnOiqp3LNy0uNOs1RNrBRZV0UdwFhHVY981Mfq6ROC8FTA02NJGr13F2qWvtso6KOQ1J53nmGpVVdqtQXSrZKgb2+gYLb2QSRboSZbUWMnJVM16ppyrjHZDFVsQ7BAEU2R6jBQR1y6t8pXVOzORrVavkmnw3J+E7Rn7hFCpJ6f0YvB9q1RNKJq1lWzVW9XMFsoLE+sWsR4yBiuOYrEWvmVW2SmpJ6a93jedIVx0i79016I5y3Z1moDMjOc5JuhvlK3Hq26/SN9mMI61mJw9RUXKEzUyDf1szWIta2WdGapI9ZjJ+ONSr7hVamUtTGULutgCCdbkDrqbyZMrwKsRiAOTBgfIX/Kaqd5050QhCVBCEIBCEICKtMMpU7EEHwItOXcNTLdT9lmHwJnVJynCVMxqP7zu3xYzj5e46YfQwuYxVpyUo0iGE5uiA1CR6uFJloEkjD0xeTQhcLWomisQOm4+HKWNLhqek9LlUPYi4Fib23GxPfvLbD4dbRdSnLMU2irTGu0cpU44U1sI+adppkhFF5JprIwWPUnlEoJFeiiUaSEMqGAkWBFOsBKGnWRawkmsZErGArs6l8Rf3UY/EgfmZq5l+zB/XP9z/MJqJvHpnLsQhCaZEIQgEIQgRuJVSlGqy7rTdh4hSROZ4anlS3+9Z1UiYPtYiU66pTQC6ZmtoLkkCw2G3znLyT66YX4qwIho3XxQU63iVxaH7Q89PrOLoWTFUzC09tKi5wbaSWhvKzA3taWKbTSPKI1JkhTeN07DpPQwEIWacSacDXE8OIEodWPq0irXEdWqOsolZ9Im88Uz20qGqkgV2k6rKbiGMUaX1On/PSFTOAVsuIW/wBsFfzH0mxmd4X2dIZXqtqpzBF2uNRdufhNFN4sZCEITTIhCEAhCEAnNuN18+LxB90hB/hGX6gzpM5bjFtWrt79aofLO1py8vTeCFitTINajLBlvGzTnF1N4KmRtLEKbXjeHS0l0tjEgn8Nplh/L85ZLw++7t8v4Su4dVtLqlWm4ygvwhuTn5RpuFVPfPyl5Ta8dy6R6m2ZPDKnvn5fwiW4Y/vGaAnWeOI0bZt+FP75HnGxwlr61H/aP8Zo/Rz30UnqeylpYBhs7+bGSa9F1X1Sc3LXTzlilK0WovNSG1UKFR/bbyGgjGLwC2taXuW0rsTvLpNtTgquamjdVBPjbWPSu4BUvSA91mHzv9CJYzrHOiEISoIQhAIQhAJyzEtd2P8Aab6mdSM5TOXk+OmDzLHVpzy09DTk2cyT1dLxpq0batAn0KlpY0MTKOk0l0qkqLuliZZ0MQCJla2LVBmcgDqT/u8gN2spLoM7ctBYfMiXaNdQxtOrc0nDWte3K+2/gZIBnO+y/HVoZw4Yhsvs62K37x1mtwfGqVQ2V9fdOh8r7+UsRbF4ktGC8SGlVJBiqW8YUx9DpCPXldiBvLFzIFbnCrHs3U9tfusPmD9BLuZns/UtWt1Uj6H8jNNOmPTGXYhCE0yIQhAIQhARXqZVZjyBPwF5y22gnSeMG2Hrf3T/AITOb09py8jpg9G0bae3nhnJs008SPAXgacoKRi6+ICKWbYf7t4xkCxkHtHWuqL1ux8rAfUwlUuNxjVGLMfAcgOgkUNPCNQBzNvjN1gsGlMWVRoN7XJ7yYZY6m8fFWWfY5QWq3AIyruLjc9YjtHglpVAU0VwTYbAje3dqIF32Z46zEUqhvf2GO9/dP5GaUNOW06pUhl0IIIPeNROlUKmZVa3tAN8ReahEtXkim0hoY+hlU+5kSvtHiZGrtATwhv6QnifwsJsJjeFf9xT8T+EzZTpixkIQhNMiEIQCEIQIfGEvQqgbmm/4TOa0mnVWHWclB9Y225eHKcvJ8dMDl55PKZg05Ni8UrxETeUPZ7yj7SH1k+6R8/5y1zSDxugXp3G6a+Knf8AI+UJWZZ9Qehv8J0DB4kVEDKbhh8+njOfmSMHjHpG6MV6jkfEbQztf9jH9aoOdlPwJ/iJoeI8LSvlDFhlJtltzt1v0ExfBeJehqFyCQwIIGm5BuBtym14fxelU9lxf3W9U/A7ywJw3Zygu6lj/aJPyFgfhLhRARYM0pIkikYwYBoEh2kWsY4XjNRoDeFP66l/eJ+ITcTC4U/rqX94n4hN1OmLGQhCE0yIQhAIQhAicWr5KNVuiNbxtp87TltTQ+Q+k6P2qP8ARan+H8aznFQa3nHydumHT0RxogRQmGyCZ4DPWiIDhSeZIpDHBCKjG8BD607K3NT7J8OkpcTgKlP20IHXdf2hpNqskI8qac9QR5Ull2cwiVGdXF7LcWNra25GOcY4b6Egg3Rtr7gjkZES+zvGGRhTqElDoCfsHl5fSbLNOZib/g1bPRRjuRY+IOUn5TUInxLNPbxDSqLxt4HSJZoU3Qa1RD0dT+8Jv5zw+0v3h9Z0ObxYyEIQm2BCEIBCEIFD20q2w9vedV+rf5Zg+U2Xb0n0VLp6TXxym35zGnTScM+3XDp5eF4mFOZaKJibz0iIIgKFpluK13TEPlYrtsSPsiaYTPdpcOQ4fkwsfvD+VvhCUvh3GqudFZrqWANwL2JtvNehnN1aazhvaFCoFU5WHPUqe/TYyoZ7Ij9bU+7/AJhLTtU36lf7wfhaUvZnGJSZy5tcADQm+vdPOOcU9MwCiyLtfck7kwnxGVpueyw/oyeLfiMwtFSbAak6Ad5nSOH4f0dNE91QCe/n87xCJF4lo4BALNKjtGGk5lkSsLQqOzag94+s6JObVzpOkLsJvFjJ7CEJtgQhCAQhCBm+3g/o6d1VfwPMQ2s3Pbv/ALW/Sov5j85haRvOOfbrh0Ree25xxki1pXmGjbRBkn0E89FAimNYrDiohRtj8Qeok1qUZZYGRxnDXpnUXXkw1H8vOR1m4pNE4rBUijM1NdFJvax0B5iGdMjStJVCiWNlBY9ALn5Sx7KYNHFQuoa2UC/mT+U1uFpKosqhR0At9JU0hdneAZCKlT2vsruF7z1P0mnRBI1Ix0PNKeIEbJgXjbNCk1HkOsZIqGRahlDnD8Aa1QINt2PRQRfz1+c3kw3CcX6OqpO17N4HT5b+U3M3ixmIQhNMCEIQCEIQKztNhhUwtVT7uYeKesPpbznLqJI0nS+1tYLhagLZS9lHU3IuB5XnO3p3E4+Tt1w6Po1xPFOvhI9N7SQmomGzwqTxmjTGJzQhZaJLXiWaJJhHtoupTzoyk2zAi46EWiFj9OUJ4TgRRUqCTc3132A/KWlJpESP0zKJ9J48KsiIYsNKJDPG2MaLwvA8dpFN9/hJeS8RWp6SiuL6zovDauelTbqik+NtfnOevRN5tey9W9BRzUlT8bj5ERh2mfS2hCE6uQhCEAjGNxS00LtsPmeQEfmM7cYs+kSnewCZ/Mlh/l+ZkyuouM3VVx3HPWa5N7bAeyvh/GV1AaRaNF6AXnn+uxtqQjY0MWlSKJEBD6xuLZ43KC0AIWnoEIUsfSMARwGUPC8dR5HV44rQJ9N4uMUGkgGUJKGO0lgDFIekqPWe08Mc9GIkwqPWYCXPZPEa1FYgE5Sq36Xv57aSrK2BY+UhMMosJJeSzcdGhMpwLjxAy1SWXk25Hj1E1NOoGAKkEHYjadZduVmioQhKivxPGKSaXub2069LzB9qceK1XPbZQo56Ak/UmXvGuDsmYorOpNwFGYi/Ije3fMpiBrZtD0Oh+BnHK3qu2MncN4eryMW8YIjyG4sZmNC0CIm0UJUeWnlouFoQieiKtPbQPIq8IQPQZ6GibQtKH6dSPJiZEE8ywLmlrJSm0qKOKIFov9MMqLNnjeeVxxUDVNoVY1nFhrIGIe+0ZWtrdj5cpIWk7+zTdvuox+ghDVFbCXHBuKtSNjqh3HTvHfI9Lg2IbakR3sVX5E3+UsqHZmofbdV8LsfymtVNxpUxCkAhhYi415GErl7P0wBq/wAf5QmuWOFtEVaKsLMoYdGAI+BnkJUV2J7PYZhrRUfcun4CJjOJYNEZgosB3k/UwhM5RrGqGtWIO/0iKVdid+fdCExG62vAeDUaoJdSf8Tj6ES6HZbC/wDjP/sq/wCqEJ01HPdLXs1hR/VfFnP1aeN2Ywp/qvg9QfRoQjUN01U7K4W3/wCZ/wDZV/1yFV7P4cbIf26n+qEI1DdV+J4VSXZf3m/jKx8OoOg+ZhCZsalRa622kV3N94QkaWODoK24v5mXOH4ZSO6/vN/GEJZGbVthOA0Dun7z/wCqWFPgdBdqYP3iW/ETCE1pm2plHDInsIq/dUD6R2EJUEIQgEIQgf/Z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922" name="AutoShape 6" descr="data:image/jpeg;base64,/9j/4AAQSkZJRgABAQAAAQABAAD/2wCEAAkGBxQTEhQUEhQWFBUVFRcVFBQUGBcVFBcUFRUXFhgVFxQYHSggGBolHRcUITEhJSkrLi4uFx8zODMsNygtLiwBCgoKDg0OGBAQGCwcHCQsLCwsLCwsLCwsLCwsLCwsLCwsLCwsLCwsLCwsLCwsLCwsLCwsLCwtLCwsLCwtLCwsLP/AABEIAQMAwgMBIgACEQEDEQH/xAAbAAABBQEBAAAAAAAAAAAAAAAAAgMEBQYHAf/EAEQQAAIBAgQDBAcEBgkEAwAAAAECAAMRBBIhMQVBUQZhcYETIjJSkaGxQnKywRQjkqLR4SRDYnOCwtLw8RU0U5MHFjP/xAAYAQEBAQEBAAAAAAAAAAAAAAAAAQIDBP/EAB8RAQEAAgIDAAMAAAAAAAAAAAABAhEhMQMSQRNRYf/aAAwDAQACEQMRAD8A7jCEIBCEIBCJdwBcmwG5MzeO7W00rpT5Hc29W/IMx2Jvp5XmcspO1k200JFr40LSNQesNNL23IHlvK7/AOwD3P3v5Rc8Yaq7hMxQ7WLUYZLZftKT6/iL22nvFuNM6FaQtfcsbeWnL6zN8uOtxfWo3azj5saNCxY765b9RfpofG3S5jnZDtQKyqlS4ewsW3NxcXPO/I8/HfNtw6q62sCT7RB0YjZrkXU+HQDwkYfs3UKoWqBHX7QF9PdKiwI8555ln7bdNY606PEu4AJJAAFyToABzJmUqdqBhVZcQc2X2HuBfTQOTse/X47867Wdtq2JORLqt9FXpf2sp1Y97adAJ2vmnztiYOjUu2tN8ZToJ7DXTOedQi6+F7WHW/hNZOE4zgmIw5RvbVTmWqumVhqC43BvYcxpvedq4RjhXoU6q7VEDeBI1HkbjyjxZ22zLtc5NSxMhCNYjELTXM7BV0F2NhrpvOzmdhPAZ7AIQhAIQhAIQhAIQhAImq9gTa9gTYbm3IQqXsctr2Nr7X5X7py3Hdva+coLhgcrBEUAN0u5NjM5ZaamO0jjXampiGKULne2W242A6DX2zt3RnAYWlmy1bOzZjlPrU1vqdW9rpm25C2t6BsfUuSKBudyWA69Aep+Jkatjq/JKa+JJ+lp5rt09W+TH5FajnDKwGXXMRlN8p79NDz56zMYtnDNmqH1mbKoY6LfYja1rad8i4JKuQE3zMASVGUZSdgzH3det5XYlSmZ2ILKjDQltSSRqe4IPKZrN1tA/SKrYhhScAX2b1lAUAXA7+62pmjw/HK9L29R7ygVB8CMw+cymAuquxtuFU3tfQOxuetwPKX+Cq3UXPrADNpbWwO3nLeCLmn2jrMQVqBluM1gpt1uAAfLeWS8SZ9yzaHnkS9iNDYc7WuDp0mWqYdGNyLN7ynK3xEdpelT2WFQdG9V/wBoCx+EY3SWFdtHApA1BlV39R6ey1AMwB6EgNrKHszT9JiqNO1lLgkDUsFU1PWbmCBLvj3ElxVH9GrAUnLK6kj0dyhHMeq2lxoee0R2W4U9GvVrOAFSj+rNwQXyKg7/AHhr1i9tS6jV0ce5LA2canLoCFOoAPPQ8+h1lp2f7QUaNNktZFJbKPaQnUrk6E7W5nSZetjBQosVf0gAAVxbW+rG47iPhKfs3imqLUxFQD1D+rU6Fqh231yg6+QnS3XMc8ZtrcX2jdqno6gLHdgmmQls4Rcu5X1Neo7pB7WYjEVaAyP6WmtRqtx7YOW2VlA9kXbl9rUWEfwWRNAQxBuzixa5JYtfUMpN+8Xt3xjGcSpU2DU3s/2gozB/vIvPv0nLddtRoewuPZKQSpVWpTIBpsNchtrTvrdeh5beGzRgRcEEHYjUTjA4whc1MPSbO2hCsQp6saaE38f+ZM4LxWuKz+mugQJUQEWUDMQW532/4nfHOyOVjrkJWcP4urqCxAJ5j2T58vOWQM6y7ZewhCUEIQgEIQgE4322w/osZWQF1FS1VQoUhmYc7gkWIGxG07E7gAkkADcnQDznKf8A5YxlJ2p1KThmRWpuVJFlJBWx8ek5+TpvC8qAY8ZinRc99LFTsb/CeYtT6Mt1OVb82sWt8FMp8Nh2xBpinezKVckkZADcZiPh3275pOIYShlVa+Isi7IgAvpbXRiT/Ezz3W3S3hMxWLC0qeXQMgPgLTPcSVmRFQXLHM29gOh+XwljUxdMqlOij1FQEBnFtze2o1+EbNGq27BB0Xf4zO+WFbSwTCmquVpqAb6n7W40IFtx4AeMdw9WkFIRgQpuSNLZjp5cr90VxHAFEz01zsLFgwLkrsbC9+d/KU4Iw7I5XJfRlN7vTPter3b+Q6zXaL4VdjuOR5fGI4njlFElWFycujWJ19YA8ja88wlFPXGtwvIgKxNyHy2ttbbvlbj6LFqam4W1mewYa6tcHawG8knIa4kpyKjAkqpsGJJzVWGRC45gAG3hobWmhw3E6WGUYckAqFJuQoJvm0O+jXmf4SrVMSllznWplFixP9WvkLHWXXFux1WnQavWb0tXNnqKo9lSdlO5y9el+mu7+iPKvaaivsnMeQprfUnq1tz0Bnn/AFhr+uPRs2wsarDYDNYZVNyNNTqNpV4zGnD01sqqxH2VCkd+nO3P6SR2Tx6VHCVD6Oo5/VsbtSJvojKT6rG+jDwtreTUVL/RKtQXNU1h0GnnlvYeFjtJNKiqCxo5nsVu3rXAsRanpcetrp9dLx8DSZyGIpuvMEB9ug1Gtx5ctLysPhKw9m9Rf7SFD+1z+EbyThHwVBh6xawucqAFQBqACNARsfZB+kTWKmqwY2U0gGI3ALtqNJYV3CD9YyJy9Z0GvTeUQx9NqrsGSooULlDjUhmJW42Ook9q1o//ANNr0rPRYMmX1fRnKT99CSrDvGu+nTVdh62IrFnf1KaHKLZlzuNGGU8gdL9RaJ4Dwr0iqqG1Mas4N7km5Ck7nXymyoUVRQqiygWAHSdvHLZus5cXguEITswIQhAJT9qOPLhKOcjMzHLTW9rt39wlxKPjXZ4YqtTaq36umuiDcux1N+QsF799pnLeuO1mvrEPxPEYlSzgmylyCLqoAuctMaAD3j5yrq8DWpS0IDMu/LUdBOtHh1JaL01UIjIym3QqQSTudOs53gGui+FvhOFwuN5u3WWXpTcLpegw/wCj1FKG5zVKBBLXN7+sBa40sNhpeWHD+HIQbejrnXLm9WoAeWR9Gtrrcbz3FJcyvrC20zYtkXVPB0QcrjITsGBS57jex57ExVTgBPsVNOQZb/MESrw3GKqjK1qi81fXTx3llhMfSPsO2Hb3W9akfI6AeGWZ1E1SKnCSmhYaDMzWyqB5mZXtNw8NlDC5GVwNvVJINyOoB25qPPdYrGFFJrICND6RAXTQ3BZQMwtvsR3zIVKy18SRTa4qNmUncXPtf4RqB0AGl5Zj9ZqHwnhdcoCKZIUtTU3X1qYPqnU8tRJnFeF4ioi0qdEhnOVnOiqp3LNy0uNOs1RNrBRZV0UdwFhHVY981Mfq6ROC8FTA02NJGr13F2qWvtso6KOQ1J53nmGpVVdqtQXSrZKgb2+gYLb2QSRboSZbUWMnJVM16ppyrjHZDFVsQ7BAEU2R6jBQR1y6t8pXVOzORrVavkmnw3J+E7Rn7hFCpJ6f0YvB9q1RNKJq1lWzVW9XMFsoLE+sWsR4yBiuOYrEWvmVW2SmpJ6a93jedIVx0i79016I5y3Z1moDMjOc5JuhvlK3Hq26/SN9mMI61mJw9RUXKEzUyDf1szWIta2WdGapI9ZjJ+ONSr7hVamUtTGULutgCCdbkDrqbyZMrwKsRiAOTBgfIX/Kaqd5050QhCVBCEIBCEICKtMMpU7EEHwItOXcNTLdT9lmHwJnVJynCVMxqP7zu3xYzj5e46YfQwuYxVpyUo0iGE5uiA1CR6uFJloEkjD0xeTQhcLWomisQOm4+HKWNLhqek9LlUPYi4Fib23GxPfvLbD4dbRdSnLMU2irTGu0cpU44U1sI+adppkhFF5JprIwWPUnlEoJFeiiUaSEMqGAkWBFOsBKGnWRawkmsZErGArs6l8Rf3UY/EgfmZq5l+zB/XP9z/MJqJvHpnLsQhCaZEIQgEIQgRuJVSlGqy7rTdh4hSROZ4anlS3+9Z1UiYPtYiU66pTQC6ZmtoLkkCw2G3znLyT66YX4qwIho3XxQU63iVxaH7Q89PrOLoWTFUzC09tKi5wbaSWhvKzA3taWKbTSPKI1JkhTeN07DpPQwEIWacSacDXE8OIEodWPq0irXEdWqOsolZ9Im88Uz20qGqkgV2k6rKbiGMUaX1On/PSFTOAVsuIW/wBsFfzH0mxmd4X2dIZXqtqpzBF2uNRdufhNFN4sZCEITTIhCEAhCEAnNuN18+LxB90hB/hGX6gzpM5bjFtWrt79aofLO1py8vTeCFitTINajLBlvGzTnF1N4KmRtLEKbXjeHS0l0tjEgn8Nplh/L85ZLw++7t8v4Su4dVtLqlWm4ygvwhuTn5RpuFVPfPyl5Ta8dy6R6m2ZPDKnvn5fwiW4Y/vGaAnWeOI0bZt+FP75HnGxwlr61H/aP8Zo/Rz30UnqeylpYBhs7+bGSa9F1X1Sc3LXTzlilK0WovNSG1UKFR/bbyGgjGLwC2taXuW0rsTvLpNtTgquamjdVBPjbWPSu4BUvSA91mHzv9CJYzrHOiEISoIQhAIQhAJyzEtd2P8Aab6mdSM5TOXk+OmDzLHVpzy09DTk2cyT1dLxpq0batAn0KlpY0MTKOk0l0qkqLuliZZ0MQCJla2LVBmcgDqT/u8gN2spLoM7ctBYfMiXaNdQxtOrc0nDWte3K+2/gZIBnO+y/HVoZw4Yhsvs62K37x1mtwfGqVQ2V9fdOh8r7+UsRbF4ktGC8SGlVJBiqW8YUx9DpCPXldiBvLFzIFbnCrHs3U9tfusPmD9BLuZns/UtWt1Uj6H8jNNOmPTGXYhCE0yIQhAIQhARXqZVZjyBPwF5y22gnSeMG2Hrf3T/AITOb09py8jpg9G0bae3nhnJs008SPAXgacoKRi6+ICKWbYf7t4xkCxkHtHWuqL1ux8rAfUwlUuNxjVGLMfAcgOgkUNPCNQBzNvjN1gsGlMWVRoN7XJ7yYZY6m8fFWWfY5QWq3AIyruLjc9YjtHglpVAU0VwTYbAje3dqIF32Z46zEUqhvf2GO9/dP5GaUNOW06pUhl0IIIPeNROlUKmZVa3tAN8ReahEtXkim0hoY+hlU+5kSvtHiZGrtATwhv6QnifwsJsJjeFf9xT8T+EzZTpixkIQhNMiEIQCEIQIfGEvQqgbmm/4TOa0mnVWHWclB9Y225eHKcvJ8dMDl55PKZg05Ni8UrxETeUPZ7yj7SH1k+6R8/5y1zSDxugXp3G6a+Knf8AI+UJWZZ9Qehv8J0DB4kVEDKbhh8+njOfmSMHjHpG6MV6jkfEbQztf9jH9aoOdlPwJ/iJoeI8LSvlDFhlJtltzt1v0ExfBeJehqFyCQwIIGm5BuBtym14fxelU9lxf3W9U/A7ywJw3Zygu6lj/aJPyFgfhLhRARYM0pIkikYwYBoEh2kWsY4XjNRoDeFP66l/eJ+ITcTC4U/rqX94n4hN1OmLGQhCE0yIQhAIQhAicWr5KNVuiNbxtp87TltTQ+Q+k6P2qP8ARan+H8aznFQa3nHydumHT0RxogRQmGyCZ4DPWiIDhSeZIpDHBCKjG8BD607K3NT7J8OkpcTgKlP20IHXdf2hpNqskI8qac9QR5Ull2cwiVGdXF7LcWNra25GOcY4b6Egg3Rtr7gjkZES+zvGGRhTqElDoCfsHl5fSbLNOZib/g1bPRRjuRY+IOUn5TUInxLNPbxDSqLxt4HSJZoU3Qa1RD0dT+8Jv5zw+0v3h9Z0ObxYyEIQm2BCEIBCEIFD20q2w9vedV+rf5Zg+U2Xb0n0VLp6TXxym35zGnTScM+3XDp5eF4mFOZaKJibz0iIIgKFpluK13TEPlYrtsSPsiaYTPdpcOQ4fkwsfvD+VvhCUvh3GqudFZrqWANwL2JtvNehnN1aazhvaFCoFU5WHPUqe/TYyoZ7Ij9bU+7/AJhLTtU36lf7wfhaUvZnGJSZy5tcADQm+vdPOOcU9MwCiyLtfck7kwnxGVpueyw/oyeLfiMwtFSbAak6Ad5nSOH4f0dNE91QCe/n87xCJF4lo4BALNKjtGGk5lkSsLQqOzag94+s6JObVzpOkLsJvFjJ7CEJtgQhCAQhCBm+3g/o6d1VfwPMQ2s3Pbv/ALW/Sov5j85haRvOOfbrh0Ree25xxki1pXmGjbRBkn0E89FAimNYrDiohRtj8Qeok1qUZZYGRxnDXpnUXXkw1H8vOR1m4pNE4rBUijM1NdFJvax0B5iGdMjStJVCiWNlBY9ALn5Sx7KYNHFQuoa2UC/mT+U1uFpKosqhR0At9JU0hdneAZCKlT2vsruF7z1P0mnRBI1Ix0PNKeIEbJgXjbNCk1HkOsZIqGRahlDnD8Aa1QINt2PRQRfz1+c3kw3CcX6OqpO17N4HT5b+U3M3ixmIQhNMCEIQCEIQKztNhhUwtVT7uYeKesPpbznLqJI0nS+1tYLhagLZS9lHU3IuB5XnO3p3E4+Tt1w6Po1xPFOvhI9N7SQmomGzwqTxmjTGJzQhZaJLXiWaJJhHtoupTzoyk2zAi46EWiFj9OUJ4TgRRUqCTc3132A/KWlJpESP0zKJ9J48KsiIYsNKJDPG2MaLwvA8dpFN9/hJeS8RWp6SiuL6zovDauelTbqik+NtfnOevRN5tey9W9BRzUlT8bj5ERh2mfS2hCE6uQhCEAjGNxS00LtsPmeQEfmM7cYs+kSnewCZ/Mlh/l+ZkyuouM3VVx3HPWa5N7bAeyvh/GV1AaRaNF6AXnn+uxtqQjY0MWlSKJEBD6xuLZ43KC0AIWnoEIUsfSMARwGUPC8dR5HV44rQJ9N4uMUGkgGUJKGO0lgDFIekqPWe08Mc9GIkwqPWYCXPZPEa1FYgE5Sq36Xv57aSrK2BY+UhMMosJJeSzcdGhMpwLjxAy1SWXk25Hj1E1NOoGAKkEHYjadZduVmioQhKivxPGKSaXub2069LzB9qceK1XPbZQo56Ak/UmXvGuDsmYorOpNwFGYi/Ije3fMpiBrZtD0Oh+BnHK3qu2MncN4eryMW8YIjyG4sZmNC0CIm0UJUeWnlouFoQieiKtPbQPIq8IQPQZ6GibQtKH6dSPJiZEE8ywLmlrJSm0qKOKIFov9MMqLNnjeeVxxUDVNoVY1nFhrIGIe+0ZWtrdj5cpIWk7+zTdvuox+ghDVFbCXHBuKtSNjqh3HTvHfI9Lg2IbakR3sVX5E3+UsqHZmofbdV8LsfymtVNxpUxCkAhhYi415GErl7P0wBq/wAf5QmuWOFtEVaKsLMoYdGAI+BnkJUV2J7PYZhrRUfcun4CJjOJYNEZgosB3k/UwhM5RrGqGtWIO/0iKVdid+fdCExG62vAeDUaoJdSf8Tj6ES6HZbC/wDjP/sq/wCqEJ01HPdLXs1hR/VfFnP1aeN2Ywp/qvg9QfRoQjUN01U7K4W3/wCZ/wDZV/1yFV7P4cbIf26n+qEI1DdV+J4VSXZf3m/jKx8OoOg+ZhCZsalRa622kV3N94QkaWODoK24v5mXOH4ZSO6/vN/GEJZGbVthOA0Dun7z/wCqWFPgdBdqYP3iW/ETCE1pm2plHDInsIq/dUD6R2EJUEIQgEIQgf/Z"/>
          <p:cNvSpPr>
            <a:spLocks noChangeAspect="1" noChangeArrowheads="1"/>
          </p:cNvSpPr>
          <p:nvPr/>
        </p:nvSpPr>
        <p:spPr bwMode="auto">
          <a:xfrm>
            <a:off x="460375" y="1603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923" name="AutoShape 8" descr="data:image/jpeg;base64,/9j/4AAQSkZJRgABAQAAAQABAAD/2wCEAAkGBxQTEhQUEhQWFBUVFRcVFBQUGBcVFBcUFRUXFhgVFxQYHSggGBolHRcUITEhJSkrLi4uFx8zODMsNygtLiwBCgoKDg0OGBAQGCwcHCQsLCwsLCwsLCwsLCwsLCwsLCwsLCwsLCwsLCwsLCwsLCwsLCwsLCwtLCwsLCwtLCwsLP/AABEIAQMAwgMBIgACEQEDEQH/xAAbAAABBQEBAAAAAAAAAAAAAAAAAgMEBQYHAf/EAEQQAAIBAgQDBAcEBgkEAwAAAAECAAMRBBIhMQVBUQZhcYETIjJSkaGxQnKywRQjkqLR4SRDYnOCwtLw8RU0U5MHFjP/xAAYAQEBAQEBAAAAAAAAAAAAAAAAAQIDBP/EAB8RAQEAAgIDAAMAAAAAAAAAAAABAhEhMQMSQRNRYf/aAAwDAQACEQMRAD8A7jCEIBCEIBCJdwBcmwG5MzeO7W00rpT5Hc29W/IMx2Jvp5XmcspO1k200JFr40LSNQesNNL23IHlvK7/AOwD3P3v5Rc8Yaq7hMxQ7WLUYZLZftKT6/iL22nvFuNM6FaQtfcsbeWnL6zN8uOtxfWo3azj5saNCxY765b9RfpofG3S5jnZDtQKyqlS4ewsW3NxcXPO/I8/HfNtw6q62sCT7RB0YjZrkXU+HQDwkYfs3UKoWqBHX7QF9PdKiwI8555ln7bdNY606PEu4AJJAAFyToABzJmUqdqBhVZcQc2X2HuBfTQOTse/X47867Wdtq2JORLqt9FXpf2sp1Y97adAJ2vmnztiYOjUu2tN8ZToJ7DXTOedQi6+F7WHW/hNZOE4zgmIw5RvbVTmWqumVhqC43BvYcxpvedq4RjhXoU6q7VEDeBI1HkbjyjxZ22zLtc5NSxMhCNYjELTXM7BV0F2NhrpvOzmdhPAZ7AIQhAIQhAIQhAIQhAImq9gTa9gTYbm3IQqXsctr2Nr7X5X7py3Hdva+coLhgcrBEUAN0u5NjM5ZaamO0jjXampiGKULne2W242A6DX2zt3RnAYWlmy1bOzZjlPrU1vqdW9rpm25C2t6BsfUuSKBudyWA69Aep+Jkatjq/JKa+JJ+lp5rt09W+TH5FajnDKwGXXMRlN8p79NDz56zMYtnDNmqH1mbKoY6LfYja1rad8i4JKuQE3zMASVGUZSdgzH3det5XYlSmZ2ILKjDQltSSRqe4IPKZrN1tA/SKrYhhScAX2b1lAUAXA7+62pmjw/HK9L29R7ygVB8CMw+cymAuquxtuFU3tfQOxuetwPKX+Cq3UXPrADNpbWwO3nLeCLmn2jrMQVqBluM1gpt1uAAfLeWS8SZ9yzaHnkS9iNDYc7WuDp0mWqYdGNyLN7ynK3xEdpelT2WFQdG9V/wBoCx+EY3SWFdtHApA1BlV39R6ey1AMwB6EgNrKHszT9JiqNO1lLgkDUsFU1PWbmCBLvj3ElxVH9GrAUnLK6kj0dyhHMeq2lxoee0R2W4U9GvVrOAFSj+rNwQXyKg7/AHhr1i9tS6jV0ce5LA2canLoCFOoAPPQ8+h1lp2f7QUaNNktZFJbKPaQnUrk6E7W5nSZetjBQosVf0gAAVxbW+rG47iPhKfs3imqLUxFQD1D+rU6Fqh231yg6+QnS3XMc8ZtrcX2jdqno6gLHdgmmQls4Rcu5X1Neo7pB7WYjEVaAyP6WmtRqtx7YOW2VlA9kXbl9rUWEfwWRNAQxBuzixa5JYtfUMpN+8Xt3xjGcSpU2DU3s/2gozB/vIvPv0nLddtRoewuPZKQSpVWpTIBpsNchtrTvrdeh5beGzRgRcEEHYjUTjA4whc1MPSbO2hCsQp6saaE38f+ZM4LxWuKz+mugQJUQEWUDMQW532/4nfHOyOVjrkJWcP4urqCxAJ5j2T58vOWQM6y7ZewhCUEIQgEIQgE4322w/osZWQF1FS1VQoUhmYc7gkWIGxG07E7gAkkADcnQDznKf8A5YxlJ2p1KThmRWpuVJFlJBWx8ek5+TpvC8qAY8ZinRc99LFTsb/CeYtT6Mt1OVb82sWt8FMp8Nh2xBpinezKVckkZADcZiPh3275pOIYShlVa+Isi7IgAvpbXRiT/Ezz3W3S3hMxWLC0qeXQMgPgLTPcSVmRFQXLHM29gOh+XwljUxdMqlOij1FQEBnFtze2o1+EbNGq27BB0Xf4zO+WFbSwTCmquVpqAb6n7W40IFtx4AeMdw9WkFIRgQpuSNLZjp5cr90VxHAFEz01zsLFgwLkrsbC9+d/KU4Iw7I5XJfRlN7vTPter3b+Q6zXaL4VdjuOR5fGI4njlFElWFycujWJ19YA8ja88wlFPXGtwvIgKxNyHy2ttbbvlbj6LFqam4W1mewYa6tcHawG8knIa4kpyKjAkqpsGJJzVWGRC45gAG3hobWmhw3E6WGUYckAqFJuQoJvm0O+jXmf4SrVMSllznWplFixP9WvkLHWXXFux1WnQavWb0tXNnqKo9lSdlO5y9el+mu7+iPKvaaivsnMeQprfUnq1tz0Bnn/AFhr+uPRs2wsarDYDNYZVNyNNTqNpV4zGnD01sqqxH2VCkd+nO3P6SR2Tx6VHCVD6Oo5/VsbtSJvojKT6rG+jDwtreTUVL/RKtQXNU1h0GnnlvYeFjtJNKiqCxo5nsVu3rXAsRanpcetrp9dLx8DSZyGIpuvMEB9ug1Gtx5ctLysPhKw9m9Rf7SFD+1z+EbyThHwVBh6xawucqAFQBqACNARsfZB+kTWKmqwY2U0gGI3ALtqNJYV3CD9YyJy9Z0GvTeUQx9NqrsGSooULlDjUhmJW42Ook9q1o//ANNr0rPRYMmX1fRnKT99CSrDvGu+nTVdh62IrFnf1KaHKLZlzuNGGU8gdL9RaJ4Dwr0iqqG1Mas4N7km5Ck7nXymyoUVRQqiygWAHSdvHLZus5cXguEITswIQhAJT9qOPLhKOcjMzHLTW9rt39wlxKPjXZ4YqtTaq36umuiDcux1N+QsF799pnLeuO1mvrEPxPEYlSzgmylyCLqoAuctMaAD3j5yrq8DWpS0IDMu/LUdBOtHh1JaL01UIjIym3QqQSTudOs53gGui+FvhOFwuN5u3WWXpTcLpegw/wCj1FKG5zVKBBLXN7+sBa40sNhpeWHD+HIQbejrnXLm9WoAeWR9Gtrrcbz3FJcyvrC20zYtkXVPB0QcrjITsGBS57jex57ExVTgBPsVNOQZb/MESrw3GKqjK1qi81fXTx3llhMfSPsO2Hb3W9akfI6AeGWZ1E1SKnCSmhYaDMzWyqB5mZXtNw8NlDC5GVwNvVJINyOoB25qPPdYrGFFJrICND6RAXTQ3BZQMwtvsR3zIVKy18SRTa4qNmUncXPtf4RqB0AGl5Zj9ZqHwnhdcoCKZIUtTU3X1qYPqnU8tRJnFeF4ioi0qdEhnOVnOiqp3LNy0uNOs1RNrBRZV0UdwFhHVY981Mfq6ROC8FTA02NJGr13F2qWvtso6KOQ1J53nmGpVVdqtQXSrZKgb2+gYLb2QSRboSZbUWMnJVM16ppyrjHZDFVsQ7BAEU2R6jBQR1y6t8pXVOzORrVavkmnw3J+E7Rn7hFCpJ6f0YvB9q1RNKJq1lWzVW9XMFsoLE+sWsR4yBiuOYrEWvmVW2SmpJ6a93jedIVx0i79016I5y3Z1moDMjOc5JuhvlK3Hq26/SN9mMI61mJw9RUXKEzUyDf1szWIta2WdGapI9ZjJ+ONSr7hVamUtTGULutgCCdbkDrqbyZMrwKsRiAOTBgfIX/Kaqd5050QhCVBCEIBCEICKtMMpU7EEHwItOXcNTLdT9lmHwJnVJynCVMxqP7zu3xYzj5e46YfQwuYxVpyUo0iGE5uiA1CR6uFJloEkjD0xeTQhcLWomisQOm4+HKWNLhqek9LlUPYi4Fib23GxPfvLbD4dbRdSnLMU2irTGu0cpU44U1sI+adppkhFF5JprIwWPUnlEoJFeiiUaSEMqGAkWBFOsBKGnWRawkmsZErGArs6l8Rf3UY/EgfmZq5l+zB/XP9z/MJqJvHpnLsQhCaZEIQgEIQgRuJVSlGqy7rTdh4hSROZ4anlS3+9Z1UiYPtYiU66pTQC6ZmtoLkkCw2G3znLyT66YX4qwIho3XxQU63iVxaH7Q89PrOLoWTFUzC09tKi5wbaSWhvKzA3taWKbTSPKI1JkhTeN07DpPQwEIWacSacDXE8OIEodWPq0irXEdWqOsolZ9Im88Uz20qGqkgV2k6rKbiGMUaX1On/PSFTOAVsuIW/wBsFfzH0mxmd4X2dIZXqtqpzBF2uNRdufhNFN4sZCEITTIhCEAhCEAnNuN18+LxB90hB/hGX6gzpM5bjFtWrt79aofLO1py8vTeCFitTINajLBlvGzTnF1N4KmRtLEKbXjeHS0l0tjEgn8Nplh/L85ZLw++7t8v4Su4dVtLqlWm4ygvwhuTn5RpuFVPfPyl5Ta8dy6R6m2ZPDKnvn5fwiW4Y/vGaAnWeOI0bZt+FP75HnGxwlr61H/aP8Zo/Rz30UnqeylpYBhs7+bGSa9F1X1Sc3LXTzlilK0WovNSG1UKFR/bbyGgjGLwC2taXuW0rsTvLpNtTgquamjdVBPjbWPSu4BUvSA91mHzv9CJYzrHOiEISoIQhAIQhAJyzEtd2P8Aab6mdSM5TOXk+OmDzLHVpzy09DTk2cyT1dLxpq0batAn0KlpY0MTKOk0l0qkqLuliZZ0MQCJla2LVBmcgDqT/u8gN2spLoM7ctBYfMiXaNdQxtOrc0nDWte3K+2/gZIBnO+y/HVoZw4Yhsvs62K37x1mtwfGqVQ2V9fdOh8r7+UsRbF4ktGC8SGlVJBiqW8YUx9DpCPXldiBvLFzIFbnCrHs3U9tfusPmD9BLuZns/UtWt1Uj6H8jNNOmPTGXYhCE0yIQhAIQhARXqZVZjyBPwF5y22gnSeMG2Hrf3T/AITOb09py8jpg9G0bae3nhnJs008SPAXgacoKRi6+ICKWbYf7t4xkCxkHtHWuqL1ux8rAfUwlUuNxjVGLMfAcgOgkUNPCNQBzNvjN1gsGlMWVRoN7XJ7yYZY6m8fFWWfY5QWq3AIyruLjc9YjtHglpVAU0VwTYbAje3dqIF32Z46zEUqhvf2GO9/dP5GaUNOW06pUhl0IIIPeNROlUKmZVa3tAN8ReahEtXkim0hoY+hlU+5kSvtHiZGrtATwhv6QnifwsJsJjeFf9xT8T+EzZTpixkIQhNMiEIQCEIQIfGEvQqgbmm/4TOa0mnVWHWclB9Y225eHKcvJ8dMDl55PKZg05Ni8UrxETeUPZ7yj7SH1k+6R8/5y1zSDxugXp3G6a+Knf8AI+UJWZZ9Qehv8J0DB4kVEDKbhh8+njOfmSMHjHpG6MV6jkfEbQztf9jH9aoOdlPwJ/iJoeI8LSvlDFhlJtltzt1v0ExfBeJehqFyCQwIIGm5BuBtym14fxelU9lxf3W9U/A7ywJw3Zygu6lj/aJPyFgfhLhRARYM0pIkikYwYBoEh2kWsY4XjNRoDeFP66l/eJ+ITcTC4U/rqX94n4hN1OmLGQhCE0yIQhAIQhAicWr5KNVuiNbxtp87TltTQ+Q+k6P2qP8ARan+H8aznFQa3nHydumHT0RxogRQmGyCZ4DPWiIDhSeZIpDHBCKjG8BD607K3NT7J8OkpcTgKlP20IHXdf2hpNqskI8qac9QR5Ull2cwiVGdXF7LcWNra25GOcY4b6Egg3Rtr7gjkZES+zvGGRhTqElDoCfsHl5fSbLNOZib/g1bPRRjuRY+IOUn5TUInxLNPbxDSqLxt4HSJZoU3Qa1RD0dT+8Jv5zw+0v3h9Z0ObxYyEIQm2BCEIBCEIFD20q2w9vedV+rf5Zg+U2Xb0n0VLp6TXxym35zGnTScM+3XDp5eF4mFOZaKJibz0iIIgKFpluK13TEPlYrtsSPsiaYTPdpcOQ4fkwsfvD+VvhCUvh3GqudFZrqWANwL2JtvNehnN1aazhvaFCoFU5WHPUqe/TYyoZ7Ij9bU+7/AJhLTtU36lf7wfhaUvZnGJSZy5tcADQm+vdPOOcU9MwCiyLtfck7kwnxGVpueyw/oyeLfiMwtFSbAak6Ad5nSOH4f0dNE91QCe/n87xCJF4lo4BALNKjtGGk5lkSsLQqOzag94+s6JObVzpOkLsJvFjJ7CEJtgQhCAQhCBm+3g/o6d1VfwPMQ2s3Pbv/ALW/Sov5j85haRvOOfbrh0Ree25xxki1pXmGjbRBkn0E89FAimNYrDiohRtj8Qeok1qUZZYGRxnDXpnUXXkw1H8vOR1m4pNE4rBUijM1NdFJvax0B5iGdMjStJVCiWNlBY9ALn5Sx7KYNHFQuoa2UC/mT+U1uFpKosqhR0At9JU0hdneAZCKlT2vsruF7z1P0mnRBI1Ix0PNKeIEbJgXjbNCk1HkOsZIqGRahlDnD8Aa1QINt2PRQRfz1+c3kw3CcX6OqpO17N4HT5b+U3M3ixmIQhNMCEIQCEIQKztNhhUwtVT7uYeKesPpbznLqJI0nS+1tYLhagLZS9lHU3IuB5XnO3p3E4+Tt1w6Po1xPFOvhI9N7SQmomGzwqTxmjTGJzQhZaJLXiWaJJhHtoupTzoyk2zAi46EWiFj9OUJ4TgRRUqCTc3132A/KWlJpESP0zKJ9J48KsiIYsNKJDPG2MaLwvA8dpFN9/hJeS8RWp6SiuL6zovDauelTbqik+NtfnOevRN5tey9W9BRzUlT8bj5ERh2mfS2hCE6uQhCEAjGNxS00LtsPmeQEfmM7cYs+kSnewCZ/Mlh/l+ZkyuouM3VVx3HPWa5N7bAeyvh/GV1AaRaNF6AXnn+uxtqQjY0MWlSKJEBD6xuLZ43KC0AIWnoEIUsfSMARwGUPC8dR5HV44rQJ9N4uMUGkgGUJKGO0lgDFIekqPWe08Mc9GIkwqPWYCXPZPEa1FYgE5Sq36Xv57aSrK2BY+UhMMosJJeSzcdGhMpwLjxAy1SWXk25Hj1E1NOoGAKkEHYjadZduVmioQhKivxPGKSaXub2069LzB9qceK1XPbZQo56Ak/UmXvGuDsmYorOpNwFGYi/Ije3fMpiBrZtD0Oh+BnHK3qu2MncN4eryMW8YIjyG4sZmNC0CIm0UJUeWnlouFoQieiKtPbQPIq8IQPQZ6GibQtKH6dSPJiZEE8ywLmlrJSm0qKOKIFov9MMqLNnjeeVxxUDVNoVY1nFhrIGIe+0ZWtrdj5cpIWk7+zTdvuox+ghDVFbCXHBuKtSNjqh3HTvHfI9Lg2IbakR3sVX5E3+UsqHZmofbdV8LsfymtVNxpUxCkAhhYi415GErl7P0wBq/wAf5QmuWOFtEVaKsLMoYdGAI+BnkJUV2J7PYZhrRUfcun4CJjOJYNEZgosB3k/UwhM5RrGqGtWIO/0iKVdid+fdCExG62vAeDUaoJdSf8Tj6ES6HZbC/wDjP/sq/wCqEJ01HPdLXs1hR/VfFnP1aeN2Ywp/qvg9QfRoQjUN01U7K4W3/wCZ/wDZV/1yFV7P4cbIf26n+qEI1DdV+J4VSXZf3m/jKx8OoOg+ZhCZsalRa622kV3N94QkaWODoK24v5mXOH4ZSO6/vN/GEJZGbVthOA0Dun7z/wCqWFPgdBdqYP3iW/ETCE1pm2plHDInsIq/dUD6R2EJUEIQgEIQgf/Z"/>
          <p:cNvSpPr>
            <a:spLocks noChangeAspect="1" noChangeArrowheads="1"/>
          </p:cNvSpPr>
          <p:nvPr/>
        </p:nvSpPr>
        <p:spPr bwMode="auto">
          <a:xfrm>
            <a:off x="612775" y="3127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714482" y="285729"/>
            <a:ext cx="5000660" cy="477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R="55880" algn="ctr">
              <a:lnSpc>
                <a:spcPct val="100000"/>
              </a:lnSpc>
            </a:pPr>
            <a:r>
              <a:rPr lang="ru-RU" sz="2500" b="1" dirty="0" smtClean="0">
                <a:solidFill>
                  <a:srgbClr val="051C2B"/>
                </a:solidFill>
                <a:latin typeface="Times New Roman" pitchFamily="18" charset="0"/>
                <a:cs typeface="Times New Roman" pitchFamily="18" charset="0"/>
              </a:rPr>
              <a:t>Национальная</a:t>
            </a:r>
            <a:r>
              <a:rPr lang="ru-RU" sz="2500" b="1" spc="-100" dirty="0" smtClean="0">
                <a:solidFill>
                  <a:srgbClr val="051C2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b="1" dirty="0" smtClean="0">
                <a:solidFill>
                  <a:srgbClr val="051C2B"/>
                </a:solidFill>
                <a:latin typeface="Times New Roman" pitchFamily="18" charset="0"/>
                <a:cs typeface="Times New Roman" pitchFamily="18" charset="0"/>
              </a:rPr>
              <a:t>оборона</a:t>
            </a:r>
            <a:endParaRPr lang="ru-RU" sz="2500" dirty="0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569746319"/>
              </p:ext>
            </p:extLst>
          </p:nvPr>
        </p:nvGraphicFramePr>
        <p:xfrm>
          <a:off x="-1" y="1124745"/>
          <a:ext cx="9144001" cy="1865926"/>
        </p:xfrm>
        <a:graphic>
          <a:graphicData uri="http://schemas.openxmlformats.org/drawingml/2006/table">
            <a:tbl>
              <a:tblPr firstRow="1" lastRow="1" bandRow="1"/>
              <a:tblGrid>
                <a:gridCol w="3995936"/>
                <a:gridCol w="1008113"/>
                <a:gridCol w="1008112"/>
                <a:gridCol w="864096"/>
                <a:gridCol w="1152127"/>
                <a:gridCol w="1115617"/>
              </a:tblGrid>
              <a:tr h="1224135">
                <a:tc>
                  <a:txBody>
                    <a:bodyPr/>
                    <a:lstStyle/>
                    <a:p>
                      <a:pPr algn="l">
                        <a:lnSpc>
                          <a:spcPts val="915"/>
                        </a:lnSpc>
                      </a:pPr>
                      <a:r>
                        <a:rPr lang="ru-RU" sz="1200" b="1" spc="-5" dirty="0" smtClean="0">
                          <a:latin typeface="Times New Roman" pitchFamily="18" charset="0"/>
                          <a:cs typeface="Times New Roman" pitchFamily="18" charset="0"/>
                        </a:rPr>
                        <a:t>РАСХОДЫ </a:t>
                      </a: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(по</a:t>
                      </a:r>
                      <a:r>
                        <a:rPr lang="ru-RU" sz="1200" b="1" spc="-65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разделам,</a:t>
                      </a:r>
                    </a:p>
                    <a:p>
                      <a:pPr marL="4763" marR="179070" indent="0" algn="l">
                        <a:lnSpc>
                          <a:spcPct val="100000"/>
                        </a:lnSpc>
                        <a:tabLst/>
                      </a:pP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подразделам</a:t>
                      </a:r>
                      <a:r>
                        <a:rPr lang="ru-RU" sz="1200" b="1" spc="-7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spc="-5" dirty="0" smtClean="0">
                          <a:latin typeface="Times New Roman" pitchFamily="18" charset="0"/>
                          <a:cs typeface="Times New Roman" pitchFamily="18" charset="0"/>
                        </a:rPr>
                        <a:t>расходов  бюджета</a:t>
                      </a:r>
                      <a:endParaRPr lang="ru-RU" sz="12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2017 год уточнения  бюджета №</a:t>
                      </a:r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         </a:t>
                      </a:r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ru-RU" sz="11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РСД №57/8 от 21.06.2017)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vert="vert27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2017 год уточнения бюджета №</a:t>
                      </a:r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         </a:t>
                      </a:r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ru-RU" sz="11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РСД №116/11 от 13.09.2017)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vert="vert27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Отклонения уточнения №3 от уточнения №2 бюджета </a:t>
                      </a:r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2017г.</a:t>
                      </a:r>
                      <a:endParaRPr lang="ru-RU" sz="1100" b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vert="vert27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2018 </a:t>
                      </a:r>
                      <a:r>
                        <a:rPr lang="ru-RU" sz="1100" b="1" spc="-5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года </a:t>
                      </a: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первоначальный принятый бюджет (РСД № 167/26 от 08.12.2016 )</a:t>
                      </a:r>
                    </a:p>
                  </a:txBody>
                  <a:tcPr vert="vert27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2019 </a:t>
                      </a:r>
                      <a:r>
                        <a:rPr lang="ru-RU" sz="1100" b="1" spc="-5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года </a:t>
                      </a: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первоначальный принятый бюджет (РСД № 167/26 от 08.12.2016 )</a:t>
                      </a:r>
                    </a:p>
                  </a:txBody>
                  <a:tcPr vert="vert270">
                    <a:solidFill>
                      <a:schemeClr val="accent1"/>
                    </a:solidFill>
                  </a:tcPr>
                </a:tc>
              </a:tr>
              <a:tr h="24912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Мобилизационная подготовка экономики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0,4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0,3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92665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Итого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0,4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0,4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0,4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0,3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6516216" y="764704"/>
            <a:ext cx="1500199" cy="1428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млн.рублей</a:t>
            </a:r>
            <a:endParaRPr lang="ru-RU" sz="15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Номер слайда 16"/>
          <p:cNvSpPr>
            <a:spLocks noGrp="1"/>
          </p:cNvSpPr>
          <p:nvPr>
            <p:ph type="sldNum" sz="quarter" idx="12"/>
          </p:nvPr>
        </p:nvSpPr>
        <p:spPr>
          <a:xfrm>
            <a:off x="7010400" y="6381750"/>
            <a:ext cx="2133600" cy="476250"/>
          </a:xfrm>
        </p:spPr>
        <p:txBody>
          <a:bodyPr/>
          <a:lstStyle/>
          <a:p>
            <a:pPr>
              <a:defRPr/>
            </a:pPr>
            <a:fld id="{60707C3E-EA26-4ADE-B158-97DC83AF1FAF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-180528" y="2996952"/>
            <a:ext cx="11089232" cy="473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R="733425" indent="55563">
              <a:lnSpc>
                <a:spcPct val="100600"/>
              </a:lnSpc>
            </a:pPr>
            <a:r>
              <a:rPr lang="ru-RU" sz="2450" b="1" spc="-5" dirty="0" smtClean="0">
                <a:solidFill>
                  <a:srgbClr val="051C2B"/>
                </a:solidFill>
                <a:latin typeface="Times New Roman" pitchFamily="18" charset="0"/>
                <a:cs typeface="Times New Roman" pitchFamily="18" charset="0"/>
              </a:rPr>
              <a:t>Национальная безопасность и правоохранительная деятельность</a:t>
            </a:r>
            <a:endParaRPr lang="ru-RU" sz="245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9" name="Таблица 18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372702574"/>
              </p:ext>
            </p:extLst>
          </p:nvPr>
        </p:nvGraphicFramePr>
        <p:xfrm>
          <a:off x="0" y="3501008"/>
          <a:ext cx="9144000" cy="2561029"/>
        </p:xfrm>
        <a:graphic>
          <a:graphicData uri="http://schemas.openxmlformats.org/drawingml/2006/table">
            <a:tbl>
              <a:tblPr firstRow="1" lastRow="1" bandRow="1"/>
              <a:tblGrid>
                <a:gridCol w="4499992"/>
                <a:gridCol w="936104"/>
                <a:gridCol w="792088"/>
                <a:gridCol w="864096"/>
                <a:gridCol w="1008112"/>
                <a:gridCol w="1043608"/>
              </a:tblGrid>
              <a:tr h="1440160">
                <a:tc>
                  <a:txBody>
                    <a:bodyPr/>
                    <a:lstStyle/>
                    <a:p>
                      <a:pPr algn="l">
                        <a:lnSpc>
                          <a:spcPts val="915"/>
                        </a:lnSpc>
                      </a:pPr>
                      <a:r>
                        <a:rPr lang="ru-RU" sz="1200" b="1" spc="-5" dirty="0" smtClean="0">
                          <a:latin typeface="Times New Roman" pitchFamily="18" charset="0"/>
                          <a:cs typeface="Times New Roman" pitchFamily="18" charset="0"/>
                        </a:rPr>
                        <a:t>РАСХОДЫ </a:t>
                      </a: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(по</a:t>
                      </a:r>
                      <a:r>
                        <a:rPr lang="ru-RU" sz="1200" b="1" spc="-65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разделам,</a:t>
                      </a:r>
                    </a:p>
                    <a:p>
                      <a:pPr marL="4763" marR="179070" indent="0" algn="l">
                        <a:lnSpc>
                          <a:spcPct val="100000"/>
                        </a:lnSpc>
                        <a:tabLst/>
                      </a:pP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подразделам</a:t>
                      </a:r>
                      <a:r>
                        <a:rPr lang="ru-RU" sz="1200" b="1" spc="-7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spc="-5" dirty="0" smtClean="0">
                          <a:latin typeface="Times New Roman" pitchFamily="18" charset="0"/>
                          <a:cs typeface="Times New Roman" pitchFamily="18" charset="0"/>
                        </a:rPr>
                        <a:t>расходов  бюджета</a:t>
                      </a:r>
                      <a:endParaRPr lang="ru-RU" sz="12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2017 год уточнения бюджета №2  (</a:t>
                      </a:r>
                      <a:r>
                        <a:rPr lang="ru-RU" sz="11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РСД №57/8 от 21.06.2017)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vert="vert27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2017 год уточнения  бюджета №3 (</a:t>
                      </a:r>
                      <a:r>
                        <a:rPr lang="ru-RU" sz="11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РСД № от 12.09.2017)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vert="vert27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Отклонения уточнения №3 от уточнения №2 бюджета 2017 </a:t>
                      </a:r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года</a:t>
                      </a:r>
                      <a:endParaRPr lang="ru-RU" sz="1100" b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vert="vert27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2018 </a:t>
                      </a:r>
                      <a:r>
                        <a:rPr lang="ru-RU" sz="1100" b="1" spc="-5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года </a:t>
                      </a: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первоначальный принятый бюджет (РСД № 167/26 от 08.12.2016 )</a:t>
                      </a:r>
                    </a:p>
                  </a:txBody>
                  <a:tcPr vert="vert27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2019 </a:t>
                      </a:r>
                      <a:r>
                        <a:rPr lang="ru-RU" sz="1100" b="1" spc="-5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года </a:t>
                      </a: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первоначальный принятый бюджет (РСД № 167/26 от 08.12.2016 )</a:t>
                      </a:r>
                    </a:p>
                  </a:txBody>
                  <a:tcPr vert="vert270">
                    <a:solidFill>
                      <a:schemeClr val="accent1"/>
                    </a:solidFill>
                  </a:tcPr>
                </a:tc>
              </a:tr>
              <a:tr h="40503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Защита населения и территорий от чрезвычайных ситуаций природного и техногенного характера, гражданская оборона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4,6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4,6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4,6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4,6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504056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Другие вопросы в области национальной безопасности и правоохранительной деятельности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60,4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63,9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3,5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51,7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52,6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211782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Итого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65,0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68,5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3,5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56,3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57,2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pic>
        <p:nvPicPr>
          <p:cNvPr id="14" name="Picture 2" descr="Похожее изображен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214290"/>
            <a:ext cx="878438" cy="78581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Прямоугольник 7"/>
          <p:cNvSpPr>
            <a:spLocks noChangeArrowheads="1"/>
          </p:cNvSpPr>
          <p:nvPr/>
        </p:nvSpPr>
        <p:spPr bwMode="auto">
          <a:xfrm>
            <a:off x="1403351" y="760415"/>
            <a:ext cx="977900" cy="415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0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Люберецкий район</a:t>
            </a:r>
          </a:p>
        </p:txBody>
      </p:sp>
      <p:sp>
        <p:nvSpPr>
          <p:cNvPr id="38916" name="AutoShape 2" descr="data:image/jpeg;base64,/9j/4AAQSkZJRgABAQAAAQABAAD/2wCEAAkGBxQSEhUUEhQUFBUUFRUVFhQVFBQVFhcUFBQXFxQUFxUYHCggGBwlHBQUITEhJSkrLi4uFx8zODMsNygtLisBCgoKDg0OGhAQGiwkHCQsLCwsLCwsLCwsLCwsLCwsLCwsLCwsLCwsLCwsLCwsLCwsLCwsLCwsLCwsLCwsLCwsLP/AABEIAOAA4QMBEQACEQEDEQH/xAAcAAACAwEBAQEAAAAAAAAAAAAFBgIDBAcBAAj/xABHEAACAQIDBAcDCgEKBgMAAAABAgMAEQQSIQUGMUETIlFhcYGRMqGxBxQjQlJicsHR8DMVJENjgpKisrPhNDVTc4PxFiWT/8QAGwEAAQUBAQAAAAAAAAAAAAAAAgABAwQFBgf/xAAzEQACAQMEAQMCBAUEAwAAAAAAAQIDBBEFEiExQRMiUTJxBhQzYSM0UoGRFSRCodHw8f/aAAwDAQACEQMRAD8AfLVRLJEinGyVtSim5cDviOTlMJvK57XY/wCI12tqpRox+xx1691Z/c07QHCrKWCs+w38nU1mmT8Dj3g/AVga1D3RkdBpM+JIezWEa76PY+FECXYTiv4qmh0DINzr1aJjIBJxPjVeRIy4UwJ7akIVt4l+nHeg/wAzVRuey/b9GZaqllHmJHUbwNOhvIL3a/h08gg0FpgTzL1h4GnFEg2hpEqZOhGIJSDPCnZTjnqimEz5xpTgnkdMEyTLenGRUaZjluUUwhjArVMYjakIpnNgT2A00pNcoKMdzUfk5tJh0DI6AhJUEgBNyCSQwv4g11OiXbrUG34eDmdatXbXLps+2iugrWp+cmU+MM0bkTZcXb7aMPSxHwrL1iOaG74NbS5+9o6UOFcydAyUXA04JbhR7P4qmh0Aw846tH4GADizGq8iXssU0IJYtIQsbzD6ZPwH3GqVz2XrZ8GOMVULR7OOqfA04PkDbrjqsOxj8TTyDfCD1MAROjDzp0PE9nHCnYaPiKEcqB1pBnwbsphYJDjSEz6SnBwVxCmwGWSi1IZFTjWkOSzUwhmXhWqYx4wpDPoxbUfLFIexGPupp/SWLdZqx+4h4NM2Dw7c0aSM+F84+Naf4fre+dP+5V/GVsoXEZ/JXjx1RXVxOJkY9izZMVC39YFP9rq/nVe/p7qMl/cvWMttVHWhwrjjqGTi4Gn8AF2GGg/FU0OgWHrdWj8DADGCz+NQSJInyGgGLxSELe9C/SR+DfEVTuS7bA+OqZbZZILqfCnBAe7R1kHY7f5jTyJJdDDamZGVyDUU6HieyLY07JEe/pQiKJBrpSCR6iXpCbwSQWpheD5xSEiqI60gi6UXtSGRQy0hz61IQ0qNK1DFPDSHQI3nbLhZz/VOPUWoZv2l3Tlm4ghN3b62EnTnG0co8L5W+NHpFXZfRX9SLn41tnO3jUXgjjx1a7yOZdHl0wFOxWzDipDDxBuKVVZi4PyS0JYkmdlhcMoI4EA+R1riJrEmjr004ouipvAxdh+A/F+dTR+kBh9eFGMAtpixB76hmiSJVEajCaNIpmB5F7eoaxH8Q+B/Kqt30i5adsGJVMuFx4HwphgDu9/El/GfjRS6D8DFQkRXKbFfH8qJBRLJFvrTskI5aEcgRrSEfBgKQ6PQb0hmfGmEjMDThl2bSkIrakIlkoRDMgrVMU8pDoA75X+ZzW1JAHlmW/uvUVZ4jk0NK/mYCjuU30/RnhLG8fmVuvvX31Vp1PTqQmu00dT+I6Hq2Ml8EtpDq/vlXpVNpr7nh9RY48g6DZTygsLKg9qRzlQduvPyqne6nQtU1KWZeEXrDT691LFOJ0rYEqth4yrZhkADWtfLpe3LhXJ+p6jcjqJUXR9ku0E4aPHBH0e7OnDhwP6OXIfGyt8GFTJYSAfeBlThRDAbay6VHNEkTFh2qENmxaZggLexdIz94/Cq10spFm24bBEdUS6XW0pxgFsMWmlH3j8RTy6D8DEKEiITL7PjRIdFzGwogyC0LCRXJxphyhxpThItg4UwLJkUwkZSKcNEgaYR9fWmETz0sCGVK1TFPGpxLGeQHvdPkwshIzXstr2vmNvPjw7qq3GXBI0tKjvuYvOEhS3c2PiBJFL0ZRVdWLv1AADqetaq3M1sgss6rUtRto0ZQlJPgMbwyQYdiSvTO/0iqerGqvcqWPFtK1J6vcOkqMFtaWH8nF6X+GleTdWo/bngXIek2gzqzkFELxooAQZT7ITvHA9tZNSe175PL+fJ2FSjS0+inSivhj/sRkyEIQVzXBHCzANf31bsZt0/d2cjfuUqjlIKQmryKPaAG7OP/wDsMbAebRyr5Iqt+VaDh/BjIgUv4rR0ePhUD7DBm1V6poJBxBGENQEuAglMNgD71j6Nfxj4GoLjomt+wHHWei+zQlOAwBs02xco8/cKIk8DGKAiITcvEfGiQSIOxog8F0R0oWOVz0kIpK0mFknHTDMsBphGYoaQRORNKcSIBqEcttTiGNa1DFPGpxIWN+NovBEhjsGMgAJANuqdRfnVzTrSF1U2VFwVru4nQpZg8MSJMU8pvI7OfvEn/wBV11KzpUYJRivucnXrVKj9zbDko+c4S39Lhhp2vB+ZU28q4/XbJ0avrRXtfZ3v4P1hRat6j+xPdcOMOSUcqDmikhytJGSNVK8bHv7eVcvX2OaTf9jqNR2zrYTxnvPCf2Ce6uL+kmj4ECNzoASzg5yQNBy0rSsuUYupUkoxkvt/gaojWgvJieTnMOP6HbxJ4O/Rt4SRKB/iy1t04brNZ8FGb218o7hFwFZn7suMw7RXQ00goi9hTrbvquThSOmABW9I+h8HWoa/0k1H6hfiNZqL7NCUQDAODW2MfwpyTwMgoSIrn4eY+NEh0Q50RMXRcKFjEJeNOhFb0hH0dCOWCmEQ50455OKYSIqKYIllpxhjStQxj5qT6Ysidv7GHOGjZwgaVrueC9XifX31raXJwk5L4KF8t8FFn2M3ViXDdJCekGUMJbjVterlvYKdOGoNXY6jVVbMuusFSWnxdP29gKCY4Zs3F0Oq/VsdGU9ulxartxRd5ScX9L6+5QpT/J1E8+9GjAdDDK6dJiAs4DRCLgyNwXQXzDUeVec3dCcJbWlmPGT1GNxK+toVo44XOQlsWDo8TquQmMDLxATMWjU/eABv21JY1cvBQvpqdDC8DfFWv5MWUcYZyfbxtthj/Xw/BK6C05tf8mVXeK6P0JFwrIZeMuOXShkFEWotHYd9VywE4qYAG7zj6A9zL8f96hr/AEktH6hdirNRoM0R04DAiaYxvwiixwSeBhoURlc/DzHxokJE1UEU4Z7GthamY5CZadDlbCmYj2hHJCkIqHtUgvB7iKQkQRr0hFt6QhgStQxT1qTfAgfjMPCzr06K+jKhIBKuRoQDw4HWrFCc4L2gzpxqPB7jZpyipGi6FSM2UKVQ9YIAdOR1tUyeZZl2P6eGtvaA0OGw8LzZlE+YXXMV0ZrEJcmyt7Wp42PnpwqVqiilwkZNRUIyk3zJiVDjGKNkOSSAtJGRx6JzaRR+E2I86ztdsdm2r4ff3N38MXkZTlQqP2vo37v7wAyQo9yzOS8jG5Z26qqO61q52FHbNSidHqFjiLlDhHR4jp5VrR7OWaaRyfeX/mzf96D/ACx10Vn/ACv9mZNx+sj9DRcKx32X0U4saUMgois+khqCRYXQRhNMAYd5B/N3/s/5hUNde0lpfULMVZpfNMdOMwMYz880F7qOHnRJNhbkkM0eH7T5D9amjbtlV1sGLaOKijFmLX+6pb4C1SflsCjVyVYXaCMbKb+It51HKlgsKeTWpqFhpHklMOVFqTHPkphFi8aYRTfWkEeyjTWnGPlItTMfBHNTZEMaGtUxT1qccX9upLN0sGGIWboQQTf2WchsvY3VtfiKlxKMd40KijUwzBg/nUOz0iljIMTkPIDmIgLFuWt9beFXrFxqVG5L7ZKupzltcqRPEYiKWJgrA3Ui1wDpzsRe441txg4PGDmNzfnk55HijFKr8QD1h9pToy+YJqzeUI1qDhIu2dZ0qsZrtG6TDxYVwzEyOGDRoAVyrmBVpL8/u91cTZ6fVudzj9MXydtf/iFOEaaXL7Or4ZrgEcx8aPG2TTM3OUcr3o/5q3/dw/8AljrobL+W/szJueKyP0LDwrHfZfI4kaUzHQqYoWk8aryLEXwb8OabwCZd4B/N5Pw/Ag1HV+gkpfUKkJrLNA1RU8VkT6LenjS5A1OhbgW7geytCnFRRVbyyWDmaT2M3p+dSpjbMm+DYYvmkOY8gb6UMmySGEVY7ZqjrKApHMaVE5fJJt4yih2swU6Ei/ce2hrU1jKBpTecMqlNVMFkpIpZEepTCLRTCKJONILwTl4UhFSNpTMcjamHGZDWsYZNqTS8i8GDZ+JSPFTPIGCrDHmkZbRqqliAH5sS/Duq/Sg501t7yVqs4xeX8Hs+2UmLrg1bEFwRopCKWFuu7cPDsq1+WlD3TeGV/wAwqnthyKG9ezI8POY4jpkUsvHKxGo/PWtyyqyqwzMxb2nGlPC4b8C7FhhEpxMgFgSIUPB5B9a3NV4+NZOt6j6f8Cn35N78O6XK7qJyXtiYcPN84UxSNeTUxSMfrNxjJ7CdR31h2N47eWM+19/+Tptb0n1YKdKOHE6nu7MWgjJ0OQAg8iBYj3GjqNOo9piR+nns5rvc+XaTt2NC3oiH8q6Gx/lv8mVdfqn6HwjXQHtUH1FY8+y+iWIGlCEKu0xaQedQTJ49GvDGh8DFW2xeCX8DfCo6n0B0/qE+A6Vlmii52NrAXJ099T28csiqPgY4NiqFBkNzbW3DTlV6fCIKfZvw4VRYC3dQImZeXo2RpA3aCEjh51FOJPF8A5lDFO1Tr4EWNO+YEb4kbVwCcxf1qklkNz5J/MY/siltFvZ98xT7IpbRbmeNhE7BS2i3M8+YJ9kU2wf1GeNs5Dy95pbBvUZU2yE7/WmcA1VI/wAkJ3+tDsF6ppTjWoZhN6XAvAhbdkjTFu0pDB8qhdXCIiDMcgI6xbQdnGtS09erDFNfT/2Z166dNpzecg6Pbk0cZiicxx5maymzHNwuw46eFdHG0i8Sq8tIwXdTWY0+EX7EwQfNNMxEKe0x9p2P1FvxJqjqup07Okow+t9fsXdK02rf1UnygDvHtBp5bkBVUZUQcEQcAP1ricuUnKT5fZ7FbWdKypKlHjgtzrPhAiRWeADrgC7OTwFtdQCfKoVFxqNt8MypKVK43Z9r8DnuJj+lw6km5VmU95HP3itOjgwtQpKlVeOmIu/P/HTf+P8A0lrqNP8A0cHM3n6h3XcnGdNgsO/MxAH8S9VveDWZcw21GXKE90EGpRpVcmFfbK9YeNRVCWBbhTUa7HZLaQvE47UYeoNBNcMem/cI+HOgrK8mmjZFy8R8amovE0BUWYjYs+g7CLg1fk8orQ4YDxe9IicqEDjna5IF7XIHAd5pJhsLYDayzKWTgvEdnOlkLaJm1d5pXlKqQFAJEdmuQPrXCm3maT6GceQlsvENZekGV25W5Am/uqBvCYbQc+cVXyLB984pbhsHnziluHwROI19PzpbhYLFnpZGwTE9OmLBNZacFolnpCwZhVwpk3NOll4Fx0zm+2NjSSTzyw2lBc5lTWRCNLMnG2nEVvaZq9vGKoT9skZOq6ZcRaqqLcX0Zdl7NMrkHqIgzSORbIo43vz7BWnf6nTtqLqJ5b6X7mTZWNW7rqlFcmyfEfOZY4IhliUhI18TYyN2sdTXn1atOrJ1Z9nsVjp9LTLXKXKXIX3rx0WzkWGBFaRluSwvp9puZJ7Kz6UHXeW+DNt6dW/m6lVtR/YXMNtB5UvKEUHUBFygdjkX1PZ3D7wqxOmk8RHrUIU29rbDG5dkeZA17vmbSwD2AcA8/q61q2cnKBi6hLc02KW+/wDx83/j/wBJa6vTf0zm7z6zqXyPY7Nh3iPGNgwH3XH6g1X1SntkpBWFTMXEf2rLNF94Frbq8PGo6iJYM8wh0qEJmjEi6MO4/Cmk+GBHiQgYbgKy5dmrHo2wuRwNj2jiKaLw8jhbZ+IZ7pINFtZu0MP9q0E8xIdqTyVTbsQ5g9i1mDjXTMOBt5870S4ElkK7Nw4S4AAuNQLeV/Wn7CkYYYA3G1xxFDnAeAJvBtRIPpHOVFFr2J52HDtJFROm5cIGUlFZZ9s7bsc65o3DD3jxHKq9SnOHaBhKMllM2fPBUYbR4cXS5HwUvjdRSyNguXGUsiwXJjKWRYLkxdOpDFvzsU+4bBoU1omeWOaTY5yvageLFSEFlbOWUg62bUG4rOcotNHodiqVW0jGSzhDXi51MawYknPLEhlkUdZXDFo8wHtWBsa0bfTa1zab4f8AFvCZ5/X1WhY6nupx4AuFwcmFxUVwG64KMCMrqeBDeFZlVNJxlxL4O4d3RvrSUqb4aNvygbHMmJSXXo2WzcAQy8E7r348OPZVe3qKMGvJl6fdqFs6T7zwKW0sX9JHGn20J429oFVtyHP07KtQjiLk/gkcP4cpM37tzMm0pEHsEufAkjX8q0LRrajGv6adGM0C99j/AD+b/wAf+ktdVp36a+5yd39Y0/JhtHosUgJssimM+J1U+o99WNQpbqLfwU7SptqYO1mub6Zvdi9t9dKCoSwMuDOlQBM3ONDSa4BX1HPo9Ce4n41lz+pmpD6UaYzQBGtdoiMqGNszAKbfWOgB7BVui5SInjIcgfnVhDpoC7wbZkwqmRAsl7kodG0FhY8OVHGLBnURh2Dt/pMzTFQ7NoBoApGi68Tx9aUoiVRgH5UMQPm7JzYoB5OrH4U9GPvyBcP2HPtkYh0CshKsNNKv1KaqcNGbCbiNmC3kbhKP7Q/MVnVtP/pLlO7/AKgkm11bgwPu+NU5W9SKLKrRfR6+NJqHa88kmcm6CcnwpNDo3RMaAct6Q0hz7pjSGGOtYyyyU6eVA0PjJz/CzDGYxWZcqRreTuWK7G/i2nnWZSpPLiu5M7OtP/T9Pbb7K8ZiTK7OeLEn9PdYeVek21FUKUaa8I8cr1XUqSn8s2bPxoy9FMueE8vrIftIeR7qz9S0eNzmceJGhper1LOa54+DbisWYwI5m6WGTqxTdv8AVSdjdhNcDXs505NNYa/7O6hUpXdNVaHDXaF+HZmHw7tiJJs9iSqm2bN3gak3p3UqTioRQUq9asvTxgG7vzWxKSuLNOz5F+4AWLeFxYeFbNpRljMel2VdTrwhGFBdmPfKQNjZGHMR8QQf4a8QeFdVp6/hI5K6+tmrZEpXKymxWxB7weNakoqUXF+TKb2yyj9A7IxongjlH11B8DbrDyN65KtTcKjg/B0lGe+CYP28vVqCRYgDcCdKrsNhDlS74A6OYYraiozgdazsL8vaNBHTpzeSz+bSjgF4rbUh4HKO79eNXqdhTgueytK6k+mJ+8W2JG+u178cx0Pb40bpQisJAKcm85Ok7m70vNAGlU5lORz9pgoNx5EetUK0XFl+hNTWDVJsXpWMknSyBtQoYqLdmmo9aHfwT7EnyXJu6lrmBEA1zMSzXHexJ7KaUn0E0sZOdfKFj+klVVNxbN43OVT/AITVu3p4WWZ9zUy8C9giRfxq6n8lNh7D8NaIZlxhHhTOCfY6k10Zl2xlJUXZe2qVxap9FmlcNdjzsuNmjVlUsrAEMtjceWtY847HhmjCe5ZNykjirj+yahwEmXpMnNgPHSlyLJZ00X219RS5FkPXrVM0jj5LRub2sjG/ZZTrUcuiahDdUiv3ELZrGPBtIx6+KfLfmY4zdj5tVnQrX1bre+oln8ZX22EbeLM1duuDzlcE4n1p9ueRJtkNp43J1XGeJwM6e8MvYw5Gs6/0+ndUspe5eTS06+qW1ZSi+PgXv5N+lOY3iA6QyD60ZOhH3jwt21x8KE3U9JLk9Gnq9N2zqpYbK5cczYqOQWS0iKg5It8oHleus/Jxt7Xav/pxKuZVq++RZvXf53Jcgmyajh7C0WntOkkvAN1BqWfk1bMPVHhWquFkxp/U0dW+S/aeZHgJ1Trr+EmzD1t61harSxJVF57NXTauU4PsZ9srdT4VjSRrwAeAOlV/JKT25ijHhZnHFY2t4nQe81JTWZkU+DjofTy95rVUcdMrNmad9DTNjpC88AZrnXXQULSY50z5Ltl9Ph8Sq/xInR1BPESIQVPZfohbvWq1enlE1GeyRsm2jLhywW+nFX0y9xrOcdppxnvLditPjRmkOWHW9tC48eQqenTz2Vq9bbwcu3inE2KldfZzkKOxE6iAeS1oRWEUG2+TEi9Ud5v76LAgzCdBRIFn2Nl0t5UmPHIKkdTovAcTwUW7T+VRSDR0PcHF5sMRr1JGA48CFI95NYt7HEso0bd8DL87t9Yjx0qo8k+SxMd94H0ptzHLPnY+76Cm3CCNahnGbb9zhZQOJjZR4sLD41FUeItlmzaVaLYl7XlUOIxosKiJezq+0fNr11eh2no2yk+5cnJ65du5upc9GVLnuHvPhWyzKLIWHCheR0Y94B1R4UUXhYDp/ULceLfL0eY5L3y30v21B+VpeoppcmpKrNw254KMebWPYQfQ014t1JjWz9wQ28g6VivCyd/FFNYmlV9s5U2dJqFpusoVo+Hh/wBzZso9UV0XjBxtRYmxm3Y2n83xMcnK+Vvwtof18qr3lL1aeCS2qbJ5Ot4/VSfSuVmsHSU3kXsEarMsAzf7EhcGVvYuwFu0DU/lU1vHLyQ1DlrPoPAfCtDJXwUk3FIcyRwC5psCYz7obdmwa4r5suaaVIFTTMFytLd8vOwagkssWeDXhMNiMQl5JWldgbtIASDzUm2gvy4d1WVbwksgfmJx6LsPvNNho58PIemAjcJKFAaOQiyI1hYrr5WHG+kEqcYsOM3Ls58kP77raUsDoqBu+Xkpt6f70w4QmmyISfAd5NE+BuwSjtK+UEhR7bD3ge+o+QujamGBAuLW1C8lHae+nwJMc/k8xAVZlH2lbXsta4rJ1COC/bMc1l7l8hb4VnFsuR15oPfSUgcFv0f2F9BT7kNyaWNaLKJi3ixfRYZ3te2WwPC+YW99j5VLQt/XqKHgirVXSg5rtHP4mvqdSdfM8a7eENkFH4OMqTzJyfZOOXWx/d6PA2TQvGmY5m26vUFKm8EkeJIUYzrT55NGXR9tAXU+FRVVmLQqHEjXNJ0mvbHH/piuLVV0rpSXeT0axoq506UP2f8Ak37J9kV28ZKaUkeYXENtRxfgMItxwp2RI6du5tPpsIgOrJ9G3boND6WrmL6hsqtLo6Gzq76efJTEcrNfkTWY1zhGi5LBzXfPbZmZ7klBpHYcF018bi/gRV+jT2rJVlJtirFiMyDuuPTh+VSAmhT1aIbJZEulIYc/knwYfFysfqJHp25jJ+lBMdDFvdGuCjncC6ycvvPx7+3geZqak20RTXIA3zRIcBDGmrTt0jtpdtL38PZoGsvkOKEBrKpJ4AX9NaZkhl2XB1cx4tqfOmQjNtya5Vb2AuaGTEi3A5Vj1IQE8eZ/WnWBGgAnRV6o7dL97fpTjIN7mzOuKCizBgc4I0CgXv3WNreNUL2KceS3btpnRSsZ4qR4GsVcl/klHhozwZx++40uB+S75iv/AFG9D+tLgWWbCa0mZ4D32f8Amh73Qe+/5VoaYs10U794osT4RpXXs5BnkwpMbyXQyXA7RTBo82vrH600SVfUhOj4mkuzSfRbMLqb9lKfQEHiSK9lyXUd2nppXC38dtaR6hoDxbIN7LOh8a7Ky5oRf7HmmsR23tRL5DGGNWWZyGfcrH5JzHykH+NdR8WFZeo0t1PcvBo2FXZU2vop3s23laSOPiTZm7BzUVh06GHlmzOeRCxZJFm9at+MEIBjGVyOR6w+BoOgzfFJwFEgWblohh4+SWdY5MZI3BVgHmOm0HqKCSyLoJ76oZ4QXFi2t9NRrlXQ30tfX7XpPRRDJnP9t49pEgjb+hQp/iNv8IShqLEiSn0BNpeyEH1yB5DVvhbzqNkiLJGCi3ZTDi9tSTrA/vWopMdG7Z0Jazvy0Udnfbto48jMPxLpwsOz8z31IgSODxBilWQX0PLmOY/fdVevT3xZNSnhnRMMyuoZZGswBHn61z9SOyWDUhLKNkWHJ9mQeY/9UHYWTR80k+2np/vT7Rsmlq0mUADvsf5qP+4n51oaSs3CKGov+AxThOldd4Rynk8ka9IEhE9jekEma9pC8N6CJNDsSyetTZ5NNdGtx1KeXRBH6zJsvQH8RridUWLhnqH4df8AtUGtlHj4mussH/Aied66v99U+4ZwzVbZlR5LGxHRMpBswOYHsI4GqF3VSjhF+0pNvLB08xJJPqTWUlwagJxeIAvcilkJIATYwZ1t229R/wCqjcgsGxJwCPEfGnTGCBYijEOXyYYbP07E9UOotyJVb3PhmoHywZDtvDDdACNB3KMtl1JsefHzqxT4K7OVbTUCZ+4mhn9RPFe0CyveUtyQZR4njUTDRknxFyaFscEY5rmgmOho2XEMi5SCLCpodAyCNtNaIEzYhaGQSGjdTEO0ZVQCEbnxsdbfGsS+ppSNK2k8DJC0oP8AD9D+oFUMFk19M/2D6r+tOLBqY1pMzxf32b+bqP61fga0tIX8fJn6l+ixVjFdZ5OUZ49IYhSHNTyXiK9nuHbQ4wSwfOBNvdiaj8mr1E3MPo71K1wV1+pgxbP4H8RriNVa9dnp/wCHM/lV/cM7L5+JrqdNy7eLOB/ECSvqiChlCgnn2cakuK6guDOtqDqMDY6aTiWkt3KP1rFnJyeWbkIqKwgXJiRzci/DMLel+NA2Fgw4jDg6lr0I5DZezBNMsa37Wb7Kjn+VV681TWSSnByeD3GKUYqeKNb+6aOEt0UwZxw8Bl5ABerCawBydD+SuH+alyL9JITbtBNh7h7qFdgSG/aS3U3F+Ibqr9J1QM3Hh+nhViJCzj+2ZQsspPJm91RzeGTw6F0SEjx19daiyGVSAAXvahEC8U9+HCgkEkGNkSyZRZlUeGvqakgwWG4pnPBgfFdD5ipASM2JINpEseTA5k9eI8xS7Y6DW6GIt0gIN7qdBy1FZGorLTNC1fA54LGi/wBYeRrNRbYT+ed599ECTY1oFEA70wmRYIxxknRR/a0/OtHTJbZt/sUNQjugkLs2HyOyA3yMy37cpIv7q6mnU3RjI5ipTxKSMstSERAUhGmFQQfCxpmFF4YrYuDJIV9PCgfPBrRlmGS3NeKw45rW/Ooq9ZUo5YqVLdWRRh4ctxe/O/jXD3tZVKjken6DScLZL7kTjnEgij0LHVjyvxIrbtLyUbaMYnI6zZxd/OUv/eBjgjygC5NuZ4ntJp3OU1yU1FR4xghNH+7Uhxc2vhANSbKeIGoHfblUckGgI8JHsWIPC3E9gtzNRMLB07Z27QwUMOYfTSqXlPYb9VPAAgeNzWVeSbeC9apJZFbezZMjTjoUeQyj2UUscy6HQDssasWVb2NMjuaeZJoz7f2Li8NGr4iCSNGtZmGl7cDa+U9xtV1VEys4NHVdycBNh4EQgFAL2ABJ6tyAD36edSwIJDNLFfgLEDQ5BomZboPID07qsohZxLe/qzTC2W72sdD1iONQVOyeHQILgC9AGY2jkk9kEjw09aFodGnD7tyMesVUdxuaSpi3BzZ2EWNcoWx79b94vUqjgDJ70QBvYC/1l0PnanEetIfZaxB4G1r9xHI9/OkOlwbd1sRklexydW3jrWZqH0ouWh0DZ+IzccrehrIL4UsPsr6CiBF7+XH7F9D+tW95D6SNGyJ+nxWHzAfRyGTTmURiL377VLTuXTT47IKtspY5FnEyDOx7WY+pvWxQ1dqmltM+voilPduMszA1ejqqf/EqPQnniZUo76k/1OK7QD0Op4ki2NwONM9VpA/6HX8NGHbCLJYr7Q7uVNHVKL7J6Wl3EXiRniw9h3njWJe3criXfCNa3tFSXJQYGzE200+FZU4SZ12mXNKnDEpHkeFBdXbTKblu7sqa29SMseCvrErapSc0/cN+xdmrLD85mkEGFuFErAlpW5JDHxcmx17uBrVnVUejkduefI67E3Xwc8ZboMQovZWmfKzgfWCKeqPGxqtK5aJo0g8mHgwkbvHEqqo6xVRew43PE1VlNt5LEaYKm3ZwiP8AOYoIgzkNmCLxI0ZezytRb+BpwJvsVZ5EeTVI79X7TG1hfsqGccvIVNtcB6CIIAFVUHIKBRqOAnyTxMIkUqwBBFiCLg91jxp+hsIAy4ZkFkNlFxlIBseVv96mpV9rIqlqp8pgPam34oZhC6MC9itkXL0hLdYtfS5I1PYe+rsLuLKbtJp9irv1uwpePE5i8c4BuBkyyILMhAJ7L8e3sp4T9R5Ft2cC9DgEXgB3G16kwCy0hdQQPLS9IREOALU+BEHc86Q5SslhTCKmkFM3wOb91X6zsQG4DX/asnUJZwi9aofdmxRt9Sx7qzS4Eci/e9TT5Fghhdz3b6rHv0A9da0VRKTrm3A7tthpWkLpZYpCOuC18h1ItwoKkNvkNVNyxg5/iogGIzA2PEcD4UoNotYW1IyNH31aiyNwWSPRU7YtmTVg9izTMqxozZiADbTU8SToB30yjujnIEq0KfGRjTcPoC5xDo9lsiqxW8jXC9a4NwbaW51TuZbO+QoVt/QlzYSRGKsLMNCDSi4tJlmTeCsxNU0GRyz4K8SwQK0i50DjMvDqsCpN+RsTVqDKlxHKGj+U4sVtDCdCwfDYVREsdtEZ41cTEdhvlvpYrbnUdX9iCgvdydWXF3VSNQSBpyvwqtnJbaSZVBKGeSJjf6wGmqOPfqG9RTD9ALZlkwE0MjhWw4lj9sZlVSTCb30OXJxp8DvlktgbagkEMUcwkPR5jdutmA1Bvz1b0pmFhIMiVivUsS9zc8FS/E27BbTtp3yB7T044RkKTqRx0F+0gUmJRRixGILN1Rzux+FAPtS5CWwiuaUHLe6m54lcvee0mpKKj5K9eLXKA28MEWJjxmHjILR5J1y2sJCvWUW7bC/4zVyjJKRWkuMs5GDbThV37EJnnGuhpCwzFiJgdG6p7aFsLBhkxciaXBHbQZHwUfylc2JFM5D7WRkxg5Ghc1jsJQl8BbdqQliWDBDzHJh2i9Zt3JS6LlCEkP2ypI116UjuOnxvWey4osL/ADuP/qL/AHh+lMPtZmxO8GJkFmne3dZf8oFXnXkQK3gj3Y98mJcsSRAwv+I2qOTbHcUmhdmh8KkiyZoztD3VYjICSNGBwgMiiQFVGrXuNBrz7dKNPLIpy2xyhs2ZvjDEXdrLFfKoA64swTReYFr9ut6lprL2mZWpZe7JVvlvJhZ8oQ3WQZeuGjQ62zhgOtxJzfdBFDKjnOSanJoX9rSifKytnZXMRIB61vZOvHQgX52rKgnGbTNSEsxyDHUBmUHNlJBNrajjVtDJ5IYyDMlrXF9aJyYsJ9g87IVGzoCjcVKkgg27R8KFzYPpx8D1ubtHFJhv4M2LEjOtolA6LL9ok3Oa4IIHbSjDJDUkkz2feTaYkjb+TcUFUkSBYj10PMHXXTnUnpkbqLPAq7a2XjsZipJosJNBEQoczXQdX6zfaOvsqCe6lsCdVZKvmk2HZWiSd3U3z9DIiA9wIzHnxtUcqbySqqjZgN88XAsgkTFFiLxMqGyt2MjAqV1HK/hTxpsjnLyhOxeOxsshlbp2cknNlkBFzcgW4DuGlTKCA9SY07M3uxcQtIpzcestj42NQzjHJNTlKXGDBvPvDjMSAotGvahIZudib8KScI8hSpzlwfbtbTx2HVhCIzmBDlgS5HjepKdaKfRDUtZ47AkuIxTE3yjU/GpfzS8ESspvtkFw+IPFwP340LumSKyfyevst29pyfKgdyw1ZxJDZXaxPmaB1pMNWsD5NkjsFD6jDVFIvGCtwA8jS7H2/sEtmIRprVeokSroLJf9ioAlkszHv9BTD8jzvZsjCQKDFJlkJsIy2a44Ei+otV+pT+DMpVHnkHYBCuFxJ1GYRqPAtfT0qu8/BYcsvgzYeCKRVRY5Wk1zFGv52IsBRNteApOSeS47KiicFzOhRl0KKRfiLsNOykqzeeBOTaMG8cvSyk6jOpW5YsfZy8alozz2C4Nx5JbBw8MuAaKdBFJd8zAC4cEqH/fKlKrKNbgqqCWcnO4cSuGxKLM4lSJieqWdQ31bLwI0B07q0ZT3QyQSb8DTHtR2RpCl3c3jHCwICh2HLTMfSsnHuNGhF7SvCplAHqe08zUsctkvCGfYm7c+IsUjIU/XcZVt2jt8ql2MgnWjEfNj7kQxWaX6VhyI6gPhz86NU0VZV5eBnWBRYAAAcgLCjwQ5ZJRTjE7U4jylgRXMVUEtlAHEm1vWm4HWX0Im8W/ka3jwihn1HSleop7hxb4VDUrJcIt0reT5kc6liMjl5XLsxuWa5JNVG3Ls0IpRWEE8JgEYWYA0tuQJSJHBrHmygai3KrEVwQN5YpzYY5joONCydLgrMRHKmyhYIMD2GlhDnl+40hHwb92pCPgaQjThT4VBMNMIoagYaZZ++JpDnadn7rYSJi6QJnJJLMM7am/Fr2Fa8I8GB6kmjZKy9Kq2HMWt2i49wqNtbsBLO0o2njEgIsgzPoLBbnt04k/vShuJqIVNSl2wRtvaLRxlxCrIbZ429q5IUMLAg27Kpev/AMV2WadN55Zj3O2ZDOsvTRI5BBGZQbA37atW2GnkjrylB4TAXyi7EwDaCcQZUICQ5mYvfTMoNgLXHHnUs0oy3AwUpPGBLxu6scEcLPAgNtHubPbmVyju41W/MSk8FmNCOQzsLdqXFdYPDGl7ZnkAOn2VGvwHfR04N8sOpVUOEdF2DubhIbFis7jm5BXyS9vW9WoxSKNStOQ2Jblw7qMheT2nGPr0hH16Qj4tSYhY2/vhFCCsZEknYPZHezfkKhlVRPToSl30Iu1NuTYj+I9xyUaKPL9arym2X4UIw5QFEWt6DBLkg1PnI3RrwshFSRwRSIY2Y2NH0Coi7PxoGTIrJ8aHgLDI5vGmwOfBu8++kIlm7xSEfA9wpCwXwnu+FRSCRrVx2GocDrB7mHYaYcbsdvbi45XBmIAc6BUsAToBcdhFacXUk8IzalGMQt/8hzxCbO6sHC9IUAU9W2W4vY61HUp1NxGtuMGRd7LyAmQty6yMQL8bZRpUVehOSyFBpGjae2VddMQi21sodW05Xa1VaVGSnlokc1gF46VWCpDOcpUFwJwt25huF+NX7fMZN44I6jQtPsppJBHDMoY3JaTLkVRxubelWXOjhyceAYzq4+oP7a2EThkKvlZQSzPIpVuFjkzd3LhWZDfv3Y4LEJxX3EGPaZD5WCsovd10AI8fKtaFopw3kMrlqWMB2BuB/WqbbUsFtKLjnAQw8hH1iPM0+5oBxi/AQixkg4SOP7bfrS3sDZE1xbUnH9NL/wDo3603qMf0o/BJtuYkf00n940PqsdUY/AM2ltOeRcrySMvHKXJHmOdM6rYUaMV4ApJvTEuEWZz30w54ZT30hEemPbToZmiFyeGvdUqQD4HHYW5Dy2fE/Rp9j67eP2R7/CpIw+SpUr46GqTczBMADAmgtcXB87HU1JsRAq810zHJ8nmBP8ARsPB2pvTQX5mp8meT5M8EeAkXwkJ+NN6KCV3UMj/ACV4blLMP7h+K0zooL85PyUSfJRFyxEg8UU/C1N6I/51/Bmf5KD9XEjzhPxD0Lt8+Q1e/sVN8mEi69PFYaklWGlA7X9w1fL+kUsZhVjcoriQLpnW4Unna9UZR2PBeg90clWSh3hbT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921" name="AutoShape 4" descr="data:image/jpeg;base64,/9j/4AAQSkZJRgABAQAAAQABAAD/2wCEAAkGBxQTEhQUEhQWFBUVFRcVFBQUGBcVFBcUFRUXFhgVFxQYHSggGBolHRcUITEhJSkrLi4uFx8zODMsNygtLiwBCgoKDg0OGBAQGCwcHCQsLCwsLCwsLCwsLCwsLCwsLCwsLCwsLCwsLCwsLCwsLCwsLCwsLCwtLCwsLCwtLCwsLP/AABEIAQMAwgMBIgACEQEDEQH/xAAbAAABBQEBAAAAAAAAAAAAAAAAAgMEBQYHAf/EAEQQAAIBAgQDBAcEBgkEAwAAAAECAAMRBBIhMQVBUQZhcYETIjJSkaGxQnKywRQjkqLR4SRDYnOCwtLw8RU0U5MHFjP/xAAYAQEBAQEBAAAAAAAAAAAAAAAAAQIDBP/EAB8RAQEAAgIDAAMAAAAAAAAAAAABAhEhMQMSQRNRYf/aAAwDAQACEQMRAD8A7jCEIBCEIBCJdwBcmwG5MzeO7W00rpT5Hc29W/IMx2Jvp5XmcspO1k200JFr40LSNQesNNL23IHlvK7/AOwD3P3v5Rc8Yaq7hMxQ7WLUYZLZftKT6/iL22nvFuNM6FaQtfcsbeWnL6zN8uOtxfWo3azj5saNCxY765b9RfpofG3S5jnZDtQKyqlS4ewsW3NxcXPO/I8/HfNtw6q62sCT7RB0YjZrkXU+HQDwkYfs3UKoWqBHX7QF9PdKiwI8555ln7bdNY606PEu4AJJAAFyToABzJmUqdqBhVZcQc2X2HuBfTQOTse/X47867Wdtq2JORLqt9FXpf2sp1Y97adAJ2vmnztiYOjUu2tN8ZToJ7DXTOedQi6+F7WHW/hNZOE4zgmIw5RvbVTmWqumVhqC43BvYcxpvedq4RjhXoU6q7VEDeBI1HkbjyjxZ22zLtc5NSxMhCNYjELTXM7BV0F2NhrpvOzmdhPAZ7AIQhAIQhAIQhAIQhAImq9gTa9gTYbm3IQqXsctr2Nr7X5X7py3Hdva+coLhgcrBEUAN0u5NjM5ZaamO0jjXampiGKULne2W242A6DX2zt3RnAYWlmy1bOzZjlPrU1vqdW9rpm25C2t6BsfUuSKBudyWA69Aep+Jkatjq/JKa+JJ+lp5rt09W+TH5FajnDKwGXXMRlN8p79NDz56zMYtnDNmqH1mbKoY6LfYja1rad8i4JKuQE3zMASVGUZSdgzH3det5XYlSmZ2ILKjDQltSSRqe4IPKZrN1tA/SKrYhhScAX2b1lAUAXA7+62pmjw/HK9L29R7ygVB8CMw+cymAuquxtuFU3tfQOxuetwPKX+Cq3UXPrADNpbWwO3nLeCLmn2jrMQVqBluM1gpt1uAAfLeWS8SZ9yzaHnkS9iNDYc7WuDp0mWqYdGNyLN7ynK3xEdpelT2WFQdG9V/wBoCx+EY3SWFdtHApA1BlV39R6ey1AMwB6EgNrKHszT9JiqNO1lLgkDUsFU1PWbmCBLvj3ElxVH9GrAUnLK6kj0dyhHMeq2lxoee0R2W4U9GvVrOAFSj+rNwQXyKg7/AHhr1i9tS6jV0ce5LA2canLoCFOoAPPQ8+h1lp2f7QUaNNktZFJbKPaQnUrk6E7W5nSZetjBQosVf0gAAVxbW+rG47iPhKfs3imqLUxFQD1D+rU6Fqh231yg6+QnS3XMc8ZtrcX2jdqno6gLHdgmmQls4Rcu5X1Neo7pB7WYjEVaAyP6WmtRqtx7YOW2VlA9kXbl9rUWEfwWRNAQxBuzixa5JYtfUMpN+8Xt3xjGcSpU2DU3s/2gozB/vIvPv0nLddtRoewuPZKQSpVWpTIBpsNchtrTvrdeh5beGzRgRcEEHYjUTjA4whc1MPSbO2hCsQp6saaE38f+ZM4LxWuKz+mugQJUQEWUDMQW532/4nfHOyOVjrkJWcP4urqCxAJ5j2T58vOWQM6y7ZewhCUEIQgEIQgE4322w/osZWQF1FS1VQoUhmYc7gkWIGxG07E7gAkkADcnQDznKf8A5YxlJ2p1KThmRWpuVJFlJBWx8ek5+TpvC8qAY8ZinRc99LFTsb/CeYtT6Mt1OVb82sWt8FMp8Nh2xBpinezKVckkZADcZiPh3275pOIYShlVa+Isi7IgAvpbXRiT/Ezz3W3S3hMxWLC0qeXQMgPgLTPcSVmRFQXLHM29gOh+XwljUxdMqlOij1FQEBnFtze2o1+EbNGq27BB0Xf4zO+WFbSwTCmquVpqAb6n7W40IFtx4AeMdw9WkFIRgQpuSNLZjp5cr90VxHAFEz01zsLFgwLkrsbC9+d/KU4Iw7I5XJfRlN7vTPter3b+Q6zXaL4VdjuOR5fGI4njlFElWFycujWJ19YA8ja88wlFPXGtwvIgKxNyHy2ttbbvlbj6LFqam4W1mewYa6tcHawG8knIa4kpyKjAkqpsGJJzVWGRC45gAG3hobWmhw3E6WGUYckAqFJuQoJvm0O+jXmf4SrVMSllznWplFixP9WvkLHWXXFux1WnQavWb0tXNnqKo9lSdlO5y9el+mu7+iPKvaaivsnMeQprfUnq1tz0Bnn/AFhr+uPRs2wsarDYDNYZVNyNNTqNpV4zGnD01sqqxH2VCkd+nO3P6SR2Tx6VHCVD6Oo5/VsbtSJvojKT6rG+jDwtreTUVL/RKtQXNU1h0GnnlvYeFjtJNKiqCxo5nsVu3rXAsRanpcetrp9dLx8DSZyGIpuvMEB9ug1Gtx5ctLysPhKw9m9Rf7SFD+1z+EbyThHwVBh6xawucqAFQBqACNARsfZB+kTWKmqwY2U0gGI3ALtqNJYV3CD9YyJy9Z0GvTeUQx9NqrsGSooULlDjUhmJW42Ook9q1o//ANNr0rPRYMmX1fRnKT99CSrDvGu+nTVdh62IrFnf1KaHKLZlzuNGGU8gdL9RaJ4Dwr0iqqG1Mas4N7km5Ck7nXymyoUVRQqiygWAHSdvHLZus5cXguEITswIQhAJT9qOPLhKOcjMzHLTW9rt39wlxKPjXZ4YqtTaq36umuiDcux1N+QsF799pnLeuO1mvrEPxPEYlSzgmylyCLqoAuctMaAD3j5yrq8DWpS0IDMu/LUdBOtHh1JaL01UIjIym3QqQSTudOs53gGui+FvhOFwuN5u3WWXpTcLpegw/wCj1FKG5zVKBBLXN7+sBa40sNhpeWHD+HIQbejrnXLm9WoAeWR9Gtrrcbz3FJcyvrC20zYtkXVPB0QcrjITsGBS57jex57ExVTgBPsVNOQZb/MESrw3GKqjK1qi81fXTx3llhMfSPsO2Hb3W9akfI6AeGWZ1E1SKnCSmhYaDMzWyqB5mZXtNw8NlDC5GVwNvVJINyOoB25qPPdYrGFFJrICND6RAXTQ3BZQMwtvsR3zIVKy18SRTa4qNmUncXPtf4RqB0AGl5Zj9ZqHwnhdcoCKZIUtTU3X1qYPqnU8tRJnFeF4ioi0qdEhnOVnOiqp3LNy0uNOs1RNrBRZV0UdwFhHVY981Mfq6ROC8FTA02NJGr13F2qWvtso6KOQ1J53nmGpVVdqtQXSrZKgb2+gYLb2QSRboSZbUWMnJVM16ppyrjHZDFVsQ7BAEU2R6jBQR1y6t8pXVOzORrVavkmnw3J+E7Rn7hFCpJ6f0YvB9q1RNKJq1lWzVW9XMFsoLE+sWsR4yBiuOYrEWvmVW2SmpJ6a93jedIVx0i79016I5y3Z1moDMjOc5JuhvlK3Hq26/SN9mMI61mJw9RUXKEzUyDf1szWIta2WdGapI9ZjJ+ONSr7hVamUtTGULutgCCdbkDrqbyZMrwKsRiAOTBgfIX/Kaqd5050QhCVBCEIBCEICKtMMpU7EEHwItOXcNTLdT9lmHwJnVJynCVMxqP7zu3xYzj5e46YfQwuYxVpyUo0iGE5uiA1CR6uFJloEkjD0xeTQhcLWomisQOm4+HKWNLhqek9LlUPYi4Fib23GxPfvLbD4dbRdSnLMU2irTGu0cpU44U1sI+adppkhFF5JprIwWPUnlEoJFeiiUaSEMqGAkWBFOsBKGnWRawkmsZErGArs6l8Rf3UY/EgfmZq5l+zB/XP9z/MJqJvHpnLsQhCaZEIQgEIQgRuJVSlGqy7rTdh4hSROZ4anlS3+9Z1UiYPtYiU66pTQC6ZmtoLkkCw2G3znLyT66YX4qwIho3XxQU63iVxaH7Q89PrOLoWTFUzC09tKi5wbaSWhvKzA3taWKbTSPKI1JkhTeN07DpPQwEIWacSacDXE8OIEodWPq0irXEdWqOsolZ9Im88Uz20qGqkgV2k6rKbiGMUaX1On/PSFTOAVsuIW/wBsFfzH0mxmd4X2dIZXqtqpzBF2uNRdufhNFN4sZCEITTIhCEAhCEAnNuN18+LxB90hB/hGX6gzpM5bjFtWrt79aofLO1py8vTeCFitTINajLBlvGzTnF1N4KmRtLEKbXjeHS0l0tjEgn8Nplh/L85ZLw++7t8v4Su4dVtLqlWm4ygvwhuTn5RpuFVPfPyl5Ta8dy6R6m2ZPDKnvn5fwiW4Y/vGaAnWeOI0bZt+FP75HnGxwlr61H/aP8Zo/Rz30UnqeylpYBhs7+bGSa9F1X1Sc3LXTzlilK0WovNSG1UKFR/bbyGgjGLwC2taXuW0rsTvLpNtTgquamjdVBPjbWPSu4BUvSA91mHzv9CJYzrHOiEISoIQhAIQhAJyzEtd2P8Aab6mdSM5TOXk+OmDzLHVpzy09DTk2cyT1dLxpq0batAn0KlpY0MTKOk0l0qkqLuliZZ0MQCJla2LVBmcgDqT/u8gN2spLoM7ctBYfMiXaNdQxtOrc0nDWte3K+2/gZIBnO+y/HVoZw4Yhsvs62K37x1mtwfGqVQ2V9fdOh8r7+UsRbF4ktGC8SGlVJBiqW8YUx9DpCPXldiBvLFzIFbnCrHs3U9tfusPmD9BLuZns/UtWt1Uj6H8jNNOmPTGXYhCE0yIQhAIQhARXqZVZjyBPwF5y22gnSeMG2Hrf3T/AITOb09py8jpg9G0bae3nhnJs008SPAXgacoKRi6+ICKWbYf7t4xkCxkHtHWuqL1ux8rAfUwlUuNxjVGLMfAcgOgkUNPCNQBzNvjN1gsGlMWVRoN7XJ7yYZY6m8fFWWfY5QWq3AIyruLjc9YjtHglpVAU0VwTYbAje3dqIF32Z46zEUqhvf2GO9/dP5GaUNOW06pUhl0IIIPeNROlUKmZVa3tAN8ReahEtXkim0hoY+hlU+5kSvtHiZGrtATwhv6QnifwsJsJjeFf9xT8T+EzZTpixkIQhNMiEIQCEIQIfGEvQqgbmm/4TOa0mnVWHWclB9Y225eHKcvJ8dMDl55PKZg05Ni8UrxETeUPZ7yj7SH1k+6R8/5y1zSDxugXp3G6a+Knf8AI+UJWZZ9Qehv8J0DB4kVEDKbhh8+njOfmSMHjHpG6MV6jkfEbQztf9jH9aoOdlPwJ/iJoeI8LSvlDFhlJtltzt1v0ExfBeJehqFyCQwIIGm5BuBtym14fxelU9lxf3W9U/A7ywJw3Zygu6lj/aJPyFgfhLhRARYM0pIkikYwYBoEh2kWsY4XjNRoDeFP66l/eJ+ITcTC4U/rqX94n4hN1OmLGQhCE0yIQhAIQhAicWr5KNVuiNbxtp87TltTQ+Q+k6P2qP8ARan+H8aznFQa3nHydumHT0RxogRQmGyCZ4DPWiIDhSeZIpDHBCKjG8BD607K3NT7J8OkpcTgKlP20IHXdf2hpNqskI8qac9QR5Ull2cwiVGdXF7LcWNra25GOcY4b6Egg3Rtr7gjkZES+zvGGRhTqElDoCfsHl5fSbLNOZib/g1bPRRjuRY+IOUn5TUInxLNPbxDSqLxt4HSJZoU3Qa1RD0dT+8Jv5zw+0v3h9Z0ObxYyEIQm2BCEIBCEIFD20q2w9vedV+rf5Zg+U2Xb0n0VLp6TXxym35zGnTScM+3XDp5eF4mFOZaKJibz0iIIgKFpluK13TEPlYrtsSPsiaYTPdpcOQ4fkwsfvD+VvhCUvh3GqudFZrqWANwL2JtvNehnN1aazhvaFCoFU5WHPUqe/TYyoZ7Ij9bU+7/AJhLTtU36lf7wfhaUvZnGJSZy5tcADQm+vdPOOcU9MwCiyLtfck7kwnxGVpueyw/oyeLfiMwtFSbAak6Ad5nSOH4f0dNE91QCe/n87xCJF4lo4BALNKjtGGk5lkSsLQqOzag94+s6JObVzpOkLsJvFjJ7CEJtgQhCAQhCBm+3g/o6d1VfwPMQ2s3Pbv/ALW/Sov5j85haRvOOfbrh0Ree25xxki1pXmGjbRBkn0E89FAimNYrDiohRtj8Qeok1qUZZYGRxnDXpnUXXkw1H8vOR1m4pNE4rBUijM1NdFJvax0B5iGdMjStJVCiWNlBY9ALn5Sx7KYNHFQuoa2UC/mT+U1uFpKosqhR0At9JU0hdneAZCKlT2vsruF7z1P0mnRBI1Ix0PNKeIEbJgXjbNCk1HkOsZIqGRahlDnD8Aa1QINt2PRQRfz1+c3kw3CcX6OqpO17N4HT5b+U3M3ixmIQhNMCEIQCEIQKztNhhUwtVT7uYeKesPpbznLqJI0nS+1tYLhagLZS9lHU3IuB5XnO3p3E4+Tt1w6Po1xPFOvhI9N7SQmomGzwqTxmjTGJzQhZaJLXiWaJJhHtoupTzoyk2zAi46EWiFj9OUJ4TgRRUqCTc3132A/KWlJpESP0zKJ9J48KsiIYsNKJDPG2MaLwvA8dpFN9/hJeS8RWp6SiuL6zovDauelTbqik+NtfnOevRN5tey9W9BRzUlT8bj5ERh2mfS2hCE6uQhCEAjGNxS00LtsPmeQEfmM7cYs+kSnewCZ/Mlh/l+ZkyuouM3VVx3HPWa5N7bAeyvh/GV1AaRaNF6AXnn+uxtqQjY0MWlSKJEBD6xuLZ43KC0AIWnoEIUsfSMARwGUPC8dR5HV44rQJ9N4uMUGkgGUJKGO0lgDFIekqPWe08Mc9GIkwqPWYCXPZPEa1FYgE5Sq36Xv57aSrK2BY+UhMMosJJeSzcdGhMpwLjxAy1SWXk25Hj1E1NOoGAKkEHYjadZduVmioQhKivxPGKSaXub2069LzB9qceK1XPbZQo56Ak/UmXvGuDsmYorOpNwFGYi/Ije3fMpiBrZtD0Oh+BnHK3qu2MncN4eryMW8YIjyG4sZmNC0CIm0UJUeWnlouFoQieiKtPbQPIq8IQPQZ6GibQtKH6dSPJiZEE8ywLmlrJSm0qKOKIFov9MMqLNnjeeVxxUDVNoVY1nFhrIGIe+0ZWtrdj5cpIWk7+zTdvuox+ghDVFbCXHBuKtSNjqh3HTvHfI9Lg2IbakR3sVX5E3+UsqHZmofbdV8LsfymtVNxpUxCkAhhYi415GErl7P0wBq/wAf5QmuWOFtEVaKsLMoYdGAI+BnkJUV2J7PYZhrRUfcun4CJjOJYNEZgosB3k/UwhM5RrGqGtWIO/0iKVdid+fdCExG62vAeDUaoJdSf8Tj6ES6HZbC/wDjP/sq/wCqEJ01HPdLXs1hR/VfFnP1aeN2Ywp/qvg9QfRoQjUN01U7K4W3/wCZ/wDZV/1yFV7P4cbIf26n+qEI1DdV+J4VSXZf3m/jKx8OoOg+ZhCZsalRa622kV3N94QkaWODoK24v5mXOH4ZSO6/vN/GEJZGbVthOA0Dun7z/wCqWFPgdBdqYP3iW/ETCE1pm2plHDInsIq/dUD6R2EJUEIQgEIQgf/Z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922" name="AutoShape 6" descr="data:image/jpeg;base64,/9j/4AAQSkZJRgABAQAAAQABAAD/2wCEAAkGBxQTEhQUEhQWFBUVFRcVFBQUGBcVFBcUFRUXFhgVFxQYHSggGBolHRcUITEhJSkrLi4uFx8zODMsNygtLiwBCgoKDg0OGBAQGCwcHCQsLCwsLCwsLCwsLCwsLCwsLCwsLCwsLCwsLCwsLCwsLCwsLCwsLCwtLCwsLCwtLCwsLP/AABEIAQMAwgMBIgACEQEDEQH/xAAbAAABBQEBAAAAAAAAAAAAAAAAAgMEBQYHAf/EAEQQAAIBAgQDBAcEBgkEAwAAAAECAAMRBBIhMQVBUQZhcYETIjJSkaGxQnKywRQjkqLR4SRDYnOCwtLw8RU0U5MHFjP/xAAYAQEBAQEBAAAAAAAAAAAAAAAAAQIDBP/EAB8RAQEAAgIDAAMAAAAAAAAAAAABAhEhMQMSQRNRYf/aAAwDAQACEQMRAD8A7jCEIBCEIBCJdwBcmwG5MzeO7W00rpT5Hc29W/IMx2Jvp5XmcspO1k200JFr40LSNQesNNL23IHlvK7/AOwD3P3v5Rc8Yaq7hMxQ7WLUYZLZftKT6/iL22nvFuNM6FaQtfcsbeWnL6zN8uOtxfWo3azj5saNCxY765b9RfpofG3S5jnZDtQKyqlS4ewsW3NxcXPO/I8/HfNtw6q62sCT7RB0YjZrkXU+HQDwkYfs3UKoWqBHX7QF9PdKiwI8555ln7bdNY606PEu4AJJAAFyToABzJmUqdqBhVZcQc2X2HuBfTQOTse/X47867Wdtq2JORLqt9FXpf2sp1Y97adAJ2vmnztiYOjUu2tN8ZToJ7DXTOedQi6+F7WHW/hNZOE4zgmIw5RvbVTmWqumVhqC43BvYcxpvedq4RjhXoU6q7VEDeBI1HkbjyjxZ22zLtc5NSxMhCNYjELTXM7BV0F2NhrpvOzmdhPAZ7AIQhAIQhAIQhAIQhAImq9gTa9gTYbm3IQqXsctr2Nr7X5X7py3Hdva+coLhgcrBEUAN0u5NjM5ZaamO0jjXampiGKULne2W242A6DX2zt3RnAYWlmy1bOzZjlPrU1vqdW9rpm25C2t6BsfUuSKBudyWA69Aep+Jkatjq/JKa+JJ+lp5rt09W+TH5FajnDKwGXXMRlN8p79NDz56zMYtnDNmqH1mbKoY6LfYja1rad8i4JKuQE3zMASVGUZSdgzH3det5XYlSmZ2ILKjDQltSSRqe4IPKZrN1tA/SKrYhhScAX2b1lAUAXA7+62pmjw/HK9L29R7ygVB8CMw+cymAuquxtuFU3tfQOxuetwPKX+Cq3UXPrADNpbWwO3nLeCLmn2jrMQVqBluM1gpt1uAAfLeWS8SZ9yzaHnkS9iNDYc7WuDp0mWqYdGNyLN7ynK3xEdpelT2WFQdG9V/wBoCx+EY3SWFdtHApA1BlV39R6ey1AMwB6EgNrKHszT9JiqNO1lLgkDUsFU1PWbmCBLvj3ElxVH9GrAUnLK6kj0dyhHMeq2lxoee0R2W4U9GvVrOAFSj+rNwQXyKg7/AHhr1i9tS6jV0ce5LA2canLoCFOoAPPQ8+h1lp2f7QUaNNktZFJbKPaQnUrk6E7W5nSZetjBQosVf0gAAVxbW+rG47iPhKfs3imqLUxFQD1D+rU6Fqh231yg6+QnS3XMc8ZtrcX2jdqno6gLHdgmmQls4Rcu5X1Neo7pB7WYjEVaAyP6WmtRqtx7YOW2VlA9kXbl9rUWEfwWRNAQxBuzixa5JYtfUMpN+8Xt3xjGcSpU2DU3s/2gozB/vIvPv0nLddtRoewuPZKQSpVWpTIBpsNchtrTvrdeh5beGzRgRcEEHYjUTjA4whc1MPSbO2hCsQp6saaE38f+ZM4LxWuKz+mugQJUQEWUDMQW532/4nfHOyOVjrkJWcP4urqCxAJ5j2T58vOWQM6y7ZewhCUEIQgEIQgE4322w/osZWQF1FS1VQoUhmYc7gkWIGxG07E7gAkkADcnQDznKf8A5YxlJ2p1KThmRWpuVJFlJBWx8ek5+TpvC8qAY8ZinRc99LFTsb/CeYtT6Mt1OVb82sWt8FMp8Nh2xBpinezKVckkZADcZiPh3275pOIYShlVa+Isi7IgAvpbXRiT/Ezz3W3S3hMxWLC0qeXQMgPgLTPcSVmRFQXLHM29gOh+XwljUxdMqlOij1FQEBnFtze2o1+EbNGq27BB0Xf4zO+WFbSwTCmquVpqAb6n7W40IFtx4AeMdw9WkFIRgQpuSNLZjp5cr90VxHAFEz01zsLFgwLkrsbC9+d/KU4Iw7I5XJfRlN7vTPter3b+Q6zXaL4VdjuOR5fGI4njlFElWFycujWJ19YA8ja88wlFPXGtwvIgKxNyHy2ttbbvlbj6LFqam4W1mewYa6tcHawG8knIa4kpyKjAkqpsGJJzVWGRC45gAG3hobWmhw3E6WGUYckAqFJuQoJvm0O+jXmf4SrVMSllznWplFixP9WvkLHWXXFux1WnQavWb0tXNnqKo9lSdlO5y9el+mu7+iPKvaaivsnMeQprfUnq1tz0Bnn/AFhr+uPRs2wsarDYDNYZVNyNNTqNpV4zGnD01sqqxH2VCkd+nO3P6SR2Tx6VHCVD6Oo5/VsbtSJvojKT6rG+jDwtreTUVL/RKtQXNU1h0GnnlvYeFjtJNKiqCxo5nsVu3rXAsRanpcetrp9dLx8DSZyGIpuvMEB9ug1Gtx5ctLysPhKw9m9Rf7SFD+1z+EbyThHwVBh6xawucqAFQBqACNARsfZB+kTWKmqwY2U0gGI3ALtqNJYV3CD9YyJy9Z0GvTeUQx9NqrsGSooULlDjUhmJW42Ook9q1o//ANNr0rPRYMmX1fRnKT99CSrDvGu+nTVdh62IrFnf1KaHKLZlzuNGGU8gdL9RaJ4Dwr0iqqG1Mas4N7km5Ck7nXymyoUVRQqiygWAHSdvHLZus5cXguEITswIQhAJT9qOPLhKOcjMzHLTW9rt39wlxKPjXZ4YqtTaq36umuiDcux1N+QsF799pnLeuO1mvrEPxPEYlSzgmylyCLqoAuctMaAD3j5yrq8DWpS0IDMu/LUdBOtHh1JaL01UIjIym3QqQSTudOs53gGui+FvhOFwuN5u3WWXpTcLpegw/wCj1FKG5zVKBBLXN7+sBa40sNhpeWHD+HIQbejrnXLm9WoAeWR9Gtrrcbz3FJcyvrC20zYtkXVPB0QcrjITsGBS57jex57ExVTgBPsVNOQZb/MESrw3GKqjK1qi81fXTx3llhMfSPsO2Hb3W9akfI6AeGWZ1E1SKnCSmhYaDMzWyqB5mZXtNw8NlDC5GVwNvVJINyOoB25qPPdYrGFFJrICND6RAXTQ3BZQMwtvsR3zIVKy18SRTa4qNmUncXPtf4RqB0AGl5Zj9ZqHwnhdcoCKZIUtTU3X1qYPqnU8tRJnFeF4ioi0qdEhnOVnOiqp3LNy0uNOs1RNrBRZV0UdwFhHVY981Mfq6ROC8FTA02NJGr13F2qWvtso6KOQ1J53nmGpVVdqtQXSrZKgb2+gYLb2QSRboSZbUWMnJVM16ppyrjHZDFVsQ7BAEU2R6jBQR1y6t8pXVOzORrVavkmnw3J+E7Rn7hFCpJ6f0YvB9q1RNKJq1lWzVW9XMFsoLE+sWsR4yBiuOYrEWvmVW2SmpJ6a93jedIVx0i79016I5y3Z1moDMjOc5JuhvlK3Hq26/SN9mMI61mJw9RUXKEzUyDf1szWIta2WdGapI9ZjJ+ONSr7hVamUtTGULutgCCdbkDrqbyZMrwKsRiAOTBgfIX/Kaqd5050QhCVBCEIBCEICKtMMpU7EEHwItOXcNTLdT9lmHwJnVJynCVMxqP7zu3xYzj5e46YfQwuYxVpyUo0iGE5uiA1CR6uFJloEkjD0xeTQhcLWomisQOm4+HKWNLhqek9LlUPYi4Fib23GxPfvLbD4dbRdSnLMU2irTGu0cpU44U1sI+adppkhFF5JprIwWPUnlEoJFeiiUaSEMqGAkWBFOsBKGnWRawkmsZErGArs6l8Rf3UY/EgfmZq5l+zB/XP9z/MJqJvHpnLsQhCaZEIQgEIQgRuJVSlGqy7rTdh4hSROZ4anlS3+9Z1UiYPtYiU66pTQC6ZmtoLkkCw2G3znLyT66YX4qwIho3XxQU63iVxaH7Q89PrOLoWTFUzC09tKi5wbaSWhvKzA3taWKbTSPKI1JkhTeN07DpPQwEIWacSacDXE8OIEodWPq0irXEdWqOsolZ9Im88Uz20qGqkgV2k6rKbiGMUaX1On/PSFTOAVsuIW/wBsFfzH0mxmd4X2dIZXqtqpzBF2uNRdufhNFN4sZCEITTIhCEAhCEAnNuN18+LxB90hB/hGX6gzpM5bjFtWrt79aofLO1py8vTeCFitTINajLBlvGzTnF1N4KmRtLEKbXjeHS0l0tjEgn8Nplh/L85ZLw++7t8v4Su4dVtLqlWm4ygvwhuTn5RpuFVPfPyl5Ta8dy6R6m2ZPDKnvn5fwiW4Y/vGaAnWeOI0bZt+FP75HnGxwlr61H/aP8Zo/Rz30UnqeylpYBhs7+bGSa9F1X1Sc3LXTzlilK0WovNSG1UKFR/bbyGgjGLwC2taXuW0rsTvLpNtTgquamjdVBPjbWPSu4BUvSA91mHzv9CJYzrHOiEISoIQhAIQhAJyzEtd2P8Aab6mdSM5TOXk+OmDzLHVpzy09DTk2cyT1dLxpq0batAn0KlpY0MTKOk0l0qkqLuliZZ0MQCJla2LVBmcgDqT/u8gN2spLoM7ctBYfMiXaNdQxtOrc0nDWte3K+2/gZIBnO+y/HVoZw4Yhsvs62K37x1mtwfGqVQ2V9fdOh8r7+UsRbF4ktGC8SGlVJBiqW8YUx9DpCPXldiBvLFzIFbnCrHs3U9tfusPmD9BLuZns/UtWt1Uj6H8jNNOmPTGXYhCE0yIQhAIQhARXqZVZjyBPwF5y22gnSeMG2Hrf3T/AITOb09py8jpg9G0bae3nhnJs008SPAXgacoKRi6+ICKWbYf7t4xkCxkHtHWuqL1ux8rAfUwlUuNxjVGLMfAcgOgkUNPCNQBzNvjN1gsGlMWVRoN7XJ7yYZY6m8fFWWfY5QWq3AIyruLjc9YjtHglpVAU0VwTYbAje3dqIF32Z46zEUqhvf2GO9/dP5GaUNOW06pUhl0IIIPeNROlUKmZVa3tAN8ReahEtXkim0hoY+hlU+5kSvtHiZGrtATwhv6QnifwsJsJjeFf9xT8T+EzZTpixkIQhNMiEIQCEIQIfGEvQqgbmm/4TOa0mnVWHWclB9Y225eHKcvJ8dMDl55PKZg05Ni8UrxETeUPZ7yj7SH1k+6R8/5y1zSDxugXp3G6a+Knf8AI+UJWZZ9Qehv8J0DB4kVEDKbhh8+njOfmSMHjHpG6MV6jkfEbQztf9jH9aoOdlPwJ/iJoeI8LSvlDFhlJtltzt1v0ExfBeJehqFyCQwIIGm5BuBtym14fxelU9lxf3W9U/A7ywJw3Zygu6lj/aJPyFgfhLhRARYM0pIkikYwYBoEh2kWsY4XjNRoDeFP66l/eJ+ITcTC4U/rqX94n4hN1OmLGQhCE0yIQhAIQhAicWr5KNVuiNbxtp87TltTQ+Q+k6P2qP8ARan+H8aznFQa3nHydumHT0RxogRQmGyCZ4DPWiIDhSeZIpDHBCKjG8BD607K3NT7J8OkpcTgKlP20IHXdf2hpNqskI8qac9QR5Ull2cwiVGdXF7LcWNra25GOcY4b6Egg3Rtr7gjkZES+zvGGRhTqElDoCfsHl5fSbLNOZib/g1bPRRjuRY+IOUn5TUInxLNPbxDSqLxt4HSJZoU3Qa1RD0dT+8Jv5zw+0v3h9Z0ObxYyEIQm2BCEIBCEIFD20q2w9vedV+rf5Zg+U2Xb0n0VLp6TXxym35zGnTScM+3XDp5eF4mFOZaKJibz0iIIgKFpluK13TEPlYrtsSPsiaYTPdpcOQ4fkwsfvD+VvhCUvh3GqudFZrqWANwL2JtvNehnN1aazhvaFCoFU5WHPUqe/TYyoZ7Ij9bU+7/AJhLTtU36lf7wfhaUvZnGJSZy5tcADQm+vdPOOcU9MwCiyLtfck7kwnxGVpueyw/oyeLfiMwtFSbAak6Ad5nSOH4f0dNE91QCe/n87xCJF4lo4BALNKjtGGk5lkSsLQqOzag94+s6JObVzpOkLsJvFjJ7CEJtgQhCAQhCBm+3g/o6d1VfwPMQ2s3Pbv/ALW/Sov5j85haRvOOfbrh0Ree25xxki1pXmGjbRBkn0E89FAimNYrDiohRtj8Qeok1qUZZYGRxnDXpnUXXkw1H8vOR1m4pNE4rBUijM1NdFJvax0B5iGdMjStJVCiWNlBY9ALn5Sx7KYNHFQuoa2UC/mT+U1uFpKosqhR0At9JU0hdneAZCKlT2vsruF7z1P0mnRBI1Ix0PNKeIEbJgXjbNCk1HkOsZIqGRahlDnD8Aa1QINt2PRQRfz1+c3kw3CcX6OqpO17N4HT5b+U3M3ixmIQhNMCEIQCEIQKztNhhUwtVT7uYeKesPpbznLqJI0nS+1tYLhagLZS9lHU3IuB5XnO3p3E4+Tt1w6Po1xPFOvhI9N7SQmomGzwqTxmjTGJzQhZaJLXiWaJJhHtoupTzoyk2zAi46EWiFj9OUJ4TgRRUqCTc3132A/KWlJpESP0zKJ9J48KsiIYsNKJDPG2MaLwvA8dpFN9/hJeS8RWp6SiuL6zovDauelTbqik+NtfnOevRN5tey9W9BRzUlT8bj5ERh2mfS2hCE6uQhCEAjGNxS00LtsPmeQEfmM7cYs+kSnewCZ/Mlh/l+ZkyuouM3VVx3HPWa5N7bAeyvh/GV1AaRaNF6AXnn+uxtqQjY0MWlSKJEBD6xuLZ43KC0AIWnoEIUsfSMARwGUPC8dR5HV44rQJ9N4uMUGkgGUJKGO0lgDFIekqPWe08Mc9GIkwqPWYCXPZPEa1FYgE5Sq36Xv57aSrK2BY+UhMMosJJeSzcdGhMpwLjxAy1SWXk25Hj1E1NOoGAKkEHYjadZduVmioQhKivxPGKSaXub2069LzB9qceK1XPbZQo56Ak/UmXvGuDsmYorOpNwFGYi/Ije3fMpiBrZtD0Oh+BnHK3qu2MncN4eryMW8YIjyG4sZmNC0CIm0UJUeWnlouFoQieiKtPbQPIq8IQPQZ6GibQtKH6dSPJiZEE8ywLmlrJSm0qKOKIFov9MMqLNnjeeVxxUDVNoVY1nFhrIGIe+0ZWtrdj5cpIWk7+zTdvuox+ghDVFbCXHBuKtSNjqh3HTvHfI9Lg2IbakR3sVX5E3+UsqHZmofbdV8LsfymtVNxpUxCkAhhYi415GErl7P0wBq/wAf5QmuWOFtEVaKsLMoYdGAI+BnkJUV2J7PYZhrRUfcun4CJjOJYNEZgosB3k/UwhM5RrGqGtWIO/0iKVdid+fdCExG62vAeDUaoJdSf8Tj6ES6HZbC/wDjP/sq/wCqEJ01HPdLXs1hR/VfFnP1aeN2Ywp/qvg9QfRoQjUN01U7K4W3/wCZ/wDZV/1yFV7P4cbIf26n+qEI1DdV+J4VSXZf3m/jKx8OoOg+ZhCZsalRa622kV3N94QkaWODoK24v5mXOH4ZSO6/vN/GEJZGbVthOA0Dun7z/wCqWFPgdBdqYP3iW/ETCE1pm2plHDInsIq/dUD6R2EJUEIQgEIQgf/Z"/>
          <p:cNvSpPr>
            <a:spLocks noChangeAspect="1" noChangeArrowheads="1"/>
          </p:cNvSpPr>
          <p:nvPr/>
        </p:nvSpPr>
        <p:spPr bwMode="auto">
          <a:xfrm>
            <a:off x="460375" y="1603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923" name="AutoShape 8" descr="data:image/jpeg;base64,/9j/4AAQSkZJRgABAQAAAQABAAD/2wCEAAkGBxQTEhQUEhQWFBUVFRcVFBQUGBcVFBcUFRUXFhgVFxQYHSggGBolHRcUITEhJSkrLi4uFx8zODMsNygtLiwBCgoKDg0OGBAQGCwcHCQsLCwsLCwsLCwsLCwsLCwsLCwsLCwsLCwsLCwsLCwsLCwsLCwsLCwtLCwsLCwtLCwsLP/AABEIAQMAwgMBIgACEQEDEQH/xAAbAAABBQEBAAAAAAAAAAAAAAAAAgMEBQYHAf/EAEQQAAIBAgQDBAcEBgkEAwAAAAECAAMRBBIhMQVBUQZhcYETIjJSkaGxQnKywRQjkqLR4SRDYnOCwtLw8RU0U5MHFjP/xAAYAQEBAQEBAAAAAAAAAAAAAAAAAQIDBP/EAB8RAQEAAgIDAAMAAAAAAAAAAAABAhEhMQMSQRNRYf/aAAwDAQACEQMRAD8A7jCEIBCEIBCJdwBcmwG5MzeO7W00rpT5Hc29W/IMx2Jvp5XmcspO1k200JFr40LSNQesNNL23IHlvK7/AOwD3P3v5Rc8Yaq7hMxQ7WLUYZLZftKT6/iL22nvFuNM6FaQtfcsbeWnL6zN8uOtxfWo3azj5saNCxY765b9RfpofG3S5jnZDtQKyqlS4ewsW3NxcXPO/I8/HfNtw6q62sCT7RB0YjZrkXU+HQDwkYfs3UKoWqBHX7QF9PdKiwI8555ln7bdNY606PEu4AJJAAFyToABzJmUqdqBhVZcQc2X2HuBfTQOTse/X47867Wdtq2JORLqt9FXpf2sp1Y97adAJ2vmnztiYOjUu2tN8ZToJ7DXTOedQi6+F7WHW/hNZOE4zgmIw5RvbVTmWqumVhqC43BvYcxpvedq4RjhXoU6q7VEDeBI1HkbjyjxZ22zLtc5NSxMhCNYjELTXM7BV0F2NhrpvOzmdhPAZ7AIQhAIQhAIQhAIQhAImq9gTa9gTYbm3IQqXsctr2Nr7X5X7py3Hdva+coLhgcrBEUAN0u5NjM5ZaamO0jjXampiGKULne2W242A6DX2zt3RnAYWlmy1bOzZjlPrU1vqdW9rpm25C2t6BsfUuSKBudyWA69Aep+Jkatjq/JKa+JJ+lp5rt09W+TH5FajnDKwGXXMRlN8p79NDz56zMYtnDNmqH1mbKoY6LfYja1rad8i4JKuQE3zMASVGUZSdgzH3det5XYlSmZ2ILKjDQltSSRqe4IPKZrN1tA/SKrYhhScAX2b1lAUAXA7+62pmjw/HK9L29R7ygVB8CMw+cymAuquxtuFU3tfQOxuetwPKX+Cq3UXPrADNpbWwO3nLeCLmn2jrMQVqBluM1gpt1uAAfLeWS8SZ9yzaHnkS9iNDYc7WuDp0mWqYdGNyLN7ynK3xEdpelT2WFQdG9V/wBoCx+EY3SWFdtHApA1BlV39R6ey1AMwB6EgNrKHszT9JiqNO1lLgkDUsFU1PWbmCBLvj3ElxVH9GrAUnLK6kj0dyhHMeq2lxoee0R2W4U9GvVrOAFSj+rNwQXyKg7/AHhr1i9tS6jV0ce5LA2canLoCFOoAPPQ8+h1lp2f7QUaNNktZFJbKPaQnUrk6E7W5nSZetjBQosVf0gAAVxbW+rG47iPhKfs3imqLUxFQD1D+rU6Fqh231yg6+QnS3XMc8ZtrcX2jdqno6gLHdgmmQls4Rcu5X1Neo7pB7WYjEVaAyP6WmtRqtx7YOW2VlA9kXbl9rUWEfwWRNAQxBuzixa5JYtfUMpN+8Xt3xjGcSpU2DU3s/2gozB/vIvPv0nLddtRoewuPZKQSpVWpTIBpsNchtrTvrdeh5beGzRgRcEEHYjUTjA4whc1MPSbO2hCsQp6saaE38f+ZM4LxWuKz+mugQJUQEWUDMQW532/4nfHOyOVjrkJWcP4urqCxAJ5j2T58vOWQM6y7ZewhCUEIQgEIQgE4322w/osZWQF1FS1VQoUhmYc7gkWIGxG07E7gAkkADcnQDznKf8A5YxlJ2p1KThmRWpuVJFlJBWx8ek5+TpvC8qAY8ZinRc99LFTsb/CeYtT6Mt1OVb82sWt8FMp8Nh2xBpinezKVckkZADcZiPh3275pOIYShlVa+Isi7IgAvpbXRiT/Ezz3W3S3hMxWLC0qeXQMgPgLTPcSVmRFQXLHM29gOh+XwljUxdMqlOij1FQEBnFtze2o1+EbNGq27BB0Xf4zO+WFbSwTCmquVpqAb6n7W40IFtx4AeMdw9WkFIRgQpuSNLZjp5cr90VxHAFEz01zsLFgwLkrsbC9+d/KU4Iw7I5XJfRlN7vTPter3b+Q6zXaL4VdjuOR5fGI4njlFElWFycujWJ19YA8ja88wlFPXGtwvIgKxNyHy2ttbbvlbj6LFqam4W1mewYa6tcHawG8knIa4kpyKjAkqpsGJJzVWGRC45gAG3hobWmhw3E6WGUYckAqFJuQoJvm0O+jXmf4SrVMSllznWplFixP9WvkLHWXXFux1WnQavWb0tXNnqKo9lSdlO5y9el+mu7+iPKvaaivsnMeQprfUnq1tz0Bnn/AFhr+uPRs2wsarDYDNYZVNyNNTqNpV4zGnD01sqqxH2VCkd+nO3P6SR2Tx6VHCVD6Oo5/VsbtSJvojKT6rG+jDwtreTUVL/RKtQXNU1h0GnnlvYeFjtJNKiqCxo5nsVu3rXAsRanpcetrp9dLx8DSZyGIpuvMEB9ug1Gtx5ctLysPhKw9m9Rf7SFD+1z+EbyThHwVBh6xawucqAFQBqACNARsfZB+kTWKmqwY2U0gGI3ALtqNJYV3CD9YyJy9Z0GvTeUQx9NqrsGSooULlDjUhmJW42Ook9q1o//ANNr0rPRYMmX1fRnKT99CSrDvGu+nTVdh62IrFnf1KaHKLZlzuNGGU8gdL9RaJ4Dwr0iqqG1Mas4N7km5Ck7nXymyoUVRQqiygWAHSdvHLZus5cXguEITswIQhAJT9qOPLhKOcjMzHLTW9rt39wlxKPjXZ4YqtTaq36umuiDcux1N+QsF799pnLeuO1mvrEPxPEYlSzgmylyCLqoAuctMaAD3j5yrq8DWpS0IDMu/LUdBOtHh1JaL01UIjIym3QqQSTudOs53gGui+FvhOFwuN5u3WWXpTcLpegw/wCj1FKG5zVKBBLXN7+sBa40sNhpeWHD+HIQbejrnXLm9WoAeWR9Gtrrcbz3FJcyvrC20zYtkXVPB0QcrjITsGBS57jex57ExVTgBPsVNOQZb/MESrw3GKqjK1qi81fXTx3llhMfSPsO2Hb3W9akfI6AeGWZ1E1SKnCSmhYaDMzWyqB5mZXtNw8NlDC5GVwNvVJINyOoB25qPPdYrGFFJrICND6RAXTQ3BZQMwtvsR3zIVKy18SRTa4qNmUncXPtf4RqB0AGl5Zj9ZqHwnhdcoCKZIUtTU3X1qYPqnU8tRJnFeF4ioi0qdEhnOVnOiqp3LNy0uNOs1RNrBRZV0UdwFhHVY981Mfq6ROC8FTA02NJGr13F2qWvtso6KOQ1J53nmGpVVdqtQXSrZKgb2+gYLb2QSRboSZbUWMnJVM16ppyrjHZDFVsQ7BAEU2R6jBQR1y6t8pXVOzORrVavkmnw3J+E7Rn7hFCpJ6f0YvB9q1RNKJq1lWzVW9XMFsoLE+sWsR4yBiuOYrEWvmVW2SmpJ6a93jedIVx0i79016I5y3Z1moDMjOc5JuhvlK3Hq26/SN9mMI61mJw9RUXKEzUyDf1szWIta2WdGapI9ZjJ+ONSr7hVamUtTGULutgCCdbkDrqbyZMrwKsRiAOTBgfIX/Kaqd5050QhCVBCEIBCEICKtMMpU7EEHwItOXcNTLdT9lmHwJnVJynCVMxqP7zu3xYzj5e46YfQwuYxVpyUo0iGE5uiA1CR6uFJloEkjD0xeTQhcLWomisQOm4+HKWNLhqek9LlUPYi4Fib23GxPfvLbD4dbRdSnLMU2irTGu0cpU44U1sI+adppkhFF5JprIwWPUnlEoJFeiiUaSEMqGAkWBFOsBKGnWRawkmsZErGArs6l8Rf3UY/EgfmZq5l+zB/XP9z/MJqJvHpnLsQhCaZEIQgEIQgRuJVSlGqy7rTdh4hSROZ4anlS3+9Z1UiYPtYiU66pTQC6ZmtoLkkCw2G3znLyT66YX4qwIho3XxQU63iVxaH7Q89PrOLoWTFUzC09tKi5wbaSWhvKzA3taWKbTSPKI1JkhTeN07DpPQwEIWacSacDXE8OIEodWPq0irXEdWqOsolZ9Im88Uz20qGqkgV2k6rKbiGMUaX1On/PSFTOAVsuIW/wBsFfzH0mxmd4X2dIZXqtqpzBF2uNRdufhNFN4sZCEITTIhCEAhCEAnNuN18+LxB90hB/hGX6gzpM5bjFtWrt79aofLO1py8vTeCFitTINajLBlvGzTnF1N4KmRtLEKbXjeHS0l0tjEgn8Nplh/L85ZLw++7t8v4Su4dVtLqlWm4ygvwhuTn5RpuFVPfPyl5Ta8dy6R6m2ZPDKnvn5fwiW4Y/vGaAnWeOI0bZt+FP75HnGxwlr61H/aP8Zo/Rz30UnqeylpYBhs7+bGSa9F1X1Sc3LXTzlilK0WovNSG1UKFR/bbyGgjGLwC2taXuW0rsTvLpNtTgquamjdVBPjbWPSu4BUvSA91mHzv9CJYzrHOiEISoIQhAIQhAJyzEtd2P8Aab6mdSM5TOXk+OmDzLHVpzy09DTk2cyT1dLxpq0batAn0KlpY0MTKOk0l0qkqLuliZZ0MQCJla2LVBmcgDqT/u8gN2spLoM7ctBYfMiXaNdQxtOrc0nDWte3K+2/gZIBnO+y/HVoZw4Yhsvs62K37x1mtwfGqVQ2V9fdOh8r7+UsRbF4ktGC8SGlVJBiqW8YUx9DpCPXldiBvLFzIFbnCrHs3U9tfusPmD9BLuZns/UtWt1Uj6H8jNNOmPTGXYhCE0yIQhAIQhARXqZVZjyBPwF5y22gnSeMG2Hrf3T/AITOb09py8jpg9G0bae3nhnJs008SPAXgacoKRi6+ICKWbYf7t4xkCxkHtHWuqL1ux8rAfUwlUuNxjVGLMfAcgOgkUNPCNQBzNvjN1gsGlMWVRoN7XJ7yYZY6m8fFWWfY5QWq3AIyruLjc9YjtHglpVAU0VwTYbAje3dqIF32Z46zEUqhvf2GO9/dP5GaUNOW06pUhl0IIIPeNROlUKmZVa3tAN8ReahEtXkim0hoY+hlU+5kSvtHiZGrtATwhv6QnifwsJsJjeFf9xT8T+EzZTpixkIQhNMiEIQCEIQIfGEvQqgbmm/4TOa0mnVWHWclB9Y225eHKcvJ8dMDl55PKZg05Ni8UrxETeUPZ7yj7SH1k+6R8/5y1zSDxugXp3G6a+Knf8AI+UJWZZ9Qehv8J0DB4kVEDKbhh8+njOfmSMHjHpG6MV6jkfEbQztf9jH9aoOdlPwJ/iJoeI8LSvlDFhlJtltzt1v0ExfBeJehqFyCQwIIGm5BuBtym14fxelU9lxf3W9U/A7ywJw3Zygu6lj/aJPyFgfhLhRARYM0pIkikYwYBoEh2kWsY4XjNRoDeFP66l/eJ+ITcTC4U/rqX94n4hN1OmLGQhCE0yIQhAIQhAicWr5KNVuiNbxtp87TltTQ+Q+k6P2qP8ARan+H8aznFQa3nHydumHT0RxogRQmGyCZ4DPWiIDhSeZIpDHBCKjG8BD607K3NT7J8OkpcTgKlP20IHXdf2hpNqskI8qac9QR5Ull2cwiVGdXF7LcWNra25GOcY4b6Egg3Rtr7gjkZES+zvGGRhTqElDoCfsHl5fSbLNOZib/g1bPRRjuRY+IOUn5TUInxLNPbxDSqLxt4HSJZoU3Qa1RD0dT+8Jv5zw+0v3h9Z0ObxYyEIQm2BCEIBCEIFD20q2w9vedV+rf5Zg+U2Xb0n0VLp6TXxym35zGnTScM+3XDp5eF4mFOZaKJibz0iIIgKFpluK13TEPlYrtsSPsiaYTPdpcOQ4fkwsfvD+VvhCUvh3GqudFZrqWANwL2JtvNehnN1aazhvaFCoFU5WHPUqe/TYyoZ7Ij9bU+7/AJhLTtU36lf7wfhaUvZnGJSZy5tcADQm+vdPOOcU9MwCiyLtfck7kwnxGVpueyw/oyeLfiMwtFSbAak6Ad5nSOH4f0dNE91QCe/n87xCJF4lo4BALNKjtGGk5lkSsLQqOzag94+s6JObVzpOkLsJvFjJ7CEJtgQhCAQhCBm+3g/o6d1VfwPMQ2s3Pbv/ALW/Sov5j85haRvOOfbrh0Ree25xxki1pXmGjbRBkn0E89FAimNYrDiohRtj8Qeok1qUZZYGRxnDXpnUXXkw1H8vOR1m4pNE4rBUijM1NdFJvax0B5iGdMjStJVCiWNlBY9ALn5Sx7KYNHFQuoa2UC/mT+U1uFpKosqhR0At9JU0hdneAZCKlT2vsruF7z1P0mnRBI1Ix0PNKeIEbJgXjbNCk1HkOsZIqGRahlDnD8Aa1QINt2PRQRfz1+c3kw3CcX6OqpO17N4HT5b+U3M3ixmIQhNMCEIQCEIQKztNhhUwtVT7uYeKesPpbznLqJI0nS+1tYLhagLZS9lHU3IuB5XnO3p3E4+Tt1w6Po1xPFOvhI9N7SQmomGzwqTxmjTGJzQhZaJLXiWaJJhHtoupTzoyk2zAi46EWiFj9OUJ4TgRRUqCTc3132A/KWlJpESP0zKJ9J48KsiIYsNKJDPG2MaLwvA8dpFN9/hJeS8RWp6SiuL6zovDauelTbqik+NtfnOevRN5tey9W9BRzUlT8bj5ERh2mfS2hCE6uQhCEAjGNxS00LtsPmeQEfmM7cYs+kSnewCZ/Mlh/l+ZkyuouM3VVx3HPWa5N7bAeyvh/GV1AaRaNF6AXnn+uxtqQjY0MWlSKJEBD6xuLZ43KC0AIWnoEIUsfSMARwGUPC8dR5HV44rQJ9N4uMUGkgGUJKGO0lgDFIekqPWe08Mc9GIkwqPWYCXPZPEa1FYgE5Sq36Xv57aSrK2BY+UhMMosJJeSzcdGhMpwLjxAy1SWXk25Hj1E1NOoGAKkEHYjadZduVmioQhKivxPGKSaXub2069LzB9qceK1XPbZQo56Ak/UmXvGuDsmYorOpNwFGYi/Ije3fMpiBrZtD0Oh+BnHK3qu2MncN4eryMW8YIjyG4sZmNC0CIm0UJUeWnlouFoQieiKtPbQPIq8IQPQZ6GibQtKH6dSPJiZEE8ywLmlrJSm0qKOKIFov9MMqLNnjeeVxxUDVNoVY1nFhrIGIe+0ZWtrdj5cpIWk7+zTdvuox+ghDVFbCXHBuKtSNjqh3HTvHfI9Lg2IbakR3sVX5E3+UsqHZmofbdV8LsfymtVNxpUxCkAhhYi415GErl7P0wBq/wAf5QmuWOFtEVaKsLMoYdGAI+BnkJUV2J7PYZhrRUfcun4CJjOJYNEZgosB3k/UwhM5RrGqGtWIO/0iKVdid+fdCExG62vAeDUaoJdSf8Tj6ES6HZbC/wDjP/sq/wCqEJ01HPdLXs1hR/VfFnP1aeN2Ywp/qvg9QfRoQjUN01U7K4W3/wCZ/wDZV/1yFV7P4cbIf26n+qEI1DdV+J4VSXZf3m/jKx8OoOg+ZhCZsalRa622kV3N94QkaWODoK24v5mXOH4ZSO6/vN/GEJZGbVthOA0Dun7z/wCqWFPgdBdqYP3iW/ETCE1pm2plHDInsIq/dUD6R2EJUEIQgEIQgf/Z"/>
          <p:cNvSpPr>
            <a:spLocks noChangeAspect="1" noChangeArrowheads="1"/>
          </p:cNvSpPr>
          <p:nvPr/>
        </p:nvSpPr>
        <p:spPr bwMode="auto">
          <a:xfrm>
            <a:off x="612775" y="3127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03648" y="260648"/>
            <a:ext cx="5357851" cy="477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R="59690" algn="ctr">
              <a:lnSpc>
                <a:spcPct val="100000"/>
              </a:lnSpc>
            </a:pPr>
            <a:r>
              <a:rPr lang="ru-RU" sz="2500" b="1" spc="-5" dirty="0" smtClean="0">
                <a:solidFill>
                  <a:srgbClr val="051C2B"/>
                </a:solidFill>
                <a:latin typeface="Times New Roman" pitchFamily="18" charset="0"/>
                <a:cs typeface="Times New Roman" pitchFamily="18" charset="0"/>
              </a:rPr>
              <a:t>Национальная</a:t>
            </a:r>
            <a:r>
              <a:rPr lang="ru-RU" sz="2500" b="1" spc="-60" dirty="0" smtClean="0">
                <a:solidFill>
                  <a:srgbClr val="051C2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b="1" spc="-5" dirty="0" smtClean="0">
                <a:solidFill>
                  <a:srgbClr val="051C2B"/>
                </a:solidFill>
                <a:latin typeface="Times New Roman" pitchFamily="18" charset="0"/>
                <a:cs typeface="Times New Roman" pitchFamily="18" charset="0"/>
              </a:rPr>
              <a:t>экономика</a:t>
            </a:r>
            <a:endParaRPr lang="ru-RU" sz="25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74239782"/>
              </p:ext>
            </p:extLst>
          </p:nvPr>
        </p:nvGraphicFramePr>
        <p:xfrm>
          <a:off x="-1" y="1571612"/>
          <a:ext cx="9144001" cy="3208337"/>
        </p:xfrm>
        <a:graphic>
          <a:graphicData uri="http://schemas.openxmlformats.org/drawingml/2006/table">
            <a:tbl>
              <a:tblPr firstRow="1" lastRow="1" bandRow="1"/>
              <a:tblGrid>
                <a:gridCol w="4427984"/>
                <a:gridCol w="929835"/>
                <a:gridCol w="928694"/>
                <a:gridCol w="805767"/>
                <a:gridCol w="1008112"/>
                <a:gridCol w="1043609"/>
              </a:tblGrid>
              <a:tr h="1296144">
                <a:tc>
                  <a:txBody>
                    <a:bodyPr/>
                    <a:lstStyle/>
                    <a:p>
                      <a:pPr algn="l">
                        <a:lnSpc>
                          <a:spcPts val="915"/>
                        </a:lnSpc>
                      </a:pPr>
                      <a:r>
                        <a:rPr lang="ru-RU" sz="1200" b="1" spc="-5" dirty="0" smtClean="0">
                          <a:latin typeface="Times New Roman" pitchFamily="18" charset="0"/>
                          <a:cs typeface="Times New Roman" pitchFamily="18" charset="0"/>
                        </a:rPr>
                        <a:t>РАСХОДЫ </a:t>
                      </a: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(по</a:t>
                      </a:r>
                      <a:r>
                        <a:rPr lang="ru-RU" sz="1200" b="1" spc="-65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разделам,</a:t>
                      </a:r>
                    </a:p>
                    <a:p>
                      <a:pPr marL="4763" marR="179070" indent="0" algn="l">
                        <a:lnSpc>
                          <a:spcPct val="100000"/>
                        </a:lnSpc>
                        <a:tabLst/>
                      </a:pP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подразделам</a:t>
                      </a:r>
                      <a:r>
                        <a:rPr lang="ru-RU" sz="1200" b="1" spc="-7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spc="-5" dirty="0" smtClean="0">
                          <a:latin typeface="Times New Roman" pitchFamily="18" charset="0"/>
                          <a:cs typeface="Times New Roman" pitchFamily="18" charset="0"/>
                        </a:rPr>
                        <a:t>расходов  бюджета</a:t>
                      </a:r>
                      <a:endParaRPr lang="ru-RU" sz="12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2017 год уточнения бюджета №2</a:t>
                      </a:r>
                      <a:r>
                        <a:rPr lang="ru-RU" sz="11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ru-RU" sz="11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РСД </a:t>
                      </a:r>
                      <a:r>
                        <a:rPr lang="ru-RU" sz="11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№57/8 от 21.06.2017)</a:t>
                      </a:r>
                      <a:endParaRPr lang="ru-RU" sz="1100" b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vert="vert27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2017 год уточнения бюджета №3 </a:t>
                      </a:r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ru-RU" sz="11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РСД </a:t>
                      </a:r>
                      <a:r>
                        <a:rPr lang="ru-RU" sz="11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№116/11 от 13.09.2017)</a:t>
                      </a:r>
                      <a:endParaRPr lang="ru-RU" sz="1100" b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vert="vert27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Отклонения уточнения №2 от уточнения №1 бюджета </a:t>
                      </a:r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2017г.</a:t>
                      </a:r>
                      <a:endParaRPr lang="ru-RU" sz="1100" b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vert="vert27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2018 </a:t>
                      </a:r>
                      <a:r>
                        <a:rPr lang="ru-RU" sz="1100" b="1" spc="-5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года </a:t>
                      </a: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первоначальный принятый бюджет (РСД № 167/26 от 08.12.2016 )</a:t>
                      </a:r>
                    </a:p>
                  </a:txBody>
                  <a:tcPr vert="vert27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2019 </a:t>
                      </a:r>
                      <a:r>
                        <a:rPr lang="ru-RU" sz="1100" b="1" spc="-5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года </a:t>
                      </a: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первоначальный принятый бюджет (РСД № 167/26 от 08.12.2016 )</a:t>
                      </a:r>
                    </a:p>
                  </a:txBody>
                  <a:tcPr vert="vert270">
                    <a:solidFill>
                      <a:schemeClr val="accent1"/>
                    </a:solidFill>
                  </a:tcPr>
                </a:tc>
              </a:tr>
              <a:tr h="26421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Сельское хозяйство и рыболовство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29703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Транспорт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10,2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-6,9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18,6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18,8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247130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Дорожное хозяйство (дорожные фонды)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232,2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261,6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29,4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157,3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157,3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269039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Связь и информатика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16,5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16,8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6,7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46807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Другие вопросы в области национальной экономики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11,2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11,2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6,8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8,2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487973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Итого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282,1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304,9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22,8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189,4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191,4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6516216" y="764704"/>
            <a:ext cx="1500199" cy="1428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млн.рублей</a:t>
            </a:r>
            <a:endParaRPr lang="ru-RU" sz="15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7010400" y="6577881"/>
            <a:ext cx="2133600" cy="280119"/>
          </a:xfrm>
        </p:spPr>
        <p:txBody>
          <a:bodyPr/>
          <a:lstStyle/>
          <a:p>
            <a:pPr>
              <a:defRPr/>
            </a:pPr>
            <a:fld id="{60707C3E-EA26-4ADE-B158-97DC83AF1FAF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0" y="3428998"/>
            <a:ext cx="9143999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endParaRPr lang="ru-RU" sz="2500" b="1" dirty="0" smtClean="0">
              <a:solidFill>
                <a:srgbClr val="051C2B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00000"/>
              </a:lnSpc>
            </a:pPr>
            <a:endParaRPr lang="ru-RU" sz="25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Picture 2" descr="Похожее изображен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3" y="142852"/>
            <a:ext cx="958297" cy="8572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reenAbstrakt 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10114</TotalTime>
  <Words>3830</Words>
  <Application>Microsoft Office PowerPoint</Application>
  <PresentationFormat>Экран (4:3)</PresentationFormat>
  <Paragraphs>955</Paragraphs>
  <Slides>26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26</vt:i4>
      </vt:variant>
    </vt:vector>
  </HeadingPairs>
  <TitlesOfParts>
    <vt:vector size="28" baseType="lpstr">
      <vt:lpstr>GreenAbstrakt </vt:lpstr>
      <vt:lpstr>Diseño predeterminado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petrova</cp:lastModifiedBy>
  <cp:revision>875</cp:revision>
  <cp:lastPrinted>2017-06-22T11:54:45Z</cp:lastPrinted>
  <dcterms:created xsi:type="dcterms:W3CDTF">2014-01-05T09:17:23Z</dcterms:created>
  <dcterms:modified xsi:type="dcterms:W3CDTF">2017-09-14T12:10:33Z</dcterms:modified>
</cp:coreProperties>
</file>